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722" r:id="rId5"/>
    <p:sldId id="716" r:id="rId6"/>
    <p:sldId id="723" r:id="rId7"/>
    <p:sldId id="745" r:id="rId8"/>
    <p:sldId id="746" r:id="rId9"/>
    <p:sldId id="748" r:id="rId10"/>
    <p:sldId id="741" r:id="rId11"/>
    <p:sldId id="749" r:id="rId12"/>
    <p:sldId id="743" r:id="rId13"/>
    <p:sldId id="724" r:id="rId14"/>
    <p:sldId id="720" r:id="rId15"/>
    <p:sldId id="260" r:id="rId16"/>
    <p:sldId id="257" r:id="rId17"/>
    <p:sldId id="725" r:id="rId18"/>
    <p:sldId id="726" r:id="rId19"/>
    <p:sldId id="727" r:id="rId20"/>
    <p:sldId id="728" r:id="rId21"/>
    <p:sldId id="729" r:id="rId22"/>
    <p:sldId id="730" r:id="rId23"/>
    <p:sldId id="731" r:id="rId24"/>
    <p:sldId id="733" r:id="rId25"/>
    <p:sldId id="732" r:id="rId26"/>
    <p:sldId id="738" r:id="rId27"/>
    <p:sldId id="737" r:id="rId28"/>
    <p:sldId id="717" r:id="rId29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9E1"/>
    <a:srgbClr val="084F82"/>
    <a:srgbClr val="00A19A"/>
    <a:srgbClr val="88BD24"/>
    <a:srgbClr val="1D70B8"/>
    <a:srgbClr val="94C121"/>
    <a:srgbClr val="F29206"/>
    <a:srgbClr val="EA5B0C"/>
    <a:srgbClr val="E63A16"/>
    <a:srgbClr val="3DA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708" autoAdjust="0"/>
  </p:normalViewPr>
  <p:slideViewPr>
    <p:cSldViewPr snapToGrid="0">
      <p:cViewPr varScale="1">
        <p:scale>
          <a:sx n="66" d="100"/>
          <a:sy n="66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6159CA-3F0D-4C88-92B9-A46FACBD985D}" type="datetimeFigureOut">
              <a:rPr lang="es-CL" smtClean="0"/>
              <a:t>31-07-2019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DA4311-1D1E-484A-B9B0-C39805DBB7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088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Lato Regular"/>
            </a:endParaRPr>
          </a:p>
        </p:txBody>
      </p:sp>
      <p:sp>
        <p:nvSpPr>
          <p:cNvPr id="3235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ＭＳ Ｐゴシック" charset="0"/>
                <a:cs typeface="FontAwesome" charset="0"/>
              </a:defRPr>
            </a:lvl1pPr>
            <a:lvl2pPr marL="757066" indent="-291179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64717" indent="-232943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30604" indent="-232943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96491" indent="-232943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62377" indent="-232943" defTabSz="10498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3028264" indent="-232943" defTabSz="10498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94151" indent="-232943" defTabSz="10498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960038" indent="-232943" defTabSz="10498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defTabSz="104986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ato Regular"/>
                <a:cs typeface="Arial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693273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7207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767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7800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796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9239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8840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41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Lato Regular"/>
            </a:endParaRPr>
          </a:p>
        </p:txBody>
      </p:sp>
      <p:sp>
        <p:nvSpPr>
          <p:cNvPr id="3235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ＭＳ Ｐゴシック" charset="0"/>
                <a:cs typeface="FontAwesome" charset="0"/>
              </a:defRPr>
            </a:lvl1pPr>
            <a:lvl2pPr marL="757066" indent="-291179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64717" indent="-232943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30604" indent="-232943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96491" indent="-232943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62377" indent="-232943" defTabSz="10498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3028264" indent="-232943" defTabSz="10498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94151" indent="-232943" defTabSz="10498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960038" indent="-232943" defTabSz="10498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defTabSz="104986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ato Regular"/>
                <a:cs typeface="Arial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693273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Lato Regular"/>
            </a:endParaRPr>
          </a:p>
        </p:txBody>
      </p:sp>
      <p:sp>
        <p:nvSpPr>
          <p:cNvPr id="3235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ＭＳ Ｐゴシック" charset="0"/>
                <a:cs typeface="FontAwesome" charset="0"/>
              </a:defRPr>
            </a:lvl1pPr>
            <a:lvl2pPr marL="757066" indent="-291179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64717" indent="-232943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30604" indent="-232943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96491" indent="-232943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62377" indent="-232943" defTabSz="10498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3028264" indent="-232943" defTabSz="10498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94151" indent="-232943" defTabSz="10498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960038" indent="-232943" defTabSz="1049863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defTabSz="104986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ato Regular"/>
                <a:cs typeface="Arial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693273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5081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6826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678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CB89D-C6AE-4D2C-9F1F-88FBD2EF6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1161AF-32A7-4AF0-98D9-6FAEA8B25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5086FE-756C-4B2B-B9F1-1AFE6473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31-07-2019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2E1AA4-5244-4257-883A-D1AB8383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13A841-DDA0-4268-A8B2-AA647A14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915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85F10-28F3-4C79-BE5E-6964E0DDF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0B016-867F-412E-91ED-CF1C7806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7A5025-5DD9-432E-9195-1A2CA19D9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31-07-2019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5872C7-F9B1-44E8-8086-936F5FD0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ECEB2D-7326-49EF-BA08-2435F2D8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825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BF3934-F6C0-44A8-80FB-8E739CE6A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0A39AE-696F-430C-92EF-9E6477023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A9F8C9-E384-4623-87D1-B13E1179A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31-07-2019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145B29-4426-4186-9D7B-46D67D37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4A6E27-F4AC-42E6-9E90-FF6AE755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9504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4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F9615-4405-4996-B9D4-D639747E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DDB5CA-0018-4462-97C8-D00A446BB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3F2432-1547-449E-B949-56661BB7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31-07-2019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547983-3213-418F-9BB6-046F6AF6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AA81B7-1D53-496C-B839-5CE5D73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491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FD5D8-7738-4450-A6DA-B7D4D2E9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FE44A1-03EC-4889-9367-E716BAAF6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480BC1-27AB-4BE2-AFAD-5B42069C9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31-07-2019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74F9BE-E7D1-4BF7-8978-483AB988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E0E4A6-EBBE-43CB-B14D-F5EAA6D3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559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01446-7693-4609-B820-CE47395C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26D699-9949-435B-A2CD-CAFEE5269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1C728C-092F-41C7-9A06-DED114C4E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64ED18-EA05-494B-956C-6B0D0A83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31-07-2019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041A1F-5258-47E5-9666-AE3EC6AA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A15FA8-F8C5-41C5-B9F7-73DEE415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473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CE7F0-717F-4D4C-94D3-DB5942A0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7BAC41-C124-4746-8360-3D996787F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E524E5-8297-4BE9-BB93-8E344CF8E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81B963-EB94-424C-9D54-9F51FA55E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1D01E8-9CA1-4F61-B84B-A4DF25DC8A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E1254C-9C38-4D2D-A8C3-451B3BD0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31-07-2019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0DC74F-0321-427D-AB26-33E99DBD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01C52F-0D0E-4DF4-BDD0-5395BC23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07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2C2BE-682D-4CD2-8D6C-04447A40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DB1F51-80B6-4A8C-9FFA-0C35CBCDA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31-07-2019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3AE808-B92C-4E29-9668-71D99939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E3CC9F-40ED-4DA7-A7FC-DEA4A3B4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62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AE74CB1-B631-4042-92B0-FDD3F1390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31-07-2019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DA33CA-B211-4E19-B80D-88CBD32C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37BEB4-1B33-4D92-824E-4238DC79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906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13C73-3C31-4162-88FC-75400106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FDE752-CE60-488C-B273-9CB89182A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B7B0CF-CC06-427B-8EFF-464DB39B3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09FBEC-2188-45EB-A2E2-20104EC7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31-07-2019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56FFF1-A4F0-410A-A125-3A8D04A1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7E78F9-7ED3-4C32-B241-AB12D4C6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764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EDDB4-11DC-478F-A18A-FDFEDB48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5A13359-8718-447C-AAD2-8DFD353E8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6AA39E-E3E6-4A6F-94E3-8ABF05DA5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BBD1AB-ECFF-4B20-857B-5A1ABBE8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31-07-2019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549C5-3B30-499C-A88D-C970806B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4E855D-B270-494D-8193-D76691B1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57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50FFCE-486D-4206-8E05-2F091DED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A7919E-611E-4660-818D-182037875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82957E-7573-4E25-84E6-480D947AC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23AF9-FEA7-452F-99BB-FCAF589CB3C2}" type="datetimeFigureOut">
              <a:rPr lang="es-CL" smtClean="0"/>
              <a:t>31-07-2019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5FE76-17A2-49D0-864D-A64625E89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4B250F-75AD-4596-85F8-F19707F93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021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4.png"/><Relationship Id="rId14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B4708B3B-C18E-4330-A2EB-108422FEB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616" t="11466" r="7907" b="12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Elipse 21">
            <a:extLst>
              <a:ext uri="{FF2B5EF4-FFF2-40B4-BE49-F238E27FC236}">
                <a16:creationId xmlns:a16="http://schemas.microsoft.com/office/drawing/2014/main" id="{F244CDE3-3BD3-4D7D-BBE6-0464651F1AD9}"/>
              </a:ext>
            </a:extLst>
          </p:cNvPr>
          <p:cNvSpPr/>
          <p:nvPr/>
        </p:nvSpPr>
        <p:spPr>
          <a:xfrm>
            <a:off x="1784601" y="-577541"/>
            <a:ext cx="8622798" cy="86227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6134DCFC-C155-46E6-A7F9-9BFF49D82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14124" y="591183"/>
            <a:ext cx="3563752" cy="1435881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5C7DC35-D5E1-470C-AE39-C036A70D9446}"/>
              </a:ext>
            </a:extLst>
          </p:cNvPr>
          <p:cNvCxnSpPr/>
          <p:nvPr/>
        </p:nvCxnSpPr>
        <p:spPr>
          <a:xfrm>
            <a:off x="4841033" y="4076281"/>
            <a:ext cx="2509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167437" y="2744894"/>
            <a:ext cx="76295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b="1" dirty="0" smtClean="0">
                <a:solidFill>
                  <a:schemeClr val="accent1">
                    <a:lumMod val="75000"/>
                  </a:schemeClr>
                </a:solidFill>
              </a:rPr>
              <a:t>PROGRAMA DE MEJORAMIENTO DE VIVIENDAS Y BARRIOS </a:t>
            </a:r>
          </a:p>
          <a:p>
            <a:pPr algn="ctr"/>
            <a:r>
              <a:rPr lang="es-CL" sz="2600" b="1" dirty="0" smtClean="0">
                <a:solidFill>
                  <a:schemeClr val="accent1">
                    <a:lumMod val="75000"/>
                  </a:schemeClr>
                </a:solidFill>
              </a:rPr>
              <a:t>D.S. N° 27 (V. y U.)  de 2006</a:t>
            </a:r>
          </a:p>
          <a:p>
            <a:pPr algn="ctr"/>
            <a:endParaRPr lang="es-CL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L" sz="2600" b="1" dirty="0" smtClean="0">
                <a:solidFill>
                  <a:schemeClr val="accent1">
                    <a:lumMod val="75000"/>
                  </a:schemeClr>
                </a:solidFill>
              </a:rPr>
              <a:t>Res. Asistencia Técnica N° 1237 (V. y U.) de 2019</a:t>
            </a:r>
            <a:endParaRPr lang="es-CL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CL" sz="3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L" sz="3000" b="1" dirty="0" smtClean="0">
                <a:solidFill>
                  <a:schemeClr val="accent1">
                    <a:lumMod val="75000"/>
                  </a:schemeClr>
                </a:solidFill>
              </a:rPr>
              <a:t>AREA </a:t>
            </a:r>
            <a:r>
              <a:rPr lang="es-CL" sz="3000" b="1" dirty="0">
                <a:solidFill>
                  <a:schemeClr val="accent1">
                    <a:lumMod val="75000"/>
                  </a:schemeClr>
                </a:solidFill>
              </a:rPr>
              <a:t>GESTIÓN </a:t>
            </a:r>
            <a:r>
              <a:rPr lang="es-CL" sz="3000" b="1" dirty="0" smtClean="0">
                <a:solidFill>
                  <a:schemeClr val="accent1">
                    <a:lumMod val="75000"/>
                  </a:schemeClr>
                </a:solidFill>
              </a:rPr>
              <a:t>SOCIAL</a:t>
            </a:r>
          </a:p>
          <a:p>
            <a:pPr algn="ctr"/>
            <a:r>
              <a:rPr lang="es-CL" sz="3000" b="1" dirty="0" smtClean="0">
                <a:solidFill>
                  <a:schemeClr val="accent1">
                    <a:lumMod val="75000"/>
                  </a:schemeClr>
                </a:solidFill>
              </a:rPr>
              <a:t>COMPONENTE PARTICIPATIVO</a:t>
            </a:r>
            <a:endParaRPr lang="es-CL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6AF5B4-1B8C-4C8A-A00F-E13168F21131}"/>
              </a:ext>
            </a:extLst>
          </p:cNvPr>
          <p:cNvSpPr/>
          <p:nvPr/>
        </p:nvSpPr>
        <p:spPr>
          <a:xfrm>
            <a:off x="0" y="4642339"/>
            <a:ext cx="12192000" cy="767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4426"/>
            <a:ext cx="4954502" cy="806934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BA2A75-9332-426A-9839-0E914B7849DD}"/>
              </a:ext>
            </a:extLst>
          </p:cNvPr>
          <p:cNvSpPr txBox="1"/>
          <p:nvPr/>
        </p:nvSpPr>
        <p:spPr>
          <a:xfrm>
            <a:off x="4646073" y="3760430"/>
            <a:ext cx="7038976" cy="66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100"/>
              </a:lnSpc>
            </a:pPr>
            <a:r>
              <a:rPr lang="es-CL" sz="5400" b="1" dirty="0" smtClean="0">
                <a:solidFill>
                  <a:schemeClr val="accent1">
                    <a:lumMod val="75000"/>
                  </a:schemeClr>
                </a:solidFill>
              </a:rPr>
              <a:t>Capítulo I</a:t>
            </a:r>
            <a:endParaRPr lang="es-CL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3FBE0BF-BF0E-4408-A675-71B1107175DD}"/>
              </a:ext>
            </a:extLst>
          </p:cNvPr>
          <p:cNvSpPr txBox="1"/>
          <p:nvPr/>
        </p:nvSpPr>
        <p:spPr>
          <a:xfrm>
            <a:off x="5534745" y="4732874"/>
            <a:ext cx="526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es-ES" sz="2800" b="1" dirty="0">
                <a:solidFill>
                  <a:schemeClr val="bg1"/>
                </a:solidFill>
              </a:rPr>
              <a:t>Para el equipamiento comunitario</a:t>
            </a:r>
            <a:endParaRPr lang="es-E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1347" y="0"/>
            <a:ext cx="1724402" cy="1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-227589" y="-11129"/>
            <a:ext cx="12154671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801077"/>
            <a:ext cx="12192000" cy="5262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20458" y="822094"/>
            <a:ext cx="1080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ES" sz="2400" b="1" dirty="0">
                <a:solidFill>
                  <a:schemeClr val="bg1"/>
                </a:solidFill>
              </a:rPr>
              <a:t>Capítulo 1: Para el equipamiento comunitario</a:t>
            </a:r>
            <a:endParaRPr lang="es-E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908633"/>
              </p:ext>
            </p:extLst>
          </p:nvPr>
        </p:nvGraphicFramePr>
        <p:xfrm>
          <a:off x="0" y="1343053"/>
          <a:ext cx="12192000" cy="545454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99003">
                  <a:extLst>
                    <a:ext uri="{9D8B030D-6E8A-4147-A177-3AD203B41FA5}">
                      <a16:colId xmlns:a16="http://schemas.microsoft.com/office/drawing/2014/main" val="3811805230"/>
                    </a:ext>
                  </a:extLst>
                </a:gridCol>
                <a:gridCol w="2381855">
                  <a:extLst>
                    <a:ext uri="{9D8B030D-6E8A-4147-A177-3AD203B41FA5}">
                      <a16:colId xmlns:a16="http://schemas.microsoft.com/office/drawing/2014/main" val="3548707012"/>
                    </a:ext>
                  </a:extLst>
                </a:gridCol>
                <a:gridCol w="5774456">
                  <a:extLst>
                    <a:ext uri="{9D8B030D-6E8A-4147-A177-3AD203B41FA5}">
                      <a16:colId xmlns:a16="http://schemas.microsoft.com/office/drawing/2014/main" val="899629822"/>
                    </a:ext>
                  </a:extLst>
                </a:gridCol>
                <a:gridCol w="3236686">
                  <a:extLst>
                    <a:ext uri="{9D8B030D-6E8A-4147-A177-3AD203B41FA5}">
                      <a16:colId xmlns:a16="http://schemas.microsoft.com/office/drawing/2014/main" val="369177869"/>
                    </a:ext>
                  </a:extLst>
                </a:gridCol>
              </a:tblGrid>
              <a:tr h="2770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ETAPA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6" marR="4906" marT="490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A) ORGANIZACIÓN HABILITACIÓN Y/O GESTIÓN DE LA DEMANDA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6" marR="4906" marT="490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Verificadores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6" marR="4906" marT="490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052530"/>
                  </a:ext>
                </a:extLst>
              </a:tr>
              <a:tr h="2989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Servicios/Actividades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6" marR="4906" marT="490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Productos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6" marR="4906" marT="490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313941"/>
                  </a:ext>
                </a:extLst>
              </a:tr>
              <a:tr h="223284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ORGANIZACIÓN DE LA DEMANDA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6" marR="4906" marT="4906" marB="0" vert="vert2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Difusión general del programa y del capítulo </a:t>
                      </a:r>
                      <a:r>
                        <a:rPr lang="es-ES" sz="1400" u="none" strike="noStrike" dirty="0" smtClean="0">
                          <a:effectLst/>
                        </a:rPr>
                        <a:t>I </a:t>
                      </a:r>
                      <a:r>
                        <a:rPr lang="es-ES" sz="1400" u="none" strike="noStrike" baseline="0" dirty="0" smtClean="0">
                          <a:effectLst/>
                        </a:rPr>
                        <a:t> y Reforzamiento de la organización comunitaria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Al menos 2 REUNIONES INFORMATIVAS con vecinos y grupos organizados, donde deberán tratarse, al menos, los siguientes temas: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>a) Fundamentos, objetivos y características del Programa y del capítulo Proyectos para el Equipamiento Comunitario.</a:t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>b) Derechos y deberes de los postulantes;</a:t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>c) Tipologías de proyectos y los tipos de obras contenidos en el capítulo;</a:t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>d) Tipos de postulación al capítulo</a:t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>e) Estructura de financiamiento del capítulo y las exigencias de postulación;</a:t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>f) Características y objetivos del proceso de </a:t>
                      </a:r>
                      <a:r>
                        <a:rPr lang="es-ES" sz="1200" u="none" strike="noStrike" dirty="0" smtClean="0">
                          <a:effectLst/>
                        </a:rPr>
                        <a:t>diagnóstico</a:t>
                      </a:r>
                    </a:p>
                    <a:p>
                      <a:pPr algn="l" fontAlgn="ctr"/>
                      <a:endParaRPr lang="es-C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CL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Gestiones para la obtención de la personalidad jurídica cuando corresponda</a:t>
                      </a:r>
                      <a:endParaRPr lang="es-E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Actas (fechas, lugar de realización, lista de asistentes con firma correspondiente y temas tratados). 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Registro fotográfico 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Evaluación de los asistentes a la jornada.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Documento</a:t>
                      </a:r>
                      <a:r>
                        <a:rPr lang="es-ES" sz="1400" u="none" strike="noStrike" baseline="0" dirty="0" smtClean="0">
                          <a:effectLst/>
                        </a:rPr>
                        <a:t> que acredita </a:t>
                      </a:r>
                      <a:r>
                        <a:rPr lang="es-ES" sz="1400" u="none" strike="noStrike" dirty="0" smtClean="0">
                          <a:effectLst/>
                        </a:rPr>
                        <a:t>personalidad </a:t>
                      </a:r>
                      <a:r>
                        <a:rPr lang="es-ES" sz="1400" u="none" strike="noStrike" dirty="0">
                          <a:effectLst/>
                        </a:rPr>
                        <a:t>jurídica del grupo </a:t>
                      </a:r>
                      <a:r>
                        <a:rPr lang="es-ES" sz="1400" u="none" strike="noStrike" dirty="0" smtClean="0">
                          <a:effectLst/>
                        </a:rPr>
                        <a:t>postulante,</a:t>
                      </a:r>
                      <a:r>
                        <a:rPr lang="es-E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400" u="none" strike="noStrike" dirty="0" smtClean="0">
                          <a:effectLst/>
                        </a:rPr>
                        <a:t>cuando corresponda.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6" marR="4906" marT="4906" marB="0" anchor="ctr"/>
                </a:tc>
                <a:extLst>
                  <a:ext uri="{0D108BD9-81ED-4DB2-BD59-A6C34878D82A}">
                    <a16:rowId xmlns:a16="http://schemas.microsoft.com/office/drawing/2014/main" val="3056114077"/>
                  </a:ext>
                </a:extLst>
              </a:tr>
              <a:tr h="4298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B) DESARROLLO DEL PROYECTO TÉCNICO: DIAGNÓSTICO TÉCNICO CONSTRUCTIVO. ELABORACIÓN TRAMITACIÓN Y POSTULACIÓN DE PROYECTOS TÉCNICOS Y ASESORÍA A LA CONTRATACIÓN DE OBRAS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6" marR="4906" marT="490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Verificadores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6" marR="4906" marT="490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037393"/>
                  </a:ext>
                </a:extLst>
              </a:tr>
              <a:tr h="2180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Servicios/Actividades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6" marR="4906" marT="490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Productos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6" marR="4906" marT="490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588243"/>
                  </a:ext>
                </a:extLst>
              </a:tr>
              <a:tr h="18767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1) Diagnóstico Técnico Constructivo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 - Reunión de trabajo para validar junto a las familias el diagnóstico elaborado, sus contenidos y la priorización de proyectos a </a:t>
                      </a:r>
                      <a:r>
                        <a:rPr lang="es-ES" sz="1400" u="none" strike="noStrike" dirty="0" smtClean="0">
                          <a:effectLst/>
                        </a:rPr>
                        <a:t>realizar.</a:t>
                      </a:r>
                    </a:p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 - </a:t>
                      </a:r>
                      <a:r>
                        <a:rPr lang="es-ES" sz="1400" u="none" strike="noStrike" dirty="0" smtClean="0">
                          <a:effectLst/>
                        </a:rPr>
                        <a:t>Reunión para Aprobación </a:t>
                      </a:r>
                      <a:r>
                        <a:rPr lang="es-ES" sz="1400" u="none" strike="noStrike" dirty="0">
                          <a:effectLst/>
                        </a:rPr>
                        <a:t>del proyecto, conforme a lo indicado en el </a:t>
                      </a:r>
                      <a:r>
                        <a:rPr lang="es-ES" sz="1400" u="none" strike="noStrike" dirty="0" err="1" smtClean="0">
                          <a:effectLst/>
                        </a:rPr>
                        <a:t>Artic</a:t>
                      </a:r>
                      <a:r>
                        <a:rPr lang="es-ES" sz="1400" u="none" strike="noStrike" dirty="0">
                          <a:effectLst/>
                        </a:rPr>
                        <a:t>. 71 N°5 </a:t>
                      </a:r>
                      <a:r>
                        <a:rPr lang="es-ES" sz="1400" u="none" strike="noStrike" dirty="0" smtClean="0">
                          <a:effectLst/>
                        </a:rPr>
                        <a:t>DS</a:t>
                      </a:r>
                      <a:r>
                        <a:rPr lang="es-ES" sz="1400" u="none" strike="noStrike" baseline="0" dirty="0" smtClean="0">
                          <a:effectLst/>
                        </a:rPr>
                        <a:t> 2</a:t>
                      </a:r>
                      <a:r>
                        <a:rPr lang="es-ES" sz="1400" u="none" strike="noStrike" dirty="0" smtClean="0">
                          <a:effectLst/>
                        </a:rPr>
                        <a:t>7</a:t>
                      </a: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6" marR="4906" marT="49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Actas (fechas, lugar de realización, lista de asistentes con firma correspondiente y temas tratados). 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Registro fotográfico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6" marR="4906" marT="4906" marB="0" anchor="ctr"/>
                </a:tc>
                <a:extLst>
                  <a:ext uri="{0D108BD9-81ED-4DB2-BD59-A6C34878D82A}">
                    <a16:rowId xmlns:a16="http://schemas.microsoft.com/office/drawing/2014/main" val="425845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4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Resultado de imagen para ideas disruptivas">
            <a:extLst>
              <a:ext uri="{FF2B5EF4-FFF2-40B4-BE49-F238E27FC236}">
                <a16:creationId xmlns:a16="http://schemas.microsoft.com/office/drawing/2014/main" id="{7BFE4A52-6D11-4FDB-BA68-44C650C1E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-28280" r="49056" b="1285"/>
          <a:stretch/>
        </p:blipFill>
        <p:spPr bwMode="auto">
          <a:xfrm>
            <a:off x="-1" y="-275770"/>
            <a:ext cx="3048002" cy="714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-227589" y="-11129"/>
            <a:ext cx="12154671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20458" y="865636"/>
            <a:ext cx="108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Título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333392"/>
              </p:ext>
            </p:extLst>
          </p:nvPr>
        </p:nvGraphicFramePr>
        <p:xfrm>
          <a:off x="1944914" y="1343053"/>
          <a:ext cx="10247086" cy="572105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55612">
                  <a:extLst>
                    <a:ext uri="{9D8B030D-6E8A-4147-A177-3AD203B41FA5}">
                      <a16:colId xmlns:a16="http://schemas.microsoft.com/office/drawing/2014/main" val="3156195488"/>
                    </a:ext>
                  </a:extLst>
                </a:gridCol>
                <a:gridCol w="2485981">
                  <a:extLst>
                    <a:ext uri="{9D8B030D-6E8A-4147-A177-3AD203B41FA5}">
                      <a16:colId xmlns:a16="http://schemas.microsoft.com/office/drawing/2014/main" val="4116703192"/>
                    </a:ext>
                  </a:extLst>
                </a:gridCol>
                <a:gridCol w="4050041">
                  <a:extLst>
                    <a:ext uri="{9D8B030D-6E8A-4147-A177-3AD203B41FA5}">
                      <a16:colId xmlns:a16="http://schemas.microsoft.com/office/drawing/2014/main" val="3694980042"/>
                    </a:ext>
                  </a:extLst>
                </a:gridCol>
                <a:gridCol w="3155452">
                  <a:extLst>
                    <a:ext uri="{9D8B030D-6E8A-4147-A177-3AD203B41FA5}">
                      <a16:colId xmlns:a16="http://schemas.microsoft.com/office/drawing/2014/main" val="3184380035"/>
                    </a:ext>
                  </a:extLst>
                </a:gridCol>
              </a:tblGrid>
              <a:tr h="29659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Servicios/Actividades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Productos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Verificadores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42185"/>
                  </a:ext>
                </a:extLst>
              </a:tr>
              <a:tr h="4614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C</a:t>
                      </a:r>
                      <a:r>
                        <a:rPr lang="es-ES" sz="1400" b="1" u="none" strike="noStrike" dirty="0" smtClean="0">
                          <a:effectLst/>
                        </a:rPr>
                        <a:t>) </a:t>
                      </a:r>
                      <a:r>
                        <a:rPr lang="es-ES" sz="1400" b="1" u="none" strike="noStrike" dirty="0">
                          <a:effectLst/>
                        </a:rPr>
                        <a:t>GESTIÓN TÉCNICA SOCIAL Y LEGAL DE LOS PROYECTOS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534418"/>
                  </a:ext>
                </a:extLst>
              </a:tr>
              <a:tr h="222927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ETAPA DE EJECUCIÓN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vert="vert27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2) Gestión Social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</a:rPr>
                        <a:t>Al </a:t>
                      </a:r>
                      <a:r>
                        <a:rPr lang="es-ES" sz="1400" u="none" strike="noStrike" dirty="0">
                          <a:effectLst/>
                        </a:rPr>
                        <a:t>menos 2 reuniones informativas con los representantes legales de la o las organizaciones comunitarias: </a:t>
                      </a:r>
                      <a:endParaRPr lang="es-ES" sz="1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</a:rPr>
                        <a:t>1ª) 5 </a:t>
                      </a:r>
                      <a:r>
                        <a:rPr lang="es-ES" sz="1400" u="none" strike="noStrike" dirty="0">
                          <a:effectLst/>
                        </a:rPr>
                        <a:t>días antes del inicio de las obras; </a:t>
                      </a:r>
                      <a:endParaRPr lang="es-ES" sz="1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</a:rPr>
                        <a:t>2ª) al </a:t>
                      </a:r>
                      <a:r>
                        <a:rPr lang="es-ES" sz="1400" u="none" strike="noStrike" dirty="0">
                          <a:effectLst/>
                        </a:rPr>
                        <a:t>menos, </a:t>
                      </a:r>
                      <a:r>
                        <a:rPr lang="es-ES" sz="1400" u="none" strike="noStrike" dirty="0" smtClean="0">
                          <a:effectLst/>
                        </a:rPr>
                        <a:t>al </a:t>
                      </a:r>
                      <a:r>
                        <a:rPr lang="es-ES" sz="1400" u="none" strike="noStrike" dirty="0">
                          <a:effectLst/>
                        </a:rPr>
                        <a:t>50% de avance físico del proyecto.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En estas instancias se deberá informar: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 smtClean="0">
                          <a:effectLst/>
                        </a:rPr>
                        <a:t>Avance </a:t>
                      </a:r>
                      <a:r>
                        <a:rPr lang="es-ES" sz="1400" u="none" strike="noStrike" dirty="0">
                          <a:effectLst/>
                        </a:rPr>
                        <a:t>de las obras, el cumplimiento de los plazos de ejecución y las observaciones técnicas relacionadas con el desarrollo del </a:t>
                      </a:r>
                      <a:r>
                        <a:rPr lang="es-ES" sz="1400" u="none" strike="noStrike" dirty="0" smtClean="0">
                          <a:effectLst/>
                        </a:rPr>
                        <a:t>proyecto</a:t>
                      </a:r>
                      <a:r>
                        <a:rPr lang="es-ES" sz="1400" u="none" strike="noStrike" baseline="0" dirty="0" smtClean="0">
                          <a:effectLst/>
                        </a:rPr>
                        <a:t> (incluir orientaciones sobre funcionamiento de post venta)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Actas de reunión, señalando:  temas tratados, fecha, lista de participantes, registro fotográfico y observaciones de los asistentes.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Actas de las visitas a las </a:t>
                      </a:r>
                      <a:r>
                        <a:rPr lang="es-ES" sz="1400" u="none" strike="noStrike" dirty="0" smtClean="0">
                          <a:effectLst/>
                        </a:rPr>
                        <a:t>obras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extLst>
                  <a:ext uri="{0D108BD9-81ED-4DB2-BD59-A6C34878D82A}">
                    <a16:rowId xmlns:a16="http://schemas.microsoft.com/office/drawing/2014/main" val="2691695973"/>
                  </a:ext>
                </a:extLst>
              </a:tr>
              <a:tr h="2273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Servicios/Actividades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Productos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Verificadores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220281"/>
                  </a:ext>
                </a:extLst>
              </a:tr>
              <a:tr h="4614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c) GESTIÓN TÉCNICA SOCIAL Y LEGAL DE LOS PROYECTOS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394150"/>
                  </a:ext>
                </a:extLst>
              </a:tr>
              <a:tr h="17061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5) Capacitación acerca del Plan de uso, cuidado y mantención de las obras realizadas, según lo indicado en el </a:t>
                      </a:r>
                      <a:r>
                        <a:rPr lang="es-ES" sz="1400" u="none" strike="noStrike" dirty="0" err="1">
                          <a:effectLst/>
                        </a:rPr>
                        <a:t>artic</a:t>
                      </a:r>
                      <a:r>
                        <a:rPr lang="es-ES" sz="1400" u="none" strike="noStrike" dirty="0">
                          <a:effectLst/>
                        </a:rPr>
                        <a:t>. 71 del reglamento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Reunión informativa o capacitación respecto al uso y mantención de la </a:t>
                      </a:r>
                      <a:r>
                        <a:rPr lang="es-ES" sz="1400" u="none" strike="noStrike" dirty="0" smtClean="0">
                          <a:effectLst/>
                        </a:rPr>
                        <a:t>obra</a:t>
                      </a:r>
                      <a:r>
                        <a:rPr lang="es-ES" sz="1400" u="none" strike="noStrike" baseline="0" dirty="0" smtClean="0">
                          <a:effectLst/>
                        </a:rPr>
                        <a:t> (puede desarrollarse en período de reuniones informativas).</a:t>
                      </a: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Actividad se deberá realizar, 15 días después de la recepción de las obras por parte de SERVIU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Acta de reunión, señalando:  temas tratados, fecha, lista de participantes, registro fotográfico y observaciones de los asistentes.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extLst>
                  <a:ext uri="{0D108BD9-81ED-4DB2-BD59-A6C34878D82A}">
                    <a16:rowId xmlns:a16="http://schemas.microsoft.com/office/drawing/2014/main" val="1326945440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801077"/>
            <a:ext cx="12192000" cy="5419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20458" y="822094"/>
            <a:ext cx="1080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ES" sz="2400" b="1" dirty="0">
                <a:solidFill>
                  <a:schemeClr val="bg1"/>
                </a:solidFill>
              </a:rPr>
              <a:t>Capítulo 1: Para el equipamiento comunitario</a:t>
            </a:r>
            <a:endParaRPr lang="es-E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6AF5B4-1B8C-4C8A-A00F-E13168F21131}"/>
              </a:ext>
            </a:extLst>
          </p:cNvPr>
          <p:cNvSpPr/>
          <p:nvPr/>
        </p:nvSpPr>
        <p:spPr>
          <a:xfrm>
            <a:off x="0" y="4642339"/>
            <a:ext cx="12192000" cy="767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4426"/>
            <a:ext cx="4954502" cy="806934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BA2A75-9332-426A-9839-0E914B7849DD}"/>
              </a:ext>
            </a:extLst>
          </p:cNvPr>
          <p:cNvSpPr txBox="1"/>
          <p:nvPr/>
        </p:nvSpPr>
        <p:spPr>
          <a:xfrm>
            <a:off x="4646073" y="3760430"/>
            <a:ext cx="7038976" cy="66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100"/>
              </a:lnSpc>
            </a:pPr>
            <a:r>
              <a:rPr lang="es-CL" sz="5400" b="1" dirty="0" smtClean="0">
                <a:solidFill>
                  <a:schemeClr val="accent1">
                    <a:lumMod val="75000"/>
                  </a:schemeClr>
                </a:solidFill>
              </a:rPr>
              <a:t>Capítulo II</a:t>
            </a:r>
            <a:endParaRPr lang="es-CL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3FBE0BF-BF0E-4408-A675-71B1107175DD}"/>
              </a:ext>
            </a:extLst>
          </p:cNvPr>
          <p:cNvSpPr txBox="1"/>
          <p:nvPr/>
        </p:nvSpPr>
        <p:spPr>
          <a:xfrm>
            <a:off x="6177934" y="4732874"/>
            <a:ext cx="3975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800" dirty="0">
                <a:solidFill>
                  <a:schemeClr val="bg1"/>
                </a:solidFill>
              </a:rPr>
              <a:t>Proyectos para la vivienda</a:t>
            </a:r>
            <a:endParaRPr lang="es-CL" sz="3200" dirty="0">
              <a:solidFill>
                <a:schemeClr val="bg1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1347" y="0"/>
            <a:ext cx="1724402" cy="1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-227589" y="-11129"/>
            <a:ext cx="12154671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20458" y="865636"/>
            <a:ext cx="108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Título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28057"/>
              </p:ext>
            </p:extLst>
          </p:nvPr>
        </p:nvGraphicFramePr>
        <p:xfrm>
          <a:off x="0" y="932311"/>
          <a:ext cx="12182356" cy="544671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614470">
                  <a:extLst>
                    <a:ext uri="{9D8B030D-6E8A-4147-A177-3AD203B41FA5}">
                      <a16:colId xmlns:a16="http://schemas.microsoft.com/office/drawing/2014/main" val="1313491533"/>
                    </a:ext>
                  </a:extLst>
                </a:gridCol>
                <a:gridCol w="2339446">
                  <a:extLst>
                    <a:ext uri="{9D8B030D-6E8A-4147-A177-3AD203B41FA5}">
                      <a16:colId xmlns:a16="http://schemas.microsoft.com/office/drawing/2014/main" val="1262584210"/>
                    </a:ext>
                  </a:extLst>
                </a:gridCol>
                <a:gridCol w="6073970">
                  <a:extLst>
                    <a:ext uri="{9D8B030D-6E8A-4147-A177-3AD203B41FA5}">
                      <a16:colId xmlns:a16="http://schemas.microsoft.com/office/drawing/2014/main" val="2929331104"/>
                    </a:ext>
                  </a:extLst>
                </a:gridCol>
                <a:gridCol w="3154470">
                  <a:extLst>
                    <a:ext uri="{9D8B030D-6E8A-4147-A177-3AD203B41FA5}">
                      <a16:colId xmlns:a16="http://schemas.microsoft.com/office/drawing/2014/main" val="323733677"/>
                    </a:ext>
                  </a:extLst>
                </a:gridCol>
              </a:tblGrid>
              <a:tr h="2899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 smtClean="0">
                          <a:effectLst/>
                        </a:rPr>
                        <a:t>ETAPA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Capítulo 2: Proyectos para la vivienda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effectLst/>
                        </a:rPr>
                        <a:t>Verificadores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587632"/>
                  </a:ext>
                </a:extLst>
              </a:tr>
              <a:tr h="1946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A) ORGANIZACIÓN HABILITACIÓN Y/O GESTIÓN DE LA DEMANDA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214962"/>
                  </a:ext>
                </a:extLst>
              </a:tr>
              <a:tr h="19865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 smtClean="0">
                          <a:effectLst/>
                        </a:rPr>
                        <a:t>ETAPA DE POSTULACIÓN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vert="vert270" anchor="ctr"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Servicios/Actividades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Productos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3878" marR="3878" marT="3878" marB="0" anchor="ctr"/>
                </a:tc>
                <a:extLst>
                  <a:ext uri="{0D108BD9-81ED-4DB2-BD59-A6C34878D82A}">
                    <a16:rowId xmlns:a16="http://schemas.microsoft.com/office/drawing/2014/main" val="2605146047"/>
                  </a:ext>
                </a:extLst>
              </a:tr>
              <a:tr h="5942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1) Difusión general del programa </a:t>
                      </a:r>
                      <a:r>
                        <a:rPr lang="es-ES" sz="1200" u="none" strike="noStrike" dirty="0" smtClean="0">
                          <a:effectLst/>
                        </a:rPr>
                        <a:t>y </a:t>
                      </a:r>
                      <a:r>
                        <a:rPr lang="es-ES" sz="1200" u="none" strike="noStrike" dirty="0">
                          <a:effectLst/>
                        </a:rPr>
                        <a:t>el </a:t>
                      </a:r>
                      <a:r>
                        <a:rPr lang="es-ES" sz="1200" u="none" strike="noStrike" dirty="0" smtClean="0">
                          <a:effectLst/>
                        </a:rPr>
                        <a:t>capítulo.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smtClean="0">
                          <a:effectLst/>
                        </a:rPr>
                        <a:t>IDEM CAPÍTULO</a:t>
                      </a:r>
                      <a:r>
                        <a:rPr lang="es-ES" sz="1200" u="none" strike="noStrike" baseline="0" dirty="0" smtClean="0">
                          <a:effectLst/>
                        </a:rPr>
                        <a:t> 1 </a:t>
                      </a:r>
                    </a:p>
                    <a:p>
                      <a:pPr algn="l" fontAlgn="b"/>
                      <a:r>
                        <a:rPr lang="es-ES" sz="1200" u="none" strike="noStrike" baseline="0" dirty="0" smtClean="0">
                          <a:effectLst/>
                        </a:rPr>
                        <a:t>(No incluye gestiones para obtener personalidad jurídica)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IDEM CAPÍTULO 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/>
                </a:tc>
                <a:extLst>
                  <a:ext uri="{0D108BD9-81ED-4DB2-BD59-A6C34878D82A}">
                    <a16:rowId xmlns:a16="http://schemas.microsoft.com/office/drawing/2014/main" val="201991901"/>
                  </a:ext>
                </a:extLst>
              </a:tr>
              <a:tr h="21271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2) Organizar la demanda social y habilitarla para la postulación al </a:t>
                      </a:r>
                      <a:r>
                        <a:rPr lang="es-ES" sz="1200" u="none" strike="noStrike" dirty="0" smtClean="0">
                          <a:effectLst/>
                        </a:rPr>
                        <a:t>Programa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Reunión(es</a:t>
                      </a:r>
                      <a:r>
                        <a:rPr lang="es-ES" sz="1200" u="none" strike="noStrike" dirty="0">
                          <a:effectLst/>
                        </a:rPr>
                        <a:t>) de trabajo con </a:t>
                      </a:r>
                      <a:r>
                        <a:rPr lang="es-ES" sz="1200" u="none" strike="noStrike" dirty="0" smtClean="0">
                          <a:effectLst/>
                        </a:rPr>
                        <a:t>las familias  para conocer </a:t>
                      </a:r>
                      <a:r>
                        <a:rPr lang="es-ES" sz="1200" u="none" strike="noStrike" dirty="0">
                          <a:effectLst/>
                        </a:rPr>
                        <a:t>posibles proyectos a desarrollar </a:t>
                      </a:r>
                      <a:r>
                        <a:rPr lang="es-ES" sz="1200" u="none" strike="noStrike" dirty="0" smtClean="0">
                          <a:effectLst/>
                        </a:rPr>
                        <a:t>generando </a:t>
                      </a:r>
                      <a:r>
                        <a:rPr lang="es-ES" sz="1200" u="none" strike="noStrike" dirty="0">
                          <a:effectLst/>
                        </a:rPr>
                        <a:t>una instancia participativa para la definición de las alternativas de intervención en las </a:t>
                      </a:r>
                      <a:r>
                        <a:rPr lang="es-ES" sz="1200" u="none" strike="noStrike" dirty="0" smtClean="0">
                          <a:effectLst/>
                        </a:rPr>
                        <a:t>viviendas, </a:t>
                      </a:r>
                      <a:r>
                        <a:rPr lang="es-ES" sz="1200" b="1" u="none" strike="noStrike" dirty="0" smtClean="0">
                          <a:effectLst/>
                        </a:rPr>
                        <a:t>Vincular</a:t>
                      </a:r>
                      <a:r>
                        <a:rPr lang="es-ES" sz="1200" b="1" u="none" strike="noStrike" baseline="0" dirty="0" smtClean="0">
                          <a:effectLst/>
                        </a:rPr>
                        <a:t> con </a:t>
                      </a:r>
                      <a:r>
                        <a:rPr lang="es-ES" sz="1200" b="1" u="none" strike="noStrike" dirty="0" smtClean="0">
                          <a:effectLst/>
                        </a:rPr>
                        <a:t>el Diagnóstico.</a:t>
                      </a:r>
                    </a:p>
                    <a:p>
                      <a:pPr algn="l" fontAlgn="ctr"/>
                      <a:endParaRPr lang="es-ES" sz="12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Reunión con</a:t>
                      </a:r>
                      <a:r>
                        <a:rPr lang="es-ES" sz="1200" u="none" strike="noStrike" baseline="0" dirty="0" smtClean="0">
                          <a:effectLst/>
                        </a:rPr>
                        <a:t> familias involucradas, en los que se refuercen aspectos constitutivos del grupo, como la organización comunitaria y liderazgos.</a:t>
                      </a:r>
                      <a:r>
                        <a:rPr lang="es-ES" sz="1200" u="none" strike="noStrike" dirty="0">
                          <a:effectLst/>
                        </a:rPr>
                        <a:t/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/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 smtClean="0">
                          <a:effectLst/>
                        </a:rPr>
                        <a:t>Gestiones para</a:t>
                      </a:r>
                      <a:r>
                        <a:rPr lang="es-ES" sz="1200" u="none" strike="noStrike" baseline="0" dirty="0" smtClean="0">
                          <a:effectLst/>
                        </a:rPr>
                        <a:t> la obtención de la </a:t>
                      </a:r>
                      <a:r>
                        <a:rPr lang="es-ES" sz="1200" u="none" strike="noStrike" dirty="0" smtClean="0">
                          <a:effectLst/>
                        </a:rPr>
                        <a:t>personalidad </a:t>
                      </a:r>
                      <a:r>
                        <a:rPr lang="es-ES" sz="1200" u="none" strike="noStrike" dirty="0">
                          <a:effectLst/>
                        </a:rPr>
                        <a:t>jurídica vigente, acreditada mediante instrumento que la concede.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Acta(s) de reunión(es)</a:t>
                      </a:r>
                    </a:p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/>
                      </a:r>
                      <a:br>
                        <a:rPr lang="es-ES" sz="1200" u="none" strike="noStrike" dirty="0" smtClean="0">
                          <a:effectLst/>
                        </a:rPr>
                      </a:br>
                      <a:r>
                        <a:rPr lang="es-ES" sz="1200" u="none" strike="noStrike" dirty="0" smtClean="0">
                          <a:effectLst/>
                        </a:rPr>
                        <a:t>Documento Personalidad jurídica del grupo postulante, cuando corresponda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/>
                </a:tc>
                <a:extLst>
                  <a:ext uri="{0D108BD9-81ED-4DB2-BD59-A6C34878D82A}">
                    <a16:rowId xmlns:a16="http://schemas.microsoft.com/office/drawing/2014/main" val="33218809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B) DESARROLLO DEL PROYECTO TÉCNICO: DIAGNÓSTICO TÉCNICO CONSTRUCTIVO. ELABORACIÓN TRAMITACIÓN Y POSTULACIÓN DE PROYECTOS TÉCNICOS Y ASESORÍA A LA CONTRATACIÓN DE OBRAS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Verificadores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240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1) Diagnóstico Técnico Constructivo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200" u="none" strike="noStrike" dirty="0" smtClean="0">
                          <a:effectLst/>
                        </a:rPr>
                        <a:t>Diagnóstico aplicado al, o los inmuebles a intervenir, firmado por el profesional competente de la EP y </a:t>
                      </a:r>
                      <a:r>
                        <a:rPr lang="es-ES" sz="1200" b="1" u="none" strike="noStrike" dirty="0" smtClean="0">
                          <a:effectLst/>
                        </a:rPr>
                        <a:t>aprobado por las familias </a:t>
                      </a:r>
                      <a:r>
                        <a:rPr lang="es-ES" sz="1200" u="none" strike="noStrike" dirty="0" smtClean="0">
                          <a:effectLst/>
                        </a:rPr>
                        <a:t>(Postulaciones Individuales, o colectivas)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" sz="1200" u="none" strike="noStrike" dirty="0" smtClean="0">
                        <a:effectLst/>
                      </a:endParaRP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es-ES" sz="1200" b="1" u="sng" strike="noStrike" dirty="0" smtClean="0">
                          <a:effectLst/>
                        </a:rPr>
                        <a:t>Reunión de socialización del diagnóstico</a:t>
                      </a:r>
                      <a:r>
                        <a:rPr lang="es-ES" sz="1200" b="1" u="sng" strike="noStrike" baseline="0" dirty="0" smtClean="0">
                          <a:effectLst/>
                        </a:rPr>
                        <a:t> y </a:t>
                      </a:r>
                      <a:r>
                        <a:rPr lang="es-ES" sz="1200" b="1" u="sng" strike="noStrike" dirty="0" smtClean="0">
                          <a:effectLst/>
                        </a:rPr>
                        <a:t>aprobación </a:t>
                      </a:r>
                      <a:r>
                        <a:rPr lang="es-ES" sz="1200" b="1" u="sng" strike="noStrike" dirty="0">
                          <a:effectLst/>
                        </a:rPr>
                        <a:t>de proyecto a </a:t>
                      </a:r>
                      <a:r>
                        <a:rPr lang="es-ES" sz="1200" b="1" u="sng" strike="noStrike" dirty="0" smtClean="0">
                          <a:effectLst/>
                        </a:rPr>
                        <a:t>ejecutar (reunión Socialización)</a:t>
                      </a:r>
                      <a:endParaRPr lang="es-E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Actas de reunión en la que consta la fecha y lugar de realización de la reunión, la lista de asistentes firmado y los temas tratados; así como el registro fotográfico y la evaluación de los asistentes. </a:t>
                      </a:r>
                    </a:p>
                    <a:p>
                      <a:pPr algn="l" fontAlgn="ctr"/>
                      <a:endParaRPr lang="es-ES" sz="12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Diagnósticos aprobados por las familias.</a:t>
                      </a:r>
                    </a:p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00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8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-227589" y="-11129"/>
            <a:ext cx="12154671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20458" y="865636"/>
            <a:ext cx="108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Título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36411"/>
              </p:ext>
            </p:extLst>
          </p:nvPr>
        </p:nvGraphicFramePr>
        <p:xfrm>
          <a:off x="0" y="932311"/>
          <a:ext cx="12192000" cy="592568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95131">
                  <a:extLst>
                    <a:ext uri="{9D8B030D-6E8A-4147-A177-3AD203B41FA5}">
                      <a16:colId xmlns:a16="http://schemas.microsoft.com/office/drawing/2014/main" val="439623159"/>
                    </a:ext>
                  </a:extLst>
                </a:gridCol>
                <a:gridCol w="3173505">
                  <a:extLst>
                    <a:ext uri="{9D8B030D-6E8A-4147-A177-3AD203B41FA5}">
                      <a16:colId xmlns:a16="http://schemas.microsoft.com/office/drawing/2014/main" val="4078972561"/>
                    </a:ext>
                  </a:extLst>
                </a:gridCol>
                <a:gridCol w="5692534">
                  <a:extLst>
                    <a:ext uri="{9D8B030D-6E8A-4147-A177-3AD203B41FA5}">
                      <a16:colId xmlns:a16="http://schemas.microsoft.com/office/drawing/2014/main" val="2399751178"/>
                    </a:ext>
                  </a:extLst>
                </a:gridCol>
                <a:gridCol w="2530830">
                  <a:extLst>
                    <a:ext uri="{9D8B030D-6E8A-4147-A177-3AD203B41FA5}">
                      <a16:colId xmlns:a16="http://schemas.microsoft.com/office/drawing/2014/main" val="3692955287"/>
                    </a:ext>
                  </a:extLst>
                </a:gridCol>
              </a:tblGrid>
              <a:tr h="45144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c) GESTIÓN TÉCNICA SOCIAL Y LEGAL DE LOS PROYECTOS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effectLst/>
                        </a:rPr>
                        <a:t>Productos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>
                          <a:effectLst/>
                        </a:rPr>
                        <a:t>Verificadores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243074"/>
                  </a:ext>
                </a:extLst>
              </a:tr>
              <a:tr h="2993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Servicios/Actividades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338951"/>
                  </a:ext>
                </a:extLst>
              </a:tr>
              <a:tr h="247796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ETAPA DE EJECUCIÓN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2) Gestión Social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Generar la coordinación necesaria para la entrega de información </a:t>
                      </a:r>
                      <a:r>
                        <a:rPr lang="es-ES" sz="1400" u="none" strike="noStrike" dirty="0" smtClean="0">
                          <a:effectLst/>
                        </a:rPr>
                        <a:t>periódica </a:t>
                      </a:r>
                      <a:r>
                        <a:rPr lang="es-ES" sz="1400" u="none" strike="noStrike" dirty="0">
                          <a:effectLst/>
                        </a:rPr>
                        <a:t>a los beneficiarios por parte de la EP y/o la Empresa constructora, antes y durante la ejecución del proyecto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Desarrollo de al menos 2 reuniones informativas con los beneficiarios: la primera, al menos 5 días antes del inicio de obras; la segunda una vez alcanzado el 50% de avance físico del proyecto.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En estas instancias se deberá informar, al menos el avance de obras, el cumplimiento de los plazos de ejecución  las observaciones técnicas relacionadas con el desarrollo del proyecto.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En estas reuniones deberá participar la EP, la Empresa constructora cuando sea necesario, el fiscalizador técnico de obras y los beneficiarios</a:t>
                      </a:r>
                      <a:r>
                        <a:rPr lang="es-ES" sz="1400" u="none" strike="noStrike" dirty="0" smtClean="0">
                          <a:effectLst/>
                        </a:rPr>
                        <a:t>.</a:t>
                      </a: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Actas señalando los temas tratados, fecha, lista de participantes, registro fotográfico y observaciones de los asistentes.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extLst>
                  <a:ext uri="{0D108BD9-81ED-4DB2-BD59-A6C34878D82A}">
                    <a16:rowId xmlns:a16="http://schemas.microsoft.com/office/drawing/2014/main" val="454437131"/>
                  </a:ext>
                </a:extLst>
              </a:tr>
              <a:tr h="4514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c) GESTIÓN TÉCNICA SOCIAL Y LEGAL DE LOS PROYECTOS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effectLst/>
                        </a:rPr>
                        <a:t>Productos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Actividades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712261"/>
                  </a:ext>
                </a:extLst>
              </a:tr>
              <a:tr h="2993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Servicios/Actividades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636114"/>
                  </a:ext>
                </a:extLst>
              </a:tr>
              <a:tr h="194604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5) Capacitación acerca del uso. Cuidado y mantención de las obras realizadas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Reunión informativa o capacitación, respecto del uso, cuidado y mantención de la, o las </a:t>
                      </a:r>
                      <a:r>
                        <a:rPr lang="es-ES" sz="1400" u="none" strike="noStrike" dirty="0" smtClean="0">
                          <a:effectLst/>
                        </a:rPr>
                        <a:t>obras</a:t>
                      </a:r>
                      <a:r>
                        <a:rPr lang="es-ES" sz="1400" u="none" strike="noStrike" baseline="0" dirty="0" smtClean="0">
                          <a:effectLst/>
                        </a:rPr>
                        <a:t>, además de la Post-Venta.</a:t>
                      </a: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Realización actividad: Término de las obras. Máximo 15 días posteriores recepción SERVIU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Actas de reunión señalando los temas tratados, fecha, lista de participantes, registro fotográfico y observaciones de los asistentes.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extLst>
                  <a:ext uri="{0D108BD9-81ED-4DB2-BD59-A6C34878D82A}">
                    <a16:rowId xmlns:a16="http://schemas.microsoft.com/office/drawing/2014/main" val="386654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3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6AF5B4-1B8C-4C8A-A00F-E13168F21131}"/>
              </a:ext>
            </a:extLst>
          </p:cNvPr>
          <p:cNvSpPr/>
          <p:nvPr/>
        </p:nvSpPr>
        <p:spPr>
          <a:xfrm>
            <a:off x="0" y="4642339"/>
            <a:ext cx="12192000" cy="767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4426"/>
            <a:ext cx="4954502" cy="806934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BA2A75-9332-426A-9839-0E914B7849DD}"/>
              </a:ext>
            </a:extLst>
          </p:cNvPr>
          <p:cNvSpPr txBox="1"/>
          <p:nvPr/>
        </p:nvSpPr>
        <p:spPr>
          <a:xfrm>
            <a:off x="4646073" y="3760430"/>
            <a:ext cx="7038976" cy="66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100"/>
              </a:lnSpc>
            </a:pPr>
            <a:r>
              <a:rPr lang="es-CL" sz="5400" b="1" dirty="0" smtClean="0">
                <a:solidFill>
                  <a:schemeClr val="accent1">
                    <a:lumMod val="75000"/>
                  </a:schemeClr>
                </a:solidFill>
              </a:rPr>
              <a:t>Capítulo III</a:t>
            </a:r>
            <a:endParaRPr lang="es-CL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3FBE0BF-BF0E-4408-A675-71B1107175DD}"/>
              </a:ext>
            </a:extLst>
          </p:cNvPr>
          <p:cNvSpPr txBox="1"/>
          <p:nvPr/>
        </p:nvSpPr>
        <p:spPr>
          <a:xfrm>
            <a:off x="5142266" y="4732874"/>
            <a:ext cx="6046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Proyectos para condominios de vivienda</a:t>
            </a:r>
            <a:endParaRPr lang="es-CL" sz="3200" dirty="0">
              <a:solidFill>
                <a:schemeClr val="bg1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1347" y="0"/>
            <a:ext cx="1724402" cy="1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-227589" y="-11129"/>
            <a:ext cx="12154671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20458" y="865636"/>
            <a:ext cx="108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Título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529500"/>
              </p:ext>
            </p:extLst>
          </p:nvPr>
        </p:nvGraphicFramePr>
        <p:xfrm>
          <a:off x="1" y="932307"/>
          <a:ext cx="12191998" cy="770557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85370">
                  <a:extLst>
                    <a:ext uri="{9D8B030D-6E8A-4147-A177-3AD203B41FA5}">
                      <a16:colId xmlns:a16="http://schemas.microsoft.com/office/drawing/2014/main" val="987693891"/>
                    </a:ext>
                  </a:extLst>
                </a:gridCol>
                <a:gridCol w="2017486">
                  <a:extLst>
                    <a:ext uri="{9D8B030D-6E8A-4147-A177-3AD203B41FA5}">
                      <a16:colId xmlns:a16="http://schemas.microsoft.com/office/drawing/2014/main" val="1761650506"/>
                    </a:ext>
                  </a:extLst>
                </a:gridCol>
                <a:gridCol w="6679293">
                  <a:extLst>
                    <a:ext uri="{9D8B030D-6E8A-4147-A177-3AD203B41FA5}">
                      <a16:colId xmlns:a16="http://schemas.microsoft.com/office/drawing/2014/main" val="2720659166"/>
                    </a:ext>
                  </a:extLst>
                </a:gridCol>
                <a:gridCol w="2609849">
                  <a:extLst>
                    <a:ext uri="{9D8B030D-6E8A-4147-A177-3AD203B41FA5}">
                      <a16:colId xmlns:a16="http://schemas.microsoft.com/office/drawing/2014/main" val="2273251196"/>
                    </a:ext>
                  </a:extLst>
                </a:gridCol>
              </a:tblGrid>
              <a:tr h="1058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ETAPA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>
                    <a:solidFill>
                      <a:srgbClr val="36A9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Capítulo 3: Proyectos para condominios de vivienda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>
                    <a:solidFill>
                      <a:srgbClr val="36A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Verificadores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>
                    <a:solidFill>
                      <a:srgbClr val="36A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304058"/>
                  </a:ext>
                </a:extLst>
              </a:tr>
              <a:tr h="609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A) ORGANIZACIÓN HABILITACIÓN Y/O GESTIÓN DE LA DEMANDA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b">
                    <a:solidFill>
                      <a:srgbClr val="36A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498525"/>
                  </a:ext>
                </a:extLst>
              </a:tr>
              <a:tr h="2558023">
                <a:tc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vert="vert270" anchor="ctr"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1) Difundir el programa de mejoramiento de viviendas y Barrios y el capítulo </a:t>
                      </a:r>
                      <a:r>
                        <a:rPr lang="es-ES" sz="1200" u="none" strike="noStrike" dirty="0" smtClean="0">
                          <a:effectLst/>
                        </a:rPr>
                        <a:t>correspondiente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dirty="0" smtClean="0">
                          <a:effectLst/>
                        </a:rPr>
                        <a:t>Reunión informativa </a:t>
                      </a:r>
                      <a:r>
                        <a:rPr lang="es-ES" sz="1200" u="none" strike="noStrike" dirty="0" smtClean="0">
                          <a:effectLst/>
                        </a:rPr>
                        <a:t>dirigida a los copropietarios y/o los representantes legales de la comunidad de copropietarios, donde deberán tratarse, al menos, los siguientes temas:</a:t>
                      </a:r>
                    </a:p>
                    <a:p>
                      <a:pPr algn="l" fontAlgn="ctr"/>
                      <a:r>
                        <a:rPr lang="es-CL" sz="1200" u="none" strike="noStrike" dirty="0" err="1" smtClean="0">
                          <a:effectLst/>
                        </a:rPr>
                        <a:t>Idem</a:t>
                      </a:r>
                      <a:r>
                        <a:rPr lang="es-CL" sz="1200" u="none" strike="noStrike" dirty="0" smtClean="0">
                          <a:effectLst/>
                        </a:rPr>
                        <a:t> Capítulo 1</a:t>
                      </a:r>
                      <a:endParaRPr lang="es-ES" sz="1200" u="none" strike="noStrike" dirty="0" smtClean="0">
                        <a:effectLst/>
                      </a:endParaRPr>
                    </a:p>
                    <a:p>
                      <a:pPr algn="l" fontAlgn="ctr"/>
                      <a:endParaRPr lang="es-ES" sz="12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ES" sz="1200" b="1" u="none" strike="noStrike" dirty="0" smtClean="0">
                          <a:effectLst/>
                        </a:rPr>
                        <a:t>Reunión de trabajo </a:t>
                      </a:r>
                      <a:r>
                        <a:rPr lang="es-ES" sz="1200" u="none" strike="noStrike" dirty="0" smtClean="0">
                          <a:effectLst/>
                        </a:rPr>
                        <a:t>dirigida a informar y comprometer a los copropietarios y/o residentes del condominio y/o los representantes legales de la comunidad de copropietarios respecto a las exigencias del proceso de intervención físico, jurídico y social a desarrollar (administración, uso y mantención bienes comunes, órganos de administración, características del proceso de conformación de la</a:t>
                      </a:r>
                      <a:r>
                        <a:rPr lang="es-ES" sz="1200" u="none" strike="noStrike" baseline="0" dirty="0" smtClean="0">
                          <a:effectLst/>
                        </a:rPr>
                        <a:t> copropiedad).</a:t>
                      </a:r>
                      <a:endParaRPr lang="es-ES" sz="1200" u="none" strike="noStrike" dirty="0" smtClean="0">
                        <a:effectLst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Reunión Informativa, con contenidos que indica</a:t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/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>Reunión de Trabajo con contenidos que indica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97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 smtClean="0">
                          <a:effectLst/>
                        </a:rPr>
                        <a:t>ETAPA DE POSTULACIÓN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vert="vert270" anchor="ctr"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lang="es-CL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xxxxx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Gestiones para la obtención de la personalidad jurídica (comités de administración provisorios).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2355" marR="2355" marT="2355" marB="0" anchor="ctr"/>
                </a:tc>
                <a:extLst>
                  <a:ext uri="{0D108BD9-81ED-4DB2-BD59-A6C34878D82A}">
                    <a16:rowId xmlns:a16="http://schemas.microsoft.com/office/drawing/2014/main" val="3127393443"/>
                  </a:ext>
                </a:extLst>
              </a:tr>
              <a:tr h="134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B) DESARROLLO DEL PROYECTO TÉCNICO: DIAGNÓSTICO TÉCNICO CONSTRUCTIVO. ELABORACIÓN TRAMITACIÓN Y POSTULACIÓN DE PROYECTOS TÉCNICOS Y ASESORÍA A LA CONTRATACIÓN DE OBRAS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b">
                    <a:solidFill>
                      <a:srgbClr val="36A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Verificadores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>
                    <a:solidFill>
                      <a:srgbClr val="36A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933672"/>
                  </a:ext>
                </a:extLst>
              </a:tr>
              <a:tr h="769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Servicios/Actividades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b"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Productos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b">
                    <a:solidFill>
                      <a:srgbClr val="36A9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22863"/>
                  </a:ext>
                </a:extLst>
              </a:tr>
              <a:tr h="5707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1) Diagnóstico Técnico Constructivo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Diagnóstico Técnico constructivo aplicado a los bienes comunes, firmado por profesional competente (EP, Constructora, Serviu, según corresponda)</a:t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/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>Reunión de trabajo dirigida a validar junto a los copropietarios y/o residentes, la priorización de obras a realizar</a:t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/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Actas de reunión en la que consta la fecha y lugar de realización de la reunión, la lista de asistentes firmado y los temas tratados; así como el registro fotográfico y la evaluación de los asistentes.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/>
                </a:tc>
                <a:extLst>
                  <a:ext uri="{0D108BD9-81ED-4DB2-BD59-A6C34878D82A}">
                    <a16:rowId xmlns:a16="http://schemas.microsoft.com/office/drawing/2014/main" val="1700600812"/>
                  </a:ext>
                </a:extLst>
              </a:tr>
              <a:tr h="134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B) DESARROLLO DEL PROYECTO TÉCNICO: DIAGNÓSTICO TÉCNICO CONSTRUCTIVO. ELABORACIÓN TRAMITACIÓN Y POSTULACIÓN DE PROYECTOS TÉCNICOS Y ASESORÍA A LA CONTRATACIÓN DE OBRAS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b">
                    <a:solidFill>
                      <a:srgbClr val="36A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Verificadores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>
                    <a:solidFill>
                      <a:srgbClr val="36A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666078"/>
                  </a:ext>
                </a:extLst>
              </a:tr>
              <a:tr h="769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Servicios/Actividades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b"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Productos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b">
                    <a:solidFill>
                      <a:srgbClr val="36A9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8737"/>
                  </a:ext>
                </a:extLst>
              </a:tr>
              <a:tr h="165489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2) Aprobación del proyecto técnico por parte de la asamblea de copropietarios y/o los propietarios de las viviendas a intervenir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/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>Aprobación del proyecto técnico a postular</a:t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/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>Aprobación proyecto Técnico x cada propietario (caso de ampliaciones)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Acta Asamblea de copropiedad, donde consta aprobación proyecto técnico a postular.</a:t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/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>Acta en la que consta la fecha y lugar de realización de la reunión, la lista de asistentes firmado y los temas tratados; así como el registro fotográfico y la evaluación de los asistentes.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/>
                </a:tc>
                <a:extLst>
                  <a:ext uri="{0D108BD9-81ED-4DB2-BD59-A6C34878D82A}">
                    <a16:rowId xmlns:a16="http://schemas.microsoft.com/office/drawing/2014/main" val="3899396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-227589" y="-11129"/>
            <a:ext cx="12154671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20458" y="865636"/>
            <a:ext cx="108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Título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304531"/>
              </p:ext>
            </p:extLst>
          </p:nvPr>
        </p:nvGraphicFramePr>
        <p:xfrm>
          <a:off x="2" y="941603"/>
          <a:ext cx="12191998" cy="585005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03381">
                  <a:extLst>
                    <a:ext uri="{9D8B030D-6E8A-4147-A177-3AD203B41FA5}">
                      <a16:colId xmlns:a16="http://schemas.microsoft.com/office/drawing/2014/main" val="3851149745"/>
                    </a:ext>
                  </a:extLst>
                </a:gridCol>
                <a:gridCol w="3947885">
                  <a:extLst>
                    <a:ext uri="{9D8B030D-6E8A-4147-A177-3AD203B41FA5}">
                      <a16:colId xmlns:a16="http://schemas.microsoft.com/office/drawing/2014/main" val="978767728"/>
                    </a:ext>
                  </a:extLst>
                </a:gridCol>
                <a:gridCol w="4891315">
                  <a:extLst>
                    <a:ext uri="{9D8B030D-6E8A-4147-A177-3AD203B41FA5}">
                      <a16:colId xmlns:a16="http://schemas.microsoft.com/office/drawing/2014/main" val="3561511827"/>
                    </a:ext>
                  </a:extLst>
                </a:gridCol>
                <a:gridCol w="2649417">
                  <a:extLst>
                    <a:ext uri="{9D8B030D-6E8A-4147-A177-3AD203B41FA5}">
                      <a16:colId xmlns:a16="http://schemas.microsoft.com/office/drawing/2014/main" val="3529077953"/>
                    </a:ext>
                  </a:extLst>
                </a:gridCol>
              </a:tblGrid>
              <a:tr h="19747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ETAPA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Servicios/Actividades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b"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Productos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b">
                    <a:solidFill>
                      <a:srgbClr val="36A9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Verificadores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>
                    <a:solidFill>
                      <a:srgbClr val="36A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201085"/>
                  </a:ext>
                </a:extLst>
              </a:tr>
              <a:tr h="19747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effectLst/>
                        </a:rPr>
                        <a:t>ETAPA DE EJECUCIÓN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C</a:t>
                      </a:r>
                      <a:r>
                        <a:rPr lang="es-ES" sz="1200" u="none" strike="noStrike" dirty="0" smtClean="0">
                          <a:effectLst/>
                        </a:rPr>
                        <a:t>) </a:t>
                      </a:r>
                      <a:r>
                        <a:rPr lang="es-ES" sz="1200" u="none" strike="noStrike" dirty="0">
                          <a:effectLst/>
                        </a:rPr>
                        <a:t>GESTIÓN TÉCNICA SOCIAL Y LEGAL DE LOS PROYECTOS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b">
                    <a:solidFill>
                      <a:srgbClr val="36A9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effectLst/>
                        </a:rPr>
                        <a:t>Productos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>
                    <a:solidFill>
                      <a:srgbClr val="36A9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Verificadores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>
                    <a:solidFill>
                      <a:srgbClr val="36A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449328"/>
                  </a:ext>
                </a:extLst>
              </a:tr>
              <a:tr h="1974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Servicios/Actividades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b">
                    <a:solidFill>
                      <a:srgbClr val="36A9E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b">
                    <a:solidFill>
                      <a:srgbClr val="36A9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365641"/>
                  </a:ext>
                </a:extLst>
              </a:tr>
              <a:tr h="23122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2) Gestión </a:t>
                      </a:r>
                      <a:r>
                        <a:rPr lang="es-ES" sz="1200" u="none" strike="noStrike" dirty="0">
                          <a:effectLst/>
                        </a:rPr>
                        <a:t>Social</a:t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/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/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>Generar la coordinación necesaria para la entrega de información </a:t>
                      </a:r>
                      <a:r>
                        <a:rPr lang="es-ES" sz="1200" u="none" strike="noStrike" dirty="0" smtClean="0">
                          <a:effectLst/>
                        </a:rPr>
                        <a:t>periódica </a:t>
                      </a:r>
                      <a:r>
                        <a:rPr lang="es-ES" sz="1200" u="none" strike="noStrike" dirty="0">
                          <a:effectLst/>
                        </a:rPr>
                        <a:t>a los beneficiarios por parte de la EP y/o la Empresa constructora, antes y durante la ejecución del proyecto</a:t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Realización de 2 reuniones informativas con el comité de administración, en caso de estar constituido, o en su defecto, el representante legal del grupo y los beneficiarios interesados, que den cuenta de la planificación y desarrollo de las obras. la primera, a lo menos 5 días antes del inicio de las obras, la segunda, una vez alcanzado, al menos un 50% de avance físico del proyecto.</a:t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/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>En estas instancias se deberá informar a menos el avance de las obras, el cumplimiento de los plazos de ejecución y las observaciones técnicas relacionadas con el desarrollo del proyecto.</a:t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/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>En estas reuniones deberá participar la EP, la Empresa constructora cuando sea necesario, el fiscalizador técnico de obras y los beneficiarios y/o sus representantes</a:t>
                      </a:r>
                      <a:r>
                        <a:rPr lang="es-ES" sz="1200" u="none" strike="noStrike" dirty="0" smtClean="0">
                          <a:effectLst/>
                        </a:rPr>
                        <a:t>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Actas de reunión en la que consta la fecha y lugar de realización de la reunión, la lista de asistentes firmado y los temas tratados; así como el registro fotográfico y la evaluación de los asistentes.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50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 smtClean="0">
                          <a:effectLst/>
                        </a:rPr>
                        <a:t>7) Copropiedad Inmobiliaria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58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/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 smtClean="0">
                          <a:effectLst/>
                        </a:rPr>
                        <a:t>capacitación</a:t>
                      </a:r>
                      <a:r>
                        <a:rPr lang="es-ES" sz="1200" u="none" strike="noStrike" baseline="0" dirty="0" smtClean="0">
                          <a:effectLst/>
                        </a:rPr>
                        <a:t> sobre copropiedad Inmobiliaria</a:t>
                      </a:r>
                      <a:r>
                        <a:rPr lang="es-ES" sz="1200" u="none" strike="noStrike" dirty="0">
                          <a:effectLst/>
                        </a:rPr>
                        <a:t/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Realizar al menos 2 talleres de capacitación sobre copropiedad inmobiliaria, declarado mediante acta correspondiente.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 smtClean="0">
                          <a:effectLst/>
                        </a:rPr>
                        <a:t>Actas de reunión en la que consta la fecha y lugar de realización de la reunión, la lista de asistentes firmado y los temas tratados; así como el registro fotográfico y la evaluación de los asistentes. 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</a:t>
                      </a:r>
                      <a:r>
                        <a:rPr lang="es-C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Emergencia y/o actualización</a:t>
                      </a:r>
                      <a:br>
                        <a:rPr lang="es-C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L" sz="12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Manual de Capacitación a comité de Administración</a:t>
                      </a:r>
                      <a:endParaRPr lang="es-E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/>
                </a:tc>
                <a:extLst>
                  <a:ext uri="{0D108BD9-81ED-4DB2-BD59-A6C34878D82A}">
                    <a16:rowId xmlns:a16="http://schemas.microsoft.com/office/drawing/2014/main" val="2650880723"/>
                  </a:ext>
                </a:extLst>
              </a:tr>
              <a:tr h="58739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Tramitar y realizar gestiones que permitan alcanzar la formalización de la copropiedad, de </a:t>
                      </a:r>
                      <a:r>
                        <a:rPr lang="es-ES" sz="1200" u="none" strike="noStrike" dirty="0" smtClean="0">
                          <a:effectLst/>
                        </a:rPr>
                        <a:t>acuerdo a </a:t>
                      </a:r>
                      <a:r>
                        <a:rPr lang="es-ES" sz="1200" u="none" strike="noStrike" dirty="0">
                          <a:effectLst/>
                        </a:rPr>
                        <a:t>las exigencias de la Ley de Copropiedad Inmobiliaria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ES" sz="1200" u="none" strike="noStrike" dirty="0" smtClean="0">
                          <a:effectLst/>
                        </a:rPr>
                        <a:t>Elaboración de la lista</a:t>
                      </a:r>
                      <a:r>
                        <a:rPr lang="es-ES" sz="1200" u="none" strike="noStrike" baseline="0" dirty="0" smtClean="0">
                          <a:effectLst/>
                        </a:rPr>
                        <a:t> de copropietarios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Acta de Asamblea de constitución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Inscripción reglamento de copropiedad en el CBR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Obtención Rut de la copropiedad otorgado por el SII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Elaboración</a:t>
                      </a:r>
                      <a:r>
                        <a:rPr lang="es-C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 actualización del Plan de Emergencia de la copropiedad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b"/>
                </a:tc>
                <a:extLst>
                  <a:ext uri="{0D108BD9-81ED-4DB2-BD59-A6C34878D82A}">
                    <a16:rowId xmlns:a16="http://schemas.microsoft.com/office/drawing/2014/main" val="2506334308"/>
                  </a:ext>
                </a:extLst>
              </a:tr>
              <a:tr h="11722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Desarrollar actividades y productos dirigidos a promover condiciones adecuadas de administración, uso y mantención de los bienes comunes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Capacitación a comité de administración en temas asociados a la administración, uso y mantención de bienes comunes: rendición de cuentas y Ley de Copropiedad Inmobiliaria</a:t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/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 smtClean="0">
                          <a:effectLst/>
                        </a:rPr>
                        <a:t>Capacitación en uso,</a:t>
                      </a:r>
                      <a:r>
                        <a:rPr lang="es-ES" sz="1200" u="none" strike="noStrike" baseline="0" dirty="0" smtClean="0">
                          <a:effectLst/>
                        </a:rPr>
                        <a:t> cuidado y mantención de las obras ejecutadas (vinculados con manual)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55" marR="2355" marT="2355" marB="0" anchor="b"/>
                </a:tc>
                <a:extLst>
                  <a:ext uri="{0D108BD9-81ED-4DB2-BD59-A6C34878D82A}">
                    <a16:rowId xmlns:a16="http://schemas.microsoft.com/office/drawing/2014/main" val="2210958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6AF5B4-1B8C-4C8A-A00F-E13168F21131}"/>
              </a:ext>
            </a:extLst>
          </p:cNvPr>
          <p:cNvSpPr/>
          <p:nvPr/>
        </p:nvSpPr>
        <p:spPr>
          <a:xfrm>
            <a:off x="0" y="4642339"/>
            <a:ext cx="12192000" cy="767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4426"/>
            <a:ext cx="4954502" cy="806934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BA2A75-9332-426A-9839-0E914B7849DD}"/>
              </a:ext>
            </a:extLst>
          </p:cNvPr>
          <p:cNvSpPr txBox="1"/>
          <p:nvPr/>
        </p:nvSpPr>
        <p:spPr>
          <a:xfrm>
            <a:off x="4646073" y="3760430"/>
            <a:ext cx="7038976" cy="66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100"/>
              </a:lnSpc>
            </a:pPr>
            <a:r>
              <a:rPr lang="es-CL" sz="5400" b="1" dirty="0" smtClean="0">
                <a:solidFill>
                  <a:schemeClr val="accent1">
                    <a:lumMod val="75000"/>
                  </a:schemeClr>
                </a:solidFill>
              </a:rPr>
              <a:t>Capítulo IV</a:t>
            </a:r>
            <a:endParaRPr lang="es-CL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3FBE0BF-BF0E-4408-A675-71B1107175DD}"/>
              </a:ext>
            </a:extLst>
          </p:cNvPr>
          <p:cNvSpPr txBox="1"/>
          <p:nvPr/>
        </p:nvSpPr>
        <p:spPr>
          <a:xfrm>
            <a:off x="4927759" y="4732874"/>
            <a:ext cx="6475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Proyectos </a:t>
            </a:r>
            <a:r>
              <a:rPr lang="es-ES" sz="2800" dirty="0" smtClean="0">
                <a:solidFill>
                  <a:schemeClr val="bg1"/>
                </a:solidFill>
              </a:rPr>
              <a:t>de Eficiencia Energética e Hídrica</a:t>
            </a:r>
            <a:endParaRPr lang="es-CL" sz="3200" dirty="0">
              <a:solidFill>
                <a:schemeClr val="bg1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1347" y="0"/>
            <a:ext cx="1724402" cy="1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-227589" y="-11129"/>
            <a:ext cx="12154671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5998476"/>
            <a:ext cx="12192000" cy="791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20456" y="5967685"/>
            <a:ext cx="11406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chemeClr val="bg1"/>
                </a:solidFill>
              </a:rPr>
              <a:t>Articulo 2</a:t>
            </a:r>
            <a:r>
              <a:rPr lang="es-ES" sz="1600" b="1" dirty="0" smtClean="0">
                <a:solidFill>
                  <a:schemeClr val="bg1"/>
                </a:solidFill>
              </a:rPr>
              <a:t>° Resol. A.T 1237: Servicios,  Actividades y Productos de Asistencia Técnica para cada capítulo. Se incorporan en esta PPT  las actividades de tipo social con componente participativo. </a:t>
            </a:r>
            <a:endParaRPr lang="es-CL" sz="1600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39" name="Rectángulo 38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934414"/>
            <a:ext cx="12192000" cy="5605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Lato Regular"/>
                <a:cs typeface="Lato Regular"/>
              </a:rPr>
              <a:t>Gestión Social/</a:t>
            </a:r>
            <a:r>
              <a:rPr lang="en-US" b="1" dirty="0" err="1" smtClean="0">
                <a:solidFill>
                  <a:schemeClr val="bg1"/>
                </a:solidFill>
                <a:latin typeface="Lato Regular"/>
                <a:cs typeface="Lato Regular"/>
              </a:rPr>
              <a:t>Componente</a:t>
            </a:r>
            <a:r>
              <a:rPr lang="en-US" b="1" dirty="0" smtClean="0">
                <a:solidFill>
                  <a:schemeClr val="bg1"/>
                </a:solidFill>
                <a:latin typeface="Lato Regular"/>
                <a:cs typeface="Lato Regular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Lato Regular"/>
                <a:cs typeface="Lato Regular"/>
              </a:rPr>
              <a:t>Participativo</a:t>
            </a:r>
            <a:endParaRPr lang="en-US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71" name="Freeform 2244"/>
          <p:cNvSpPr>
            <a:spLocks noChangeArrowheads="1"/>
          </p:cNvSpPr>
          <p:nvPr/>
        </p:nvSpPr>
        <p:spPr bwMode="auto">
          <a:xfrm>
            <a:off x="7697791" y="1532132"/>
            <a:ext cx="1531819" cy="1553190"/>
          </a:xfrm>
          <a:custGeom>
            <a:avLst/>
            <a:gdLst>
              <a:gd name="T0" fmla="*/ 958 w 959"/>
              <a:gd name="T1" fmla="*/ 483 h 968"/>
              <a:gd name="T2" fmla="*/ 958 w 959"/>
              <a:gd name="T3" fmla="*/ 483 h 968"/>
              <a:gd name="T4" fmla="*/ 484 w 959"/>
              <a:gd name="T5" fmla="*/ 967 h 968"/>
              <a:gd name="T6" fmla="*/ 0 w 959"/>
              <a:gd name="T7" fmla="*/ 483 h 968"/>
              <a:gd name="T8" fmla="*/ 484 w 959"/>
              <a:gd name="T9" fmla="*/ 0 h 968"/>
              <a:gd name="T10" fmla="*/ 958 w 959"/>
              <a:gd name="T11" fmla="*/ 483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" h="968">
                <a:moveTo>
                  <a:pt x="958" y="483"/>
                </a:moveTo>
                <a:lnTo>
                  <a:pt x="958" y="483"/>
                </a:lnTo>
                <a:cubicBezTo>
                  <a:pt x="958" y="746"/>
                  <a:pt x="746" y="967"/>
                  <a:pt x="484" y="967"/>
                </a:cubicBezTo>
                <a:cubicBezTo>
                  <a:pt x="212" y="967"/>
                  <a:pt x="0" y="746"/>
                  <a:pt x="0" y="483"/>
                </a:cubicBezTo>
                <a:cubicBezTo>
                  <a:pt x="0" y="221"/>
                  <a:pt x="212" y="0"/>
                  <a:pt x="484" y="0"/>
                </a:cubicBezTo>
                <a:cubicBezTo>
                  <a:pt x="746" y="0"/>
                  <a:pt x="958" y="221"/>
                  <a:pt x="958" y="483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37210"/>
          </a:p>
        </p:txBody>
      </p:sp>
      <p:sp>
        <p:nvSpPr>
          <p:cNvPr id="72" name="Freeform 165"/>
          <p:cNvSpPr>
            <a:spLocks noChangeArrowheads="1"/>
          </p:cNvSpPr>
          <p:nvPr/>
        </p:nvSpPr>
        <p:spPr bwMode="auto">
          <a:xfrm>
            <a:off x="6752524" y="2653662"/>
            <a:ext cx="3421990" cy="3260834"/>
          </a:xfrm>
          <a:custGeom>
            <a:avLst/>
            <a:gdLst>
              <a:gd name="T0" fmla="*/ 1665 w 1666"/>
              <a:gd name="T1" fmla="*/ 3493 h 3494"/>
              <a:gd name="T2" fmla="*/ 0 w 1666"/>
              <a:gd name="T3" fmla="*/ 3493 h 3494"/>
              <a:gd name="T4" fmla="*/ 0 w 1666"/>
              <a:gd name="T5" fmla="*/ 0 h 3494"/>
              <a:gd name="T6" fmla="*/ 1665 w 1666"/>
              <a:gd name="T7" fmla="*/ 0 h 3494"/>
              <a:gd name="T8" fmla="*/ 1665 w 1666"/>
              <a:gd name="T9" fmla="*/ 3493 h 3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3494">
                <a:moveTo>
                  <a:pt x="1665" y="3493"/>
                </a:moveTo>
                <a:lnTo>
                  <a:pt x="0" y="3493"/>
                </a:lnTo>
                <a:lnTo>
                  <a:pt x="0" y="0"/>
                </a:lnTo>
                <a:lnTo>
                  <a:pt x="1665" y="0"/>
                </a:lnTo>
                <a:lnTo>
                  <a:pt x="1665" y="349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2453"/>
          </a:p>
        </p:txBody>
      </p:sp>
      <p:sp>
        <p:nvSpPr>
          <p:cNvPr id="73" name="Freeform 171"/>
          <p:cNvSpPr>
            <a:spLocks noChangeArrowheads="1"/>
          </p:cNvSpPr>
          <p:nvPr/>
        </p:nvSpPr>
        <p:spPr bwMode="auto">
          <a:xfrm>
            <a:off x="6752523" y="2275828"/>
            <a:ext cx="3421991" cy="410248"/>
          </a:xfrm>
          <a:custGeom>
            <a:avLst/>
            <a:gdLst>
              <a:gd name="T0" fmla="*/ 1665 w 1666"/>
              <a:gd name="T1" fmla="*/ 0 h 502"/>
              <a:gd name="T2" fmla="*/ 0 w 1666"/>
              <a:gd name="T3" fmla="*/ 0 h 502"/>
              <a:gd name="T4" fmla="*/ 0 w 1666"/>
              <a:gd name="T5" fmla="*/ 501 h 502"/>
              <a:gd name="T6" fmla="*/ 1665 w 1666"/>
              <a:gd name="T7" fmla="*/ 501 h 502"/>
              <a:gd name="T8" fmla="*/ 1665 w 1666"/>
              <a:gd name="T9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502">
                <a:moveTo>
                  <a:pt x="1665" y="0"/>
                </a:moveTo>
                <a:lnTo>
                  <a:pt x="0" y="0"/>
                </a:lnTo>
                <a:lnTo>
                  <a:pt x="0" y="501"/>
                </a:lnTo>
                <a:lnTo>
                  <a:pt x="1665" y="501"/>
                </a:lnTo>
                <a:lnTo>
                  <a:pt x="1665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2453"/>
          </a:p>
        </p:txBody>
      </p:sp>
      <p:sp>
        <p:nvSpPr>
          <p:cNvPr id="74" name="TextBox 156"/>
          <p:cNvSpPr txBox="1"/>
          <p:nvPr/>
        </p:nvSpPr>
        <p:spPr>
          <a:xfrm>
            <a:off x="6657936" y="2716440"/>
            <a:ext cx="3421992" cy="2773083"/>
          </a:xfrm>
          <a:prstGeom prst="rect">
            <a:avLst/>
          </a:prstGeom>
          <a:noFill/>
        </p:spPr>
        <p:txBody>
          <a:bodyPr wrap="square" lIns="164607" tIns="82304" rIns="164607" bIns="82304" rtlCol="0">
            <a:spAutoFit/>
          </a:bodyPr>
          <a:lstStyle/>
          <a:p>
            <a:pPr marL="342991" indent="-342991">
              <a:lnSpc>
                <a:spcPct val="110000"/>
              </a:lnSpc>
              <a:buFont typeface="Arial"/>
              <a:buChar char="•"/>
            </a:pP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Etapa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previa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: 4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actividades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 </a:t>
            </a:r>
          </a:p>
          <a:p>
            <a:pPr>
              <a:lnSpc>
                <a:spcPct val="110000"/>
              </a:lnSpc>
            </a:pPr>
            <a:endParaRPr lang="en-US" sz="1400" dirty="0" smtClean="0">
              <a:solidFill>
                <a:schemeClr val="bg1"/>
              </a:solidFill>
              <a:latin typeface="Lato Light"/>
              <a:cs typeface="Lato Light"/>
            </a:endParaRPr>
          </a:p>
          <a:p>
            <a:pPr marL="342991" indent="-342991">
              <a:lnSpc>
                <a:spcPct val="110000"/>
              </a:lnSpc>
              <a:buFont typeface="Arial"/>
              <a:buChar char="•"/>
            </a:pP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Etapa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Ejecución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: </a:t>
            </a:r>
          </a:p>
          <a:p>
            <a:pPr marL="800191" lvl="1" indent="-342991">
              <a:lnSpc>
                <a:spcPct val="110000"/>
              </a:lnSpc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2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reuniones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informativas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avance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 de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obras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.</a:t>
            </a:r>
          </a:p>
          <a:p>
            <a:pPr marL="800191" lvl="1" indent="-342991">
              <a:lnSpc>
                <a:spcPct val="110000"/>
              </a:lnSpc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1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actividad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 de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capacitación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 de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uso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cuidado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 y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mantención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 de las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obras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ejecutadas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.</a:t>
            </a:r>
          </a:p>
          <a:p>
            <a:pPr marL="800191" lvl="1" indent="-342991">
              <a:lnSpc>
                <a:spcPct val="110000"/>
              </a:lnSpc>
              <a:buFont typeface="Arial"/>
              <a:buChar char="•"/>
            </a:pPr>
            <a:endParaRPr lang="en-US" sz="1400" dirty="0" smtClean="0">
              <a:solidFill>
                <a:schemeClr val="bg1"/>
              </a:solidFill>
              <a:latin typeface="Lato Light"/>
              <a:cs typeface="Lato Light"/>
            </a:endParaRPr>
          </a:p>
          <a:p>
            <a:pPr marL="342991" indent="-342991">
              <a:lnSpc>
                <a:spcPct val="110000"/>
              </a:lnSpc>
              <a:buFont typeface="Arial"/>
              <a:buChar char="•"/>
            </a:pPr>
            <a:endParaRPr lang="en-US" sz="1400" dirty="0" smtClean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75" name="Text Box 250"/>
          <p:cNvSpPr txBox="1">
            <a:spLocks noChangeArrowheads="1"/>
          </p:cNvSpPr>
          <p:nvPr/>
        </p:nvSpPr>
        <p:spPr bwMode="auto">
          <a:xfrm>
            <a:off x="7215591" y="2315521"/>
            <a:ext cx="2438167" cy="3077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  <a:latin typeface="Lato Regular"/>
                <a:cs typeface="Lato Regular"/>
              </a:rPr>
              <a:t>Gestión Social DS 27</a:t>
            </a:r>
            <a:endParaRPr lang="en-US" sz="20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76" name="Freeform 2244"/>
          <p:cNvSpPr>
            <a:spLocks noChangeArrowheads="1"/>
          </p:cNvSpPr>
          <p:nvPr/>
        </p:nvSpPr>
        <p:spPr bwMode="auto">
          <a:xfrm>
            <a:off x="2841242" y="1532132"/>
            <a:ext cx="1531819" cy="1553190"/>
          </a:xfrm>
          <a:custGeom>
            <a:avLst/>
            <a:gdLst>
              <a:gd name="T0" fmla="*/ 958 w 959"/>
              <a:gd name="T1" fmla="*/ 483 h 968"/>
              <a:gd name="T2" fmla="*/ 958 w 959"/>
              <a:gd name="T3" fmla="*/ 483 h 968"/>
              <a:gd name="T4" fmla="*/ 484 w 959"/>
              <a:gd name="T5" fmla="*/ 967 h 968"/>
              <a:gd name="T6" fmla="*/ 0 w 959"/>
              <a:gd name="T7" fmla="*/ 483 h 968"/>
              <a:gd name="T8" fmla="*/ 484 w 959"/>
              <a:gd name="T9" fmla="*/ 0 h 968"/>
              <a:gd name="T10" fmla="*/ 958 w 959"/>
              <a:gd name="T11" fmla="*/ 483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" h="968">
                <a:moveTo>
                  <a:pt x="958" y="483"/>
                </a:moveTo>
                <a:lnTo>
                  <a:pt x="958" y="483"/>
                </a:lnTo>
                <a:cubicBezTo>
                  <a:pt x="958" y="746"/>
                  <a:pt x="746" y="967"/>
                  <a:pt x="484" y="967"/>
                </a:cubicBezTo>
                <a:cubicBezTo>
                  <a:pt x="212" y="967"/>
                  <a:pt x="0" y="746"/>
                  <a:pt x="0" y="483"/>
                </a:cubicBezTo>
                <a:cubicBezTo>
                  <a:pt x="0" y="221"/>
                  <a:pt x="212" y="0"/>
                  <a:pt x="484" y="0"/>
                </a:cubicBezTo>
                <a:cubicBezTo>
                  <a:pt x="746" y="0"/>
                  <a:pt x="958" y="221"/>
                  <a:pt x="958" y="483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37210"/>
          </a:p>
        </p:txBody>
      </p:sp>
      <p:sp>
        <p:nvSpPr>
          <p:cNvPr id="77" name="Freeform 165"/>
          <p:cNvSpPr>
            <a:spLocks noChangeArrowheads="1"/>
          </p:cNvSpPr>
          <p:nvPr/>
        </p:nvSpPr>
        <p:spPr bwMode="auto">
          <a:xfrm>
            <a:off x="1837915" y="2653662"/>
            <a:ext cx="3502562" cy="3217295"/>
          </a:xfrm>
          <a:custGeom>
            <a:avLst/>
            <a:gdLst>
              <a:gd name="T0" fmla="*/ 1665 w 1666"/>
              <a:gd name="T1" fmla="*/ 3493 h 3494"/>
              <a:gd name="T2" fmla="*/ 0 w 1666"/>
              <a:gd name="T3" fmla="*/ 3493 h 3494"/>
              <a:gd name="T4" fmla="*/ 0 w 1666"/>
              <a:gd name="T5" fmla="*/ 0 h 3494"/>
              <a:gd name="T6" fmla="*/ 1665 w 1666"/>
              <a:gd name="T7" fmla="*/ 0 h 3494"/>
              <a:gd name="T8" fmla="*/ 1665 w 1666"/>
              <a:gd name="T9" fmla="*/ 3493 h 3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3494">
                <a:moveTo>
                  <a:pt x="1665" y="3493"/>
                </a:moveTo>
                <a:lnTo>
                  <a:pt x="0" y="3493"/>
                </a:lnTo>
                <a:lnTo>
                  <a:pt x="0" y="0"/>
                </a:lnTo>
                <a:lnTo>
                  <a:pt x="1665" y="0"/>
                </a:lnTo>
                <a:lnTo>
                  <a:pt x="1665" y="3493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2453"/>
          </a:p>
        </p:txBody>
      </p:sp>
      <p:sp>
        <p:nvSpPr>
          <p:cNvPr id="78" name="Freeform 171"/>
          <p:cNvSpPr>
            <a:spLocks noChangeArrowheads="1"/>
          </p:cNvSpPr>
          <p:nvPr/>
        </p:nvSpPr>
        <p:spPr bwMode="auto">
          <a:xfrm>
            <a:off x="1837915" y="2285474"/>
            <a:ext cx="3502562" cy="400601"/>
          </a:xfrm>
          <a:custGeom>
            <a:avLst/>
            <a:gdLst>
              <a:gd name="T0" fmla="*/ 1665 w 1666"/>
              <a:gd name="T1" fmla="*/ 0 h 502"/>
              <a:gd name="T2" fmla="*/ 0 w 1666"/>
              <a:gd name="T3" fmla="*/ 0 h 502"/>
              <a:gd name="T4" fmla="*/ 0 w 1666"/>
              <a:gd name="T5" fmla="*/ 501 h 502"/>
              <a:gd name="T6" fmla="*/ 1665 w 1666"/>
              <a:gd name="T7" fmla="*/ 501 h 502"/>
              <a:gd name="T8" fmla="*/ 1665 w 1666"/>
              <a:gd name="T9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6" h="502">
                <a:moveTo>
                  <a:pt x="1665" y="0"/>
                </a:moveTo>
                <a:lnTo>
                  <a:pt x="0" y="0"/>
                </a:lnTo>
                <a:lnTo>
                  <a:pt x="0" y="501"/>
                </a:lnTo>
                <a:lnTo>
                  <a:pt x="1665" y="501"/>
                </a:lnTo>
                <a:lnTo>
                  <a:pt x="1665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12453"/>
          </a:p>
        </p:txBody>
      </p:sp>
      <p:sp>
        <p:nvSpPr>
          <p:cNvPr id="79" name="TextBox 48"/>
          <p:cNvSpPr txBox="1"/>
          <p:nvPr/>
        </p:nvSpPr>
        <p:spPr>
          <a:xfrm>
            <a:off x="1837916" y="2748539"/>
            <a:ext cx="3502562" cy="2536095"/>
          </a:xfrm>
          <a:prstGeom prst="rect">
            <a:avLst/>
          </a:prstGeom>
          <a:noFill/>
        </p:spPr>
        <p:txBody>
          <a:bodyPr wrap="square" lIns="164607" tIns="82304" rIns="164607" bIns="82304" rtlCol="0">
            <a:spAutoFit/>
          </a:bodyPr>
          <a:lstStyle/>
          <a:p>
            <a:pPr marL="342991" indent="-342991">
              <a:lnSpc>
                <a:spcPct val="110000"/>
              </a:lnSpc>
              <a:buFont typeface="Arial"/>
              <a:buChar char="•"/>
            </a:pP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Etapa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previa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: N°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Actividades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 2</a:t>
            </a:r>
            <a:endParaRPr lang="en-US" sz="1400" dirty="0">
              <a:solidFill>
                <a:schemeClr val="bg1"/>
              </a:solidFill>
              <a:latin typeface="Lato Light"/>
              <a:cs typeface="Lato Light"/>
            </a:endParaRPr>
          </a:p>
          <a:p>
            <a:pPr>
              <a:lnSpc>
                <a:spcPct val="110000"/>
              </a:lnSpc>
            </a:pPr>
            <a:endParaRPr lang="en-US" sz="1400" dirty="0">
              <a:solidFill>
                <a:schemeClr val="bg1"/>
              </a:solidFill>
              <a:latin typeface="Lato Light"/>
              <a:cs typeface="Lato Light"/>
            </a:endParaRPr>
          </a:p>
          <a:p>
            <a:pPr marL="342991" indent="-342991">
              <a:lnSpc>
                <a:spcPct val="110000"/>
              </a:lnSpc>
              <a:buFont typeface="Arial"/>
              <a:buChar char="•"/>
            </a:pPr>
            <a:r>
              <a:rPr lang="en-US" sz="1400" dirty="0" err="1">
                <a:solidFill>
                  <a:schemeClr val="bg1"/>
                </a:solidFill>
                <a:latin typeface="Lato Light"/>
                <a:cs typeface="Lato Light"/>
              </a:rPr>
              <a:t>Etapa</a:t>
            </a:r>
            <a:r>
              <a:rPr lang="en-US" sz="1400" dirty="0">
                <a:solidFill>
                  <a:schemeClr val="bg1"/>
                </a:solidFill>
                <a:latin typeface="Lato Light"/>
                <a:cs typeface="Lato Light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ejecución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:</a:t>
            </a:r>
          </a:p>
          <a:p>
            <a:pPr marL="800191" lvl="1" indent="-342991">
              <a:lnSpc>
                <a:spcPct val="110000"/>
              </a:lnSpc>
              <a:buFont typeface="Arial"/>
              <a:buChar char="•"/>
            </a:pPr>
            <a:endParaRPr lang="en-US" sz="1400" dirty="0">
              <a:solidFill>
                <a:schemeClr val="bg1"/>
              </a:solidFill>
              <a:latin typeface="Lato Light"/>
              <a:cs typeface="Lato Light"/>
            </a:endParaRPr>
          </a:p>
          <a:p>
            <a:pPr marL="800191" lvl="1" indent="-342991">
              <a:lnSpc>
                <a:spcPct val="110000"/>
              </a:lnSpc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Reuniones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mensuales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sobre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avance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 de las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obras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.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Primera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reunión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 a los 15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días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 de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iniciadas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 las </a:t>
            </a:r>
            <a:r>
              <a:rPr lang="en-US" sz="1400" dirty="0" err="1" smtClean="0">
                <a:solidFill>
                  <a:schemeClr val="bg1"/>
                </a:solidFill>
                <a:latin typeface="Lato Light"/>
                <a:cs typeface="Lato Light"/>
              </a:rPr>
              <a:t>obras</a:t>
            </a:r>
            <a:r>
              <a:rPr lang="en-US" sz="1400" dirty="0" smtClean="0">
                <a:solidFill>
                  <a:schemeClr val="bg1"/>
                </a:solidFill>
                <a:latin typeface="Lato Light"/>
                <a:cs typeface="Lato Light"/>
              </a:rPr>
              <a:t>.</a:t>
            </a:r>
          </a:p>
          <a:p>
            <a:pPr marL="342991" indent="-342991">
              <a:lnSpc>
                <a:spcPct val="110000"/>
              </a:lnSpc>
              <a:buFont typeface="Arial"/>
              <a:buChar char="•"/>
            </a:pPr>
            <a:endParaRPr lang="en-US" sz="1400" dirty="0" smtClean="0">
              <a:solidFill>
                <a:schemeClr val="bg1"/>
              </a:solidFill>
              <a:latin typeface="Lato Light"/>
              <a:cs typeface="Lato Light"/>
            </a:endParaRPr>
          </a:p>
          <a:p>
            <a:pPr marL="342991" indent="-342991">
              <a:lnSpc>
                <a:spcPct val="110000"/>
              </a:lnSpc>
              <a:buFont typeface="Arial"/>
              <a:buChar char="•"/>
            </a:pPr>
            <a:endParaRPr lang="en-US" sz="14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80" name="Text Box 250"/>
          <p:cNvSpPr txBox="1">
            <a:spLocks noChangeArrowheads="1"/>
          </p:cNvSpPr>
          <p:nvPr/>
        </p:nvSpPr>
        <p:spPr bwMode="auto">
          <a:xfrm>
            <a:off x="2879390" y="2334756"/>
            <a:ext cx="1455527" cy="3077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  <a:latin typeface="Lato Regular"/>
                <a:cs typeface="Lato Regular"/>
              </a:rPr>
              <a:t>PHS DS.255</a:t>
            </a:r>
            <a:endParaRPr lang="en-US" sz="20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81" name="Freeform 102"/>
          <p:cNvSpPr>
            <a:spLocks noChangeArrowheads="1"/>
          </p:cNvSpPr>
          <p:nvPr/>
        </p:nvSpPr>
        <p:spPr bwMode="auto">
          <a:xfrm flipH="1">
            <a:off x="5804936" y="3461174"/>
            <a:ext cx="466465" cy="1039451"/>
          </a:xfrm>
          <a:custGeom>
            <a:avLst/>
            <a:gdLst>
              <a:gd name="T0" fmla="*/ 739 w 740"/>
              <a:gd name="T1" fmla="*/ 1662 h 1663"/>
              <a:gd name="T2" fmla="*/ 0 w 740"/>
              <a:gd name="T3" fmla="*/ 830 h 1663"/>
              <a:gd name="T4" fmla="*/ 739 w 740"/>
              <a:gd name="T5" fmla="*/ 0 h 1663"/>
              <a:gd name="T6" fmla="*/ 739 w 740"/>
              <a:gd name="T7" fmla="*/ 1662 h 1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0" h="1663">
                <a:moveTo>
                  <a:pt x="739" y="1662"/>
                </a:moveTo>
                <a:lnTo>
                  <a:pt x="0" y="830"/>
                </a:lnTo>
                <a:lnTo>
                  <a:pt x="739" y="0"/>
                </a:lnTo>
                <a:lnTo>
                  <a:pt x="739" y="1662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82" name="Freeform 39"/>
          <p:cNvSpPr>
            <a:spLocks noChangeArrowheads="1"/>
          </p:cNvSpPr>
          <p:nvPr/>
        </p:nvSpPr>
        <p:spPr bwMode="auto">
          <a:xfrm>
            <a:off x="3339618" y="1698046"/>
            <a:ext cx="521103" cy="521239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8586" tIns="34293" rIns="68586" bIns="34293" anchor="ctr"/>
          <a:lstStyle/>
          <a:p>
            <a:pPr>
              <a:defRPr/>
            </a:pPr>
            <a:endParaRPr lang="en-US" sz="2701" dirty="0"/>
          </a:p>
        </p:txBody>
      </p:sp>
      <p:sp>
        <p:nvSpPr>
          <p:cNvPr id="84" name="Freeform 39"/>
          <p:cNvSpPr>
            <a:spLocks noChangeArrowheads="1"/>
          </p:cNvSpPr>
          <p:nvPr/>
        </p:nvSpPr>
        <p:spPr bwMode="auto">
          <a:xfrm>
            <a:off x="8165620" y="1734334"/>
            <a:ext cx="521103" cy="521239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8586" tIns="34293" rIns="68586" bIns="34293" anchor="ctr"/>
          <a:lstStyle/>
          <a:p>
            <a:pPr>
              <a:defRPr/>
            </a:pPr>
            <a:endParaRPr lang="en-US" sz="2701" dirty="0"/>
          </a:p>
        </p:txBody>
      </p:sp>
    </p:spTree>
    <p:extLst>
      <p:ext uri="{BB962C8B-B14F-4D97-AF65-F5344CB8AC3E}">
        <p14:creationId xmlns:p14="http://schemas.microsoft.com/office/powerpoint/2010/main" val="25547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/>
      <p:bldP spid="75" grpId="0"/>
      <p:bldP spid="76" grpId="0" animBg="1"/>
      <p:bldP spid="77" grpId="0" animBg="1"/>
      <p:bldP spid="78" grpId="0" animBg="1"/>
      <p:bldP spid="79" grpId="0"/>
      <p:bldP spid="80" grpId="0"/>
      <p:bldP spid="81" grpId="0" animBg="1"/>
      <p:bldP spid="82" grpId="0" animBg="1"/>
      <p:bldP spid="8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-227589" y="-11129"/>
            <a:ext cx="12154671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20458" y="865636"/>
            <a:ext cx="108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Título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857129"/>
              </p:ext>
            </p:extLst>
          </p:nvPr>
        </p:nvGraphicFramePr>
        <p:xfrm>
          <a:off x="1" y="22630"/>
          <a:ext cx="12191999" cy="552714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69256">
                  <a:extLst>
                    <a:ext uri="{9D8B030D-6E8A-4147-A177-3AD203B41FA5}">
                      <a16:colId xmlns:a16="http://schemas.microsoft.com/office/drawing/2014/main" val="2598165582"/>
                    </a:ext>
                  </a:extLst>
                </a:gridCol>
                <a:gridCol w="2917372">
                  <a:extLst>
                    <a:ext uri="{9D8B030D-6E8A-4147-A177-3AD203B41FA5}">
                      <a16:colId xmlns:a16="http://schemas.microsoft.com/office/drawing/2014/main" val="4115162438"/>
                    </a:ext>
                  </a:extLst>
                </a:gridCol>
                <a:gridCol w="6052457">
                  <a:extLst>
                    <a:ext uri="{9D8B030D-6E8A-4147-A177-3AD203B41FA5}">
                      <a16:colId xmlns:a16="http://schemas.microsoft.com/office/drawing/2014/main" val="3356505998"/>
                    </a:ext>
                  </a:extLst>
                </a:gridCol>
                <a:gridCol w="2452914">
                  <a:extLst>
                    <a:ext uri="{9D8B030D-6E8A-4147-A177-3AD203B41FA5}">
                      <a16:colId xmlns:a16="http://schemas.microsoft.com/office/drawing/2014/main" val="1576541054"/>
                    </a:ext>
                  </a:extLst>
                </a:gridCol>
              </a:tblGrid>
              <a:tr h="2617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ETAPA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2" marR="3402" marT="340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effectLst/>
                        </a:rPr>
                        <a:t>Capítulo 4: Proyectos de Eficiencia energética e Hídrica para la vivienda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2" marR="3402" marT="340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Verificadores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2" marR="3402" marT="340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837690"/>
                  </a:ext>
                </a:extLst>
              </a:tr>
              <a:tr h="2515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A) ORGANIZACIÓN HABILITACIÓN Y/O GESTIÓN DE LA DEMANDA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2" marR="3402" marT="3402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441015"/>
                  </a:ext>
                </a:extLst>
              </a:tr>
              <a:tr h="2515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Servicios/Actividades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2" marR="3402" marT="3402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Productos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2" marR="3402" marT="3402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22989"/>
                  </a:ext>
                </a:extLst>
              </a:tr>
              <a:tr h="10956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 smtClean="0">
                          <a:effectLst/>
                        </a:rPr>
                        <a:t>ETAPA DE POSTULACIÓN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2" marR="3402" marT="3402" marB="0" vert="vert27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1) Difusión general del Programa de Mejoramiento de Viviendas y Barrios  y el capítulo </a:t>
                      </a:r>
                      <a:r>
                        <a:rPr lang="es-ES" sz="1400" u="none" strike="noStrike" dirty="0" smtClean="0">
                          <a:effectLst/>
                        </a:rPr>
                        <a:t>correspondiente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err="1" smtClean="0">
                          <a:effectLst/>
                        </a:rPr>
                        <a:t>Idem</a:t>
                      </a:r>
                      <a:r>
                        <a:rPr lang="es-ES" sz="1400" u="none" strike="noStrike" dirty="0" smtClean="0">
                          <a:effectLst/>
                        </a:rPr>
                        <a:t> capítulo 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dirty="0" smtClean="0">
                          <a:effectLst/>
                        </a:rPr>
                        <a:t>Actas de reunión en la que consta la fecha y lugar de realización de la reunión, la lista de asistentes firmado y los temas tratados; así como el registro fotográfico y la evaluación de los asistentes.  </a:t>
                      </a:r>
                      <a:endParaRPr lang="es-E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929166234"/>
                  </a:ext>
                </a:extLst>
              </a:tr>
              <a:tr h="347866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2) Organizar la Demanda Social y habilitarla para la postulación al Programa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Gestión y Coordinación de </a:t>
                      </a:r>
                      <a:r>
                        <a:rPr lang="es-ES" sz="1400" u="none" strike="noStrike" dirty="0" smtClean="0">
                          <a:effectLst/>
                        </a:rPr>
                        <a:t>reunión(es</a:t>
                      </a:r>
                      <a:r>
                        <a:rPr lang="es-ES" sz="1400" u="none" strike="noStrike" dirty="0">
                          <a:effectLst/>
                        </a:rPr>
                        <a:t>) de trabajo con la o las familias involucradas en potenciales proyectos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Desarrollo de actividades que refuercen la organización comunitaria y la formalización del grupo postulante, cuando corresponda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Reuniones de trabajo con las familias involucradas en los potenciales proyectos. La actividad está destinada a dar a conocer posibles proyectos a desarrollar en materia de eficiencia energética generando una instancia participativa para la definición de las alternativas de intervención en las viviendas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Acta(s) de </a:t>
                      </a:r>
                      <a:r>
                        <a:rPr lang="es-ES" sz="1400" u="none" strike="noStrike" dirty="0" smtClean="0">
                          <a:effectLst/>
                        </a:rPr>
                        <a:t>reunión(es</a:t>
                      </a:r>
                      <a:r>
                        <a:rPr lang="es-ES" sz="1400" u="none" strike="noStrike" dirty="0">
                          <a:effectLst/>
                        </a:rPr>
                        <a:t>) con las familias involucradas, en las que se den a conocer potenciales proyectos a desarrollar. En las actas, se deberá dejar constancia del </a:t>
                      </a:r>
                      <a:r>
                        <a:rPr lang="es-ES" sz="1400" u="none" strike="noStrike" dirty="0" smtClean="0">
                          <a:effectLst/>
                        </a:rPr>
                        <a:t>análisis </a:t>
                      </a:r>
                      <a:r>
                        <a:rPr lang="es-ES" sz="1400" u="none" strike="noStrike" dirty="0">
                          <a:effectLst/>
                        </a:rPr>
                        <a:t>compartido y la evaluación de las familias participantes, incorporando fecha, lista de asistentes y registro fotográfico.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Reuniones de Trabajo con las familias (no indica cantidad)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3850417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9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-227589" y="-11129"/>
            <a:ext cx="12154671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20458" y="865636"/>
            <a:ext cx="108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Título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104001"/>
              </p:ext>
            </p:extLst>
          </p:nvPr>
        </p:nvGraphicFramePr>
        <p:xfrm>
          <a:off x="0" y="932311"/>
          <a:ext cx="12192000" cy="390094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451872">
                  <a:extLst>
                    <a:ext uri="{9D8B030D-6E8A-4147-A177-3AD203B41FA5}">
                      <a16:colId xmlns:a16="http://schemas.microsoft.com/office/drawing/2014/main" val="2968758911"/>
                    </a:ext>
                  </a:extLst>
                </a:gridCol>
                <a:gridCol w="7627332">
                  <a:extLst>
                    <a:ext uri="{9D8B030D-6E8A-4147-A177-3AD203B41FA5}">
                      <a16:colId xmlns:a16="http://schemas.microsoft.com/office/drawing/2014/main" val="1007543912"/>
                    </a:ext>
                  </a:extLst>
                </a:gridCol>
                <a:gridCol w="2112796">
                  <a:extLst>
                    <a:ext uri="{9D8B030D-6E8A-4147-A177-3AD203B41FA5}">
                      <a16:colId xmlns:a16="http://schemas.microsoft.com/office/drawing/2014/main" val="1410731264"/>
                    </a:ext>
                  </a:extLst>
                </a:gridCol>
              </a:tblGrid>
              <a:tr h="5602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B) DESARROLLO DEL PROYECTO TÉCNICO: DIAGNÓSTICO TÉCNICO CONSTRUCTIVO. ELABORACIÓN TRAMITACIÓN Y POSTULACIÓN DE PROYECTOS TÉCNICOS Y ASESORÍA A LA CONTRATACIÓN DE OBRAS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2" marR="3402" marT="3402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Verificadores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2" marR="3402" marT="340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811611"/>
                  </a:ext>
                </a:extLst>
              </a:tr>
              <a:tr h="28269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Servicios/Actividades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2" marR="3402" marT="3402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Productos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2" marR="3402" marT="3402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832431"/>
                  </a:ext>
                </a:extLst>
              </a:tr>
              <a:tr h="30580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1) Diagnóstico Técnico Constructivo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Diagnóstico Técnico constructivo aplicado a los bienes comunes, firmado por profesional competente (EP, Constructora, Serviu, según corresponda)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Reunión que incorpore el resultado del diagnóstico y la aprobación del proyecto a desarrollar, firmado por el profesional competente (EP, </a:t>
                      </a:r>
                      <a:r>
                        <a:rPr lang="es-ES" sz="1400" u="none" strike="noStrike" dirty="0" err="1">
                          <a:effectLst/>
                        </a:rPr>
                        <a:t>Emp</a:t>
                      </a:r>
                      <a:r>
                        <a:rPr lang="es-ES" sz="1400" u="none" strike="noStrike" dirty="0" smtClean="0">
                          <a:effectLst/>
                        </a:rPr>
                        <a:t>. Const</a:t>
                      </a:r>
                      <a:r>
                        <a:rPr lang="es-ES" sz="1400" u="none" strike="noStrike" dirty="0">
                          <a:effectLst/>
                        </a:rPr>
                        <a:t>. Serviu, cuando corresponda)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Postulaciones Grupales: Acta con firma de totalidad de postulantes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Postulaciones Individuales: beneficiario debe dejar registro en acta respecto a conocimiento del diagnóstico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Reuniones serán acreditadas mediante acta en la que consta la fecha y lugar de realización de la reunión, la lista de asistentes firmado y los temas tratados; así como el registro fotográfico y la evaluación de los asistentes. 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2676542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5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-227589" y="-11129"/>
            <a:ext cx="12154671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20458" y="865636"/>
            <a:ext cx="108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Título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239611"/>
              </p:ext>
            </p:extLst>
          </p:nvPr>
        </p:nvGraphicFramePr>
        <p:xfrm>
          <a:off x="0" y="991606"/>
          <a:ext cx="12191999" cy="586639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943429">
                  <a:extLst>
                    <a:ext uri="{9D8B030D-6E8A-4147-A177-3AD203B41FA5}">
                      <a16:colId xmlns:a16="http://schemas.microsoft.com/office/drawing/2014/main" val="1175347355"/>
                    </a:ext>
                  </a:extLst>
                </a:gridCol>
                <a:gridCol w="3802742">
                  <a:extLst>
                    <a:ext uri="{9D8B030D-6E8A-4147-A177-3AD203B41FA5}">
                      <a16:colId xmlns:a16="http://schemas.microsoft.com/office/drawing/2014/main" val="564324984"/>
                    </a:ext>
                  </a:extLst>
                </a:gridCol>
                <a:gridCol w="5522162">
                  <a:extLst>
                    <a:ext uri="{9D8B030D-6E8A-4147-A177-3AD203B41FA5}">
                      <a16:colId xmlns:a16="http://schemas.microsoft.com/office/drawing/2014/main" val="2416765244"/>
                    </a:ext>
                  </a:extLst>
                </a:gridCol>
                <a:gridCol w="1923666">
                  <a:extLst>
                    <a:ext uri="{9D8B030D-6E8A-4147-A177-3AD203B41FA5}">
                      <a16:colId xmlns:a16="http://schemas.microsoft.com/office/drawing/2014/main" val="3815523356"/>
                    </a:ext>
                  </a:extLst>
                </a:gridCol>
              </a:tblGrid>
              <a:tr h="2444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ETAPA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>
                          <a:effectLst/>
                        </a:rPr>
                        <a:t>C) GESTIÓN TÉCNICA SOCIAL Y LEGAL DE PROYECTOS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effectLst/>
                        </a:rPr>
                        <a:t>Productos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Verificadores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426616"/>
                  </a:ext>
                </a:extLst>
              </a:tr>
              <a:tr h="2444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Servicios/Actividades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759845"/>
                  </a:ext>
                </a:extLst>
              </a:tr>
              <a:tr h="32998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ETAPA DE EJECUCIÓN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2) Gestión Social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Generar la coordinación necesaria para la entrega de información </a:t>
                      </a:r>
                      <a:r>
                        <a:rPr lang="es-ES" sz="1400" u="none" strike="noStrike" dirty="0" smtClean="0">
                          <a:effectLst/>
                        </a:rPr>
                        <a:t>periódica </a:t>
                      </a:r>
                      <a:r>
                        <a:rPr lang="es-ES" sz="1400" u="none" strike="noStrike" dirty="0">
                          <a:effectLst/>
                        </a:rPr>
                        <a:t>a los beneficiarios por parte de la EP y/o la Empresa constructora, antes y durante la ejecución del proyecto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Esta coordinación deberá contemplar reuniones </a:t>
                      </a:r>
                      <a:r>
                        <a:rPr lang="es-ES" sz="1400" u="none" strike="noStrike" dirty="0" smtClean="0">
                          <a:effectLst/>
                        </a:rPr>
                        <a:t>periódicas, </a:t>
                      </a:r>
                      <a:r>
                        <a:rPr lang="es-ES" sz="1400" u="none" strike="noStrike" dirty="0">
                          <a:effectLst/>
                        </a:rPr>
                        <a:t>con el fin de informar a los beneficiarios del avance de las obras, el cumplimiento de los plazos del proyecto, problemas o inconvenientes técnicos asociados a la ejecución del proyecto, entre otras materias.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Al menos 2 reuniones informativas con los beneficiarios: la primera, al menos 5 días antes del inicio de las obras: la segunda, una vez alcanzado, al menos el 50% de avance físico del proyecto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En estas instancias se deberá informar a menos el avance de las obras, el cumplimiento de los plazos de ejecución y las observaciones técnicas relacionadas con el desarrollo del proyecto.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En estas reuniones deberá participar la EP, la Empresa constructora cuando sea necesario, el fiscalizador técnico de obras y los beneficiarios.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Las actas deberán señalar los temas tratados, fecha, lista de participantes, registro fotográfico y observaciones de los asistentes.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extLst>
                  <a:ext uri="{0D108BD9-81ED-4DB2-BD59-A6C34878D82A}">
                    <a16:rowId xmlns:a16="http://schemas.microsoft.com/office/drawing/2014/main" val="462852368"/>
                  </a:ext>
                </a:extLst>
              </a:tr>
              <a:tr h="20776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5) Capacitación acerca del uso. Cuidado y mantención de las obras realizadas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Reunión informativa o capacitación, respecto del uso, cuidado y mantención de la, o las obras, según sus características, que incluya: fecha, lista de participantes, registro fotográfico y observaciones de los asistentes.</a:t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/>
                      </a:r>
                      <a:br>
                        <a:rPr lang="es-ES" sz="1400" u="none" strike="noStrike" dirty="0">
                          <a:effectLst/>
                        </a:rPr>
                      </a:br>
                      <a:r>
                        <a:rPr lang="es-ES" sz="1400" u="none" strike="noStrike" dirty="0">
                          <a:effectLst/>
                        </a:rPr>
                        <a:t>Realización actividad: Término de las obras. Máximo 15 días posteriores recepción SERVIU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ctr"/>
                </a:tc>
                <a:extLst>
                  <a:ext uri="{0D108BD9-81ED-4DB2-BD59-A6C34878D82A}">
                    <a16:rowId xmlns:a16="http://schemas.microsoft.com/office/drawing/2014/main" val="2943020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-227589" y="-11129"/>
            <a:ext cx="12154671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429000"/>
            <a:ext cx="12192000" cy="791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0" y="3404471"/>
            <a:ext cx="11207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bg1"/>
                </a:solidFill>
              </a:rPr>
              <a:t>Articulo 2</a:t>
            </a:r>
            <a:r>
              <a:rPr lang="es-ES" b="1" dirty="0" smtClean="0">
                <a:solidFill>
                  <a:schemeClr val="bg1"/>
                </a:solidFill>
              </a:rPr>
              <a:t>° Resol. A.T 1237</a:t>
            </a:r>
            <a:r>
              <a:rPr lang="es-ES" sz="2000" b="1" dirty="0" smtClean="0">
                <a:solidFill>
                  <a:schemeClr val="bg1"/>
                </a:solidFill>
              </a:rPr>
              <a:t>: </a:t>
            </a:r>
            <a:r>
              <a:rPr lang="es-ES" sz="1400" dirty="0">
                <a:solidFill>
                  <a:schemeClr val="bg1"/>
                </a:solidFill>
              </a:rPr>
              <a:t>DEL CONTENIDO DE LOS SERVICIOS DE ASISTENCIA TÉCNICA PARA PROYECTOS DE EQUIPAMIENTO COMUNITARIO, PROYECTOS PARA LA VIVIENDA, PROYECTOS PARA CONDOMINIOS DE VIVIENDA Y PROYECTOS DE EFICIENCIA ENERGÉTICA E HÍDRICA (Contenidos participativos para la Gestión Social)</a:t>
            </a:r>
            <a:endParaRPr lang="es-CL" sz="1400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39" name="Rectángulo 38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934414"/>
            <a:ext cx="12192000" cy="5605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Lato Regular"/>
                <a:cs typeface="Lato Regular"/>
              </a:rPr>
              <a:t>Gestión Social/</a:t>
            </a:r>
            <a:r>
              <a:rPr lang="en-US" b="1" dirty="0" err="1" smtClean="0">
                <a:solidFill>
                  <a:schemeClr val="bg1"/>
                </a:solidFill>
                <a:latin typeface="Lato Regular"/>
                <a:cs typeface="Lato Regular"/>
              </a:rPr>
              <a:t>Componente</a:t>
            </a:r>
            <a:r>
              <a:rPr lang="en-US" b="1" dirty="0" smtClean="0">
                <a:solidFill>
                  <a:schemeClr val="bg1"/>
                </a:solidFill>
                <a:latin typeface="Lato Regular"/>
                <a:cs typeface="Lato Regular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Lato Regular"/>
                <a:cs typeface="Lato Regular"/>
              </a:rPr>
              <a:t>Participativo</a:t>
            </a:r>
            <a:endParaRPr lang="en-US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659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ángulo 54">
            <a:extLst>
              <a:ext uri="{FF2B5EF4-FFF2-40B4-BE49-F238E27FC236}">
                <a16:creationId xmlns:a16="http://schemas.microsoft.com/office/drawing/2014/main" id="{5D3C278B-D47F-4DF8-B9BF-6E724C1FD0DD}"/>
              </a:ext>
            </a:extLst>
          </p:cNvPr>
          <p:cNvSpPr/>
          <p:nvPr/>
        </p:nvSpPr>
        <p:spPr>
          <a:xfrm>
            <a:off x="0" y="-40414"/>
            <a:ext cx="12192000" cy="688601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6118385"/>
            <a:ext cx="12192000" cy="746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BAC9E88-DFBF-4A61-90B2-961616589115}"/>
              </a:ext>
            </a:extLst>
          </p:cNvPr>
          <p:cNvSpPr txBox="1">
            <a:spLocks/>
          </p:cNvSpPr>
          <p:nvPr/>
        </p:nvSpPr>
        <p:spPr>
          <a:xfrm>
            <a:off x="1173442" y="5970160"/>
            <a:ext cx="3528835" cy="875443"/>
          </a:xfrm>
          <a:prstGeom prst="rect">
            <a:avLst/>
          </a:prstGeom>
        </p:spPr>
        <p:txBody>
          <a:bodyPr vert="horz" lIns="91428" tIns="45714" rIns="91428" bIns="45714" numCol="1" spcCol="359946" rtlCol="0">
            <a:noAutofit/>
          </a:bodyPr>
          <a:lstStyle>
            <a:defPPr>
              <a:defRPr lang="en-US"/>
            </a:defPPr>
            <a:lvl1pPr indent="0" algn="ctr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9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4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2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1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1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>
              <a:lnSpc>
                <a:spcPct val="100000"/>
              </a:lnSpc>
            </a:pPr>
            <a:endParaRPr lang="es-ES" sz="1200" dirty="0">
              <a:solidFill>
                <a:schemeClr val="tx2">
                  <a:lumMod val="60000"/>
                  <a:lumOff val="40000"/>
                </a:schemeClr>
              </a:solidFill>
              <a:cs typeface="Arial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E970121-D3CD-4FC9-A9BF-96E14FA4C757}"/>
              </a:ext>
            </a:extLst>
          </p:cNvPr>
          <p:cNvGrpSpPr/>
          <p:nvPr/>
        </p:nvGrpSpPr>
        <p:grpSpPr>
          <a:xfrm>
            <a:off x="0" y="6115325"/>
            <a:ext cx="12185419" cy="739613"/>
            <a:chOff x="0" y="6118386"/>
            <a:chExt cx="12185419" cy="739613"/>
          </a:xfrm>
        </p:grpSpPr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9540E01E-258D-4D63-9F06-ECC0E5794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 l="3902" t="87712" b="3899"/>
            <a:stretch/>
          </p:blipFill>
          <p:spPr>
            <a:xfrm>
              <a:off x="0" y="6130782"/>
              <a:ext cx="4139124" cy="727217"/>
            </a:xfrm>
            <a:prstGeom prst="rect">
              <a:avLst/>
            </a:prstGeom>
          </p:spPr>
        </p:pic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1AAE7B4B-6FC0-4F03-9074-ACEC4C2E3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 l="3902" t="65870" b="25741"/>
            <a:stretch/>
          </p:blipFill>
          <p:spPr>
            <a:xfrm>
              <a:off x="4026437" y="6124584"/>
              <a:ext cx="4139124" cy="727217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CFBAD0D5-5D9B-418F-B1F8-93D5BE00C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 l="3902" t="57309" b="34302"/>
            <a:stretch/>
          </p:blipFill>
          <p:spPr>
            <a:xfrm>
              <a:off x="8046295" y="6118386"/>
              <a:ext cx="4139124" cy="727217"/>
            </a:xfrm>
            <a:prstGeom prst="rect">
              <a:avLst/>
            </a:prstGeom>
          </p:spPr>
        </p:pic>
      </p:grpSp>
      <p:pic>
        <p:nvPicPr>
          <p:cNvPr id="27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8343" y="1770742"/>
            <a:ext cx="11161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¿Qué se entenderá por Profesional del Area Social? (</a:t>
            </a:r>
            <a:r>
              <a:rPr lang="es-ES" dirty="0" err="1">
                <a:solidFill>
                  <a:schemeClr val="bg1"/>
                </a:solidFill>
              </a:rPr>
              <a:t>artic</a:t>
            </a:r>
            <a:r>
              <a:rPr lang="es-ES" dirty="0">
                <a:solidFill>
                  <a:schemeClr val="bg1"/>
                </a:solidFill>
              </a:rPr>
              <a:t>. 1, punto 2. 5to párrafo) </a:t>
            </a:r>
          </a:p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just"/>
            <a:r>
              <a:rPr lang="es-ES" dirty="0">
                <a:solidFill>
                  <a:schemeClr val="bg1"/>
                </a:solidFill>
              </a:rPr>
              <a:t>Se entenderá por profesional del área social, a aquél que acredite poseer alguno de los títulos profesionales pertenecientes a una de las carreras contempladas en la Subespecialidad Organización Social, del rubro IV, Prestaciones de asistencia técnica del D.S N°135, (V. y U.), de 1978. </a:t>
            </a:r>
            <a:r>
              <a:rPr lang="es-ES" dirty="0" err="1">
                <a:solidFill>
                  <a:schemeClr val="bg1"/>
                </a:solidFill>
              </a:rPr>
              <a:t>Cod</a:t>
            </a:r>
            <a:r>
              <a:rPr lang="es-ES" dirty="0">
                <a:solidFill>
                  <a:schemeClr val="bg1"/>
                </a:solidFill>
              </a:rPr>
              <a:t>. 2300:Asistentes Sociales, Sociólogos, Antropólogos y otros profesionales del Área Social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CL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96687"/>
            <a:ext cx="12185419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CONSIDERACIONES GENERALES</a:t>
            </a:r>
            <a:endParaRPr lang="es-ES" sz="2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13658" y="3969658"/>
            <a:ext cx="1116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Expedientes de Postulación</a:t>
            </a:r>
            <a:endParaRPr lang="es-ES" dirty="0">
              <a:solidFill>
                <a:schemeClr val="bg1"/>
              </a:solidFill>
            </a:endParaRPr>
          </a:p>
          <a:p>
            <a:pPr algn="ctr"/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1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7A6D3F5-0FD0-4932-9F21-EC366DF00C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F61AD738-E1E1-4912-AB2E-FF56D6A6A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02" t="20110" b="776"/>
          <a:stretch/>
        </p:blipFill>
        <p:spPr>
          <a:xfrm flipH="1">
            <a:off x="8353866" y="0"/>
            <a:ext cx="3794012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21755EA-60C1-4B17-AA43-D05AAF8FE2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02" t="20110" b="776"/>
          <a:stretch/>
        </p:blipFill>
        <p:spPr>
          <a:xfrm>
            <a:off x="0" y="0"/>
            <a:ext cx="4139124" cy="6858000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8D9E8FCC-10F3-4305-B9D8-670EEE2CFAC2}"/>
              </a:ext>
            </a:extLst>
          </p:cNvPr>
          <p:cNvSpPr/>
          <p:nvPr/>
        </p:nvSpPr>
        <p:spPr>
          <a:xfrm>
            <a:off x="1518555" y="-1583871"/>
            <a:ext cx="9699172" cy="9699172"/>
          </a:xfrm>
          <a:prstGeom prst="ellipse">
            <a:avLst/>
          </a:prstGeom>
          <a:solidFill>
            <a:srgbClr val="1D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475" y="2627437"/>
            <a:ext cx="2983596" cy="12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1642422" y="241509"/>
            <a:ext cx="8907228" cy="1039544"/>
            <a:chOff x="3261082" y="483017"/>
            <a:chExt cx="17814455" cy="2079087"/>
          </a:xfrm>
        </p:grpSpPr>
        <p:sp>
          <p:nvSpPr>
            <p:cNvPr id="53" name="TextBox 52"/>
            <p:cNvSpPr txBox="1"/>
            <p:nvPr/>
          </p:nvSpPr>
          <p:spPr>
            <a:xfrm>
              <a:off x="3261082" y="483017"/>
              <a:ext cx="17814455" cy="1446533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chemeClr val="tx2"/>
                  </a:solidFill>
                  <a:latin typeface="Lato Regular"/>
                  <a:cs typeface="Lato Regular"/>
                </a:rPr>
                <a:t>Componente</a:t>
              </a:r>
              <a:r>
                <a:rPr lang="en-US" sz="44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 Social </a:t>
              </a:r>
              <a:r>
                <a:rPr lang="en-US" sz="4400" b="1" dirty="0" err="1" smtClean="0">
                  <a:solidFill>
                    <a:schemeClr val="tx2"/>
                  </a:solidFill>
                  <a:latin typeface="Lato Regular"/>
                  <a:cs typeface="Lato Regular"/>
                </a:rPr>
                <a:t>Participativo</a:t>
              </a:r>
              <a:endParaRPr lang="en-US" sz="44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56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0" dirty="0" err="1" smtClean="0">
                  <a:latin typeface="Lato Light"/>
                  <a:cs typeface="Lato Light"/>
                </a:rPr>
                <a:t>Artículo</a:t>
              </a:r>
              <a:r>
                <a:rPr lang="en-US" sz="1550" dirty="0" smtClean="0">
                  <a:latin typeface="Lato Light"/>
                  <a:cs typeface="Lato Light"/>
                </a:rPr>
                <a:t> 2. </a:t>
              </a:r>
              <a:r>
                <a:rPr lang="en-US" sz="1550" dirty="0" err="1" smtClean="0">
                  <a:latin typeface="Lato Light"/>
                  <a:cs typeface="Lato Light"/>
                </a:rPr>
                <a:t>Resol</a:t>
              </a:r>
              <a:r>
                <a:rPr lang="en-US" sz="1550" dirty="0" smtClean="0">
                  <a:latin typeface="Lato Light"/>
                  <a:cs typeface="Lato Light"/>
                </a:rPr>
                <a:t>.- A.T 1237</a:t>
              </a:r>
              <a:endParaRPr lang="en-US" sz="1550" dirty="0">
                <a:solidFill>
                  <a:schemeClr val="accent1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176" name="Freeform 5"/>
          <p:cNvSpPr>
            <a:spLocks noChangeArrowheads="1"/>
          </p:cNvSpPr>
          <p:nvPr/>
        </p:nvSpPr>
        <p:spPr bwMode="auto">
          <a:xfrm>
            <a:off x="-14514" y="1744385"/>
            <a:ext cx="4320051" cy="1204897"/>
          </a:xfrm>
          <a:custGeom>
            <a:avLst/>
            <a:gdLst>
              <a:gd name="T0" fmla="*/ 19514 w 19515"/>
              <a:gd name="T1" fmla="*/ 1594 h 3194"/>
              <a:gd name="T2" fmla="*/ 17920 w 19515"/>
              <a:gd name="T3" fmla="*/ 0 h 3194"/>
              <a:gd name="T4" fmla="*/ 17920 w 19515"/>
              <a:gd name="T5" fmla="*/ 918 h 3194"/>
              <a:gd name="T6" fmla="*/ 0 w 19515"/>
              <a:gd name="T7" fmla="*/ 918 h 3194"/>
              <a:gd name="T8" fmla="*/ 0 w 19515"/>
              <a:gd name="T9" fmla="*/ 2107 h 3194"/>
              <a:gd name="T10" fmla="*/ 17920 w 19515"/>
              <a:gd name="T11" fmla="*/ 2107 h 3194"/>
              <a:gd name="T12" fmla="*/ 17920 w 19515"/>
              <a:gd name="T13" fmla="*/ 3193 h 3194"/>
              <a:gd name="T14" fmla="*/ 19514 w 19515"/>
              <a:gd name="T15" fmla="*/ 1594 h 3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515" h="3194">
                <a:moveTo>
                  <a:pt x="19514" y="1594"/>
                </a:moveTo>
                <a:lnTo>
                  <a:pt x="17920" y="0"/>
                </a:lnTo>
                <a:lnTo>
                  <a:pt x="17920" y="918"/>
                </a:lnTo>
                <a:lnTo>
                  <a:pt x="0" y="918"/>
                </a:lnTo>
                <a:lnTo>
                  <a:pt x="0" y="2107"/>
                </a:lnTo>
                <a:lnTo>
                  <a:pt x="17920" y="2107"/>
                </a:lnTo>
                <a:lnTo>
                  <a:pt x="17920" y="3193"/>
                </a:lnTo>
                <a:lnTo>
                  <a:pt x="19514" y="1594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05" name="Freeform 50"/>
          <p:cNvSpPr>
            <a:spLocks noChangeArrowheads="1"/>
          </p:cNvSpPr>
          <p:nvPr/>
        </p:nvSpPr>
        <p:spPr bwMode="auto">
          <a:xfrm>
            <a:off x="1741796" y="2168670"/>
            <a:ext cx="902" cy="166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44" name="Freeform 5"/>
          <p:cNvSpPr>
            <a:spLocks noChangeArrowheads="1"/>
          </p:cNvSpPr>
          <p:nvPr/>
        </p:nvSpPr>
        <p:spPr bwMode="auto">
          <a:xfrm>
            <a:off x="19582" y="3515263"/>
            <a:ext cx="4712313" cy="1204897"/>
          </a:xfrm>
          <a:custGeom>
            <a:avLst/>
            <a:gdLst>
              <a:gd name="T0" fmla="*/ 19514 w 19515"/>
              <a:gd name="T1" fmla="*/ 1594 h 3194"/>
              <a:gd name="T2" fmla="*/ 17920 w 19515"/>
              <a:gd name="T3" fmla="*/ 0 h 3194"/>
              <a:gd name="T4" fmla="*/ 17920 w 19515"/>
              <a:gd name="T5" fmla="*/ 918 h 3194"/>
              <a:gd name="T6" fmla="*/ 0 w 19515"/>
              <a:gd name="T7" fmla="*/ 918 h 3194"/>
              <a:gd name="T8" fmla="*/ 0 w 19515"/>
              <a:gd name="T9" fmla="*/ 2107 h 3194"/>
              <a:gd name="T10" fmla="*/ 17920 w 19515"/>
              <a:gd name="T11" fmla="*/ 2107 h 3194"/>
              <a:gd name="T12" fmla="*/ 17920 w 19515"/>
              <a:gd name="T13" fmla="*/ 3193 h 3194"/>
              <a:gd name="T14" fmla="*/ 19514 w 19515"/>
              <a:gd name="T15" fmla="*/ 1594 h 3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515" h="3194">
                <a:moveTo>
                  <a:pt x="19514" y="1594"/>
                </a:moveTo>
                <a:lnTo>
                  <a:pt x="17920" y="0"/>
                </a:lnTo>
                <a:lnTo>
                  <a:pt x="17920" y="918"/>
                </a:lnTo>
                <a:lnTo>
                  <a:pt x="0" y="918"/>
                </a:lnTo>
                <a:lnTo>
                  <a:pt x="0" y="2107"/>
                </a:lnTo>
                <a:lnTo>
                  <a:pt x="17920" y="2107"/>
                </a:lnTo>
                <a:lnTo>
                  <a:pt x="17920" y="3193"/>
                </a:lnTo>
                <a:lnTo>
                  <a:pt x="19514" y="159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grpSp>
        <p:nvGrpSpPr>
          <p:cNvPr id="9" name="Group 8"/>
          <p:cNvGrpSpPr/>
          <p:nvPr/>
        </p:nvGrpSpPr>
        <p:grpSpPr>
          <a:xfrm>
            <a:off x="121470" y="4052581"/>
            <a:ext cx="3767556" cy="68233"/>
            <a:chOff x="5907606" y="6791384"/>
            <a:chExt cx="7535111" cy="136465"/>
          </a:xfrm>
        </p:grpSpPr>
        <p:sp>
          <p:nvSpPr>
            <p:cNvPr id="206" name="Freeform 6"/>
            <p:cNvSpPr>
              <a:spLocks noChangeArrowheads="1"/>
            </p:cNvSpPr>
            <p:nvPr/>
          </p:nvSpPr>
          <p:spPr bwMode="auto">
            <a:xfrm>
              <a:off x="5907606" y="6791384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13" name="Freeform 13"/>
            <p:cNvSpPr>
              <a:spLocks noChangeArrowheads="1"/>
            </p:cNvSpPr>
            <p:nvPr/>
          </p:nvSpPr>
          <p:spPr bwMode="auto">
            <a:xfrm>
              <a:off x="11964981" y="6791384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14" name="Freeform 14"/>
            <p:cNvSpPr>
              <a:spLocks noChangeArrowheads="1"/>
            </p:cNvSpPr>
            <p:nvPr/>
          </p:nvSpPr>
          <p:spPr bwMode="auto">
            <a:xfrm>
              <a:off x="10953201" y="6791384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15" name="Freeform 15"/>
            <p:cNvSpPr>
              <a:spLocks noChangeArrowheads="1"/>
            </p:cNvSpPr>
            <p:nvPr/>
          </p:nvSpPr>
          <p:spPr bwMode="auto">
            <a:xfrm>
              <a:off x="12973434" y="6791384"/>
              <a:ext cx="449312" cy="113167"/>
            </a:xfrm>
            <a:custGeom>
              <a:avLst/>
              <a:gdLst>
                <a:gd name="T0" fmla="*/ 0 w 596"/>
                <a:gd name="T1" fmla="*/ 0 h 151"/>
                <a:gd name="T2" fmla="*/ 0 w 596"/>
                <a:gd name="T3" fmla="*/ 150 h 151"/>
                <a:gd name="T4" fmla="*/ 595 w 596"/>
                <a:gd name="T5" fmla="*/ 150 h 151"/>
                <a:gd name="T6" fmla="*/ 595 w 596"/>
                <a:gd name="T7" fmla="*/ 0 h 151"/>
                <a:gd name="T8" fmla="*/ 0 w 596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0"/>
                  </a:moveTo>
                  <a:lnTo>
                    <a:pt x="0" y="150"/>
                  </a:ln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16" name="Freeform 16"/>
            <p:cNvSpPr>
              <a:spLocks noChangeArrowheads="1"/>
            </p:cNvSpPr>
            <p:nvPr/>
          </p:nvSpPr>
          <p:spPr bwMode="auto">
            <a:xfrm>
              <a:off x="6919388" y="6791384"/>
              <a:ext cx="449310" cy="113167"/>
            </a:xfrm>
            <a:custGeom>
              <a:avLst/>
              <a:gdLst>
                <a:gd name="T0" fmla="*/ 0 w 594"/>
                <a:gd name="T1" fmla="*/ 150 h 151"/>
                <a:gd name="T2" fmla="*/ 593 w 594"/>
                <a:gd name="T3" fmla="*/ 150 h 151"/>
                <a:gd name="T4" fmla="*/ 593 w 594"/>
                <a:gd name="T5" fmla="*/ 0 h 151"/>
                <a:gd name="T6" fmla="*/ 0 w 594"/>
                <a:gd name="T7" fmla="*/ 0 h 151"/>
                <a:gd name="T8" fmla="*/ 0 w 594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151">
                  <a:moveTo>
                    <a:pt x="0" y="150"/>
                  </a:moveTo>
                  <a:lnTo>
                    <a:pt x="593" y="150"/>
                  </a:lnTo>
                  <a:lnTo>
                    <a:pt x="593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17" name="Freeform 17"/>
            <p:cNvSpPr>
              <a:spLocks noChangeArrowheads="1"/>
            </p:cNvSpPr>
            <p:nvPr/>
          </p:nvSpPr>
          <p:spPr bwMode="auto">
            <a:xfrm>
              <a:off x="9948076" y="6791384"/>
              <a:ext cx="445982" cy="113167"/>
            </a:xfrm>
            <a:custGeom>
              <a:avLst/>
              <a:gdLst>
                <a:gd name="T0" fmla="*/ 0 w 590"/>
                <a:gd name="T1" fmla="*/ 150 h 151"/>
                <a:gd name="T2" fmla="*/ 589 w 590"/>
                <a:gd name="T3" fmla="*/ 150 h 151"/>
                <a:gd name="T4" fmla="*/ 589 w 590"/>
                <a:gd name="T5" fmla="*/ 0 h 151"/>
                <a:gd name="T6" fmla="*/ 0 w 590"/>
                <a:gd name="T7" fmla="*/ 0 h 151"/>
                <a:gd name="T8" fmla="*/ 0 w 590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0" h="151">
                  <a:moveTo>
                    <a:pt x="0" y="150"/>
                  </a:moveTo>
                  <a:lnTo>
                    <a:pt x="589" y="150"/>
                  </a:lnTo>
                  <a:lnTo>
                    <a:pt x="589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18" name="Freeform 18"/>
            <p:cNvSpPr>
              <a:spLocks noChangeArrowheads="1"/>
            </p:cNvSpPr>
            <p:nvPr/>
          </p:nvSpPr>
          <p:spPr bwMode="auto">
            <a:xfrm>
              <a:off x="7924513" y="6791384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19" name="Freeform 19"/>
            <p:cNvSpPr>
              <a:spLocks noChangeArrowheads="1"/>
            </p:cNvSpPr>
            <p:nvPr/>
          </p:nvSpPr>
          <p:spPr bwMode="auto">
            <a:xfrm>
              <a:off x="8936293" y="6791384"/>
              <a:ext cx="449310" cy="113167"/>
            </a:xfrm>
            <a:custGeom>
              <a:avLst/>
              <a:gdLst>
                <a:gd name="T0" fmla="*/ 0 w 595"/>
                <a:gd name="T1" fmla="*/ 150 h 151"/>
                <a:gd name="T2" fmla="*/ 594 w 595"/>
                <a:gd name="T3" fmla="*/ 150 h 151"/>
                <a:gd name="T4" fmla="*/ 594 w 595"/>
                <a:gd name="T5" fmla="*/ 0 h 151"/>
                <a:gd name="T6" fmla="*/ 0 w 595"/>
                <a:gd name="T7" fmla="*/ 0 h 151"/>
                <a:gd name="T8" fmla="*/ 0 w 595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151">
                  <a:moveTo>
                    <a:pt x="0" y="150"/>
                  </a:moveTo>
                  <a:lnTo>
                    <a:pt x="594" y="150"/>
                  </a:lnTo>
                  <a:lnTo>
                    <a:pt x="594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22" name="Freeform 22"/>
            <p:cNvSpPr>
              <a:spLocks noChangeArrowheads="1"/>
            </p:cNvSpPr>
            <p:nvPr/>
          </p:nvSpPr>
          <p:spPr bwMode="auto">
            <a:xfrm>
              <a:off x="5930904" y="6814682"/>
              <a:ext cx="449312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27" name="Freeform 27"/>
            <p:cNvSpPr>
              <a:spLocks noChangeArrowheads="1"/>
            </p:cNvSpPr>
            <p:nvPr/>
          </p:nvSpPr>
          <p:spPr bwMode="auto">
            <a:xfrm>
              <a:off x="10976497" y="6814682"/>
              <a:ext cx="449312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28" name="Freeform 28"/>
            <p:cNvSpPr>
              <a:spLocks noChangeArrowheads="1"/>
            </p:cNvSpPr>
            <p:nvPr/>
          </p:nvSpPr>
          <p:spPr bwMode="auto">
            <a:xfrm>
              <a:off x="11988279" y="6814682"/>
              <a:ext cx="449312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29" name="Freeform 29"/>
            <p:cNvSpPr>
              <a:spLocks noChangeArrowheads="1"/>
            </p:cNvSpPr>
            <p:nvPr/>
          </p:nvSpPr>
          <p:spPr bwMode="auto">
            <a:xfrm>
              <a:off x="12993405" y="6814682"/>
              <a:ext cx="449312" cy="113167"/>
            </a:xfrm>
            <a:custGeom>
              <a:avLst/>
              <a:gdLst>
                <a:gd name="T0" fmla="*/ 0 w 596"/>
                <a:gd name="T1" fmla="*/ 0 h 151"/>
                <a:gd name="T2" fmla="*/ 0 w 596"/>
                <a:gd name="T3" fmla="*/ 150 h 151"/>
                <a:gd name="T4" fmla="*/ 595 w 596"/>
                <a:gd name="T5" fmla="*/ 150 h 151"/>
                <a:gd name="T6" fmla="*/ 595 w 596"/>
                <a:gd name="T7" fmla="*/ 0 h 151"/>
                <a:gd name="T8" fmla="*/ 0 w 596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0"/>
                  </a:moveTo>
                  <a:lnTo>
                    <a:pt x="0" y="150"/>
                  </a:ln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30" name="Freeform 30"/>
            <p:cNvSpPr>
              <a:spLocks noChangeArrowheads="1"/>
            </p:cNvSpPr>
            <p:nvPr/>
          </p:nvSpPr>
          <p:spPr bwMode="auto">
            <a:xfrm>
              <a:off x="7951141" y="6814682"/>
              <a:ext cx="445982" cy="113167"/>
            </a:xfrm>
            <a:custGeom>
              <a:avLst/>
              <a:gdLst>
                <a:gd name="T0" fmla="*/ 0 w 590"/>
                <a:gd name="T1" fmla="*/ 150 h 151"/>
                <a:gd name="T2" fmla="*/ 589 w 590"/>
                <a:gd name="T3" fmla="*/ 150 h 151"/>
                <a:gd name="T4" fmla="*/ 589 w 590"/>
                <a:gd name="T5" fmla="*/ 0 h 151"/>
                <a:gd name="T6" fmla="*/ 0 w 590"/>
                <a:gd name="T7" fmla="*/ 0 h 151"/>
                <a:gd name="T8" fmla="*/ 0 w 590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0" h="151">
                  <a:moveTo>
                    <a:pt x="0" y="150"/>
                  </a:moveTo>
                  <a:lnTo>
                    <a:pt x="589" y="150"/>
                  </a:lnTo>
                  <a:lnTo>
                    <a:pt x="589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31" name="Freeform 31"/>
            <p:cNvSpPr>
              <a:spLocks noChangeArrowheads="1"/>
            </p:cNvSpPr>
            <p:nvPr/>
          </p:nvSpPr>
          <p:spPr bwMode="auto">
            <a:xfrm>
              <a:off x="6942686" y="6814682"/>
              <a:ext cx="449312" cy="113167"/>
            </a:xfrm>
            <a:custGeom>
              <a:avLst/>
              <a:gdLst>
                <a:gd name="T0" fmla="*/ 0 w 595"/>
                <a:gd name="T1" fmla="*/ 150 h 151"/>
                <a:gd name="T2" fmla="*/ 594 w 595"/>
                <a:gd name="T3" fmla="*/ 150 h 151"/>
                <a:gd name="T4" fmla="*/ 594 w 595"/>
                <a:gd name="T5" fmla="*/ 0 h 151"/>
                <a:gd name="T6" fmla="*/ 0 w 595"/>
                <a:gd name="T7" fmla="*/ 0 h 151"/>
                <a:gd name="T8" fmla="*/ 0 w 595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151">
                  <a:moveTo>
                    <a:pt x="0" y="150"/>
                  </a:moveTo>
                  <a:lnTo>
                    <a:pt x="594" y="150"/>
                  </a:lnTo>
                  <a:lnTo>
                    <a:pt x="594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32" name="Freeform 32"/>
            <p:cNvSpPr>
              <a:spLocks noChangeArrowheads="1"/>
            </p:cNvSpPr>
            <p:nvPr/>
          </p:nvSpPr>
          <p:spPr bwMode="auto">
            <a:xfrm>
              <a:off x="9968044" y="6814682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33" name="Freeform 33"/>
            <p:cNvSpPr>
              <a:spLocks noChangeArrowheads="1"/>
            </p:cNvSpPr>
            <p:nvPr/>
          </p:nvSpPr>
          <p:spPr bwMode="auto">
            <a:xfrm>
              <a:off x="8959592" y="6814682"/>
              <a:ext cx="449312" cy="113167"/>
            </a:xfrm>
            <a:custGeom>
              <a:avLst/>
              <a:gdLst>
                <a:gd name="T0" fmla="*/ 0 w 595"/>
                <a:gd name="T1" fmla="*/ 150 h 151"/>
                <a:gd name="T2" fmla="*/ 594 w 595"/>
                <a:gd name="T3" fmla="*/ 150 h 151"/>
                <a:gd name="T4" fmla="*/ 594 w 595"/>
                <a:gd name="T5" fmla="*/ 0 h 151"/>
                <a:gd name="T6" fmla="*/ 0 w 595"/>
                <a:gd name="T7" fmla="*/ 0 h 151"/>
                <a:gd name="T8" fmla="*/ 0 w 595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151">
                  <a:moveTo>
                    <a:pt x="0" y="150"/>
                  </a:moveTo>
                  <a:lnTo>
                    <a:pt x="594" y="150"/>
                  </a:lnTo>
                  <a:lnTo>
                    <a:pt x="594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201" y="2281703"/>
            <a:ext cx="3261664" cy="68233"/>
            <a:chOff x="1873795" y="4563406"/>
            <a:chExt cx="6523328" cy="136465"/>
          </a:xfrm>
        </p:grpSpPr>
        <p:sp>
          <p:nvSpPr>
            <p:cNvPr id="235" name="Freeform 6"/>
            <p:cNvSpPr>
              <a:spLocks noChangeArrowheads="1"/>
            </p:cNvSpPr>
            <p:nvPr/>
          </p:nvSpPr>
          <p:spPr bwMode="auto">
            <a:xfrm>
              <a:off x="5907606" y="4563406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36" name="Freeform 7"/>
            <p:cNvSpPr>
              <a:spLocks noChangeArrowheads="1"/>
            </p:cNvSpPr>
            <p:nvPr/>
          </p:nvSpPr>
          <p:spPr bwMode="auto">
            <a:xfrm>
              <a:off x="3890700" y="4563406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37" name="Freeform 8"/>
            <p:cNvSpPr>
              <a:spLocks noChangeArrowheads="1"/>
            </p:cNvSpPr>
            <p:nvPr/>
          </p:nvSpPr>
          <p:spPr bwMode="auto">
            <a:xfrm>
              <a:off x="2885575" y="4563406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38" name="Freeform 9"/>
            <p:cNvSpPr>
              <a:spLocks noChangeArrowheads="1"/>
            </p:cNvSpPr>
            <p:nvPr/>
          </p:nvSpPr>
          <p:spPr bwMode="auto">
            <a:xfrm>
              <a:off x="4902483" y="4563406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40" name="Freeform 11"/>
            <p:cNvSpPr>
              <a:spLocks noChangeArrowheads="1"/>
            </p:cNvSpPr>
            <p:nvPr/>
          </p:nvSpPr>
          <p:spPr bwMode="auto">
            <a:xfrm>
              <a:off x="1873795" y="4563406"/>
              <a:ext cx="449310" cy="113167"/>
            </a:xfrm>
            <a:custGeom>
              <a:avLst/>
              <a:gdLst>
                <a:gd name="T0" fmla="*/ 0 w 595"/>
                <a:gd name="T1" fmla="*/ 150 h 151"/>
                <a:gd name="T2" fmla="*/ 594 w 595"/>
                <a:gd name="T3" fmla="*/ 150 h 151"/>
                <a:gd name="T4" fmla="*/ 594 w 595"/>
                <a:gd name="T5" fmla="*/ 0 h 151"/>
                <a:gd name="T6" fmla="*/ 0 w 595"/>
                <a:gd name="T7" fmla="*/ 0 h 151"/>
                <a:gd name="T8" fmla="*/ 0 w 595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151">
                  <a:moveTo>
                    <a:pt x="0" y="150"/>
                  </a:moveTo>
                  <a:lnTo>
                    <a:pt x="594" y="150"/>
                  </a:lnTo>
                  <a:lnTo>
                    <a:pt x="594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45" name="Freeform 16"/>
            <p:cNvSpPr>
              <a:spLocks noChangeArrowheads="1"/>
            </p:cNvSpPr>
            <p:nvPr/>
          </p:nvSpPr>
          <p:spPr bwMode="auto">
            <a:xfrm>
              <a:off x="6919388" y="4563406"/>
              <a:ext cx="449310" cy="113167"/>
            </a:xfrm>
            <a:custGeom>
              <a:avLst/>
              <a:gdLst>
                <a:gd name="T0" fmla="*/ 0 w 594"/>
                <a:gd name="T1" fmla="*/ 150 h 151"/>
                <a:gd name="T2" fmla="*/ 593 w 594"/>
                <a:gd name="T3" fmla="*/ 150 h 151"/>
                <a:gd name="T4" fmla="*/ 593 w 594"/>
                <a:gd name="T5" fmla="*/ 0 h 151"/>
                <a:gd name="T6" fmla="*/ 0 w 594"/>
                <a:gd name="T7" fmla="*/ 0 h 151"/>
                <a:gd name="T8" fmla="*/ 0 w 594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151">
                  <a:moveTo>
                    <a:pt x="0" y="150"/>
                  </a:moveTo>
                  <a:lnTo>
                    <a:pt x="593" y="150"/>
                  </a:lnTo>
                  <a:lnTo>
                    <a:pt x="593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47" name="Freeform 18"/>
            <p:cNvSpPr>
              <a:spLocks noChangeArrowheads="1"/>
            </p:cNvSpPr>
            <p:nvPr/>
          </p:nvSpPr>
          <p:spPr bwMode="auto">
            <a:xfrm>
              <a:off x="7924513" y="4563406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49" name="Freeform 20"/>
            <p:cNvSpPr>
              <a:spLocks noChangeArrowheads="1"/>
            </p:cNvSpPr>
            <p:nvPr/>
          </p:nvSpPr>
          <p:spPr bwMode="auto">
            <a:xfrm>
              <a:off x="3913998" y="4586704"/>
              <a:ext cx="449312" cy="113167"/>
            </a:xfrm>
            <a:custGeom>
              <a:avLst/>
              <a:gdLst>
                <a:gd name="T0" fmla="*/ 0 w 595"/>
                <a:gd name="T1" fmla="*/ 150 h 151"/>
                <a:gd name="T2" fmla="*/ 594 w 595"/>
                <a:gd name="T3" fmla="*/ 150 h 151"/>
                <a:gd name="T4" fmla="*/ 594 w 595"/>
                <a:gd name="T5" fmla="*/ 0 h 151"/>
                <a:gd name="T6" fmla="*/ 0 w 595"/>
                <a:gd name="T7" fmla="*/ 0 h 151"/>
                <a:gd name="T8" fmla="*/ 0 w 595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151">
                  <a:moveTo>
                    <a:pt x="0" y="150"/>
                  </a:moveTo>
                  <a:lnTo>
                    <a:pt x="594" y="150"/>
                  </a:lnTo>
                  <a:lnTo>
                    <a:pt x="594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50" name="Freeform 21"/>
            <p:cNvSpPr>
              <a:spLocks noChangeArrowheads="1"/>
            </p:cNvSpPr>
            <p:nvPr/>
          </p:nvSpPr>
          <p:spPr bwMode="auto">
            <a:xfrm>
              <a:off x="2905546" y="4586704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51" name="Freeform 22"/>
            <p:cNvSpPr>
              <a:spLocks noChangeArrowheads="1"/>
            </p:cNvSpPr>
            <p:nvPr/>
          </p:nvSpPr>
          <p:spPr bwMode="auto">
            <a:xfrm>
              <a:off x="5930904" y="4586704"/>
              <a:ext cx="449312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53" name="Freeform 24"/>
            <p:cNvSpPr>
              <a:spLocks noChangeArrowheads="1"/>
            </p:cNvSpPr>
            <p:nvPr/>
          </p:nvSpPr>
          <p:spPr bwMode="auto">
            <a:xfrm>
              <a:off x="1897093" y="4586704"/>
              <a:ext cx="449312" cy="113167"/>
            </a:xfrm>
            <a:custGeom>
              <a:avLst/>
              <a:gdLst>
                <a:gd name="T0" fmla="*/ 0 w 595"/>
                <a:gd name="T1" fmla="*/ 150 h 151"/>
                <a:gd name="T2" fmla="*/ 594 w 595"/>
                <a:gd name="T3" fmla="*/ 150 h 151"/>
                <a:gd name="T4" fmla="*/ 594 w 595"/>
                <a:gd name="T5" fmla="*/ 0 h 151"/>
                <a:gd name="T6" fmla="*/ 0 w 595"/>
                <a:gd name="T7" fmla="*/ 0 h 151"/>
                <a:gd name="T8" fmla="*/ 0 w 595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151">
                  <a:moveTo>
                    <a:pt x="0" y="150"/>
                  </a:moveTo>
                  <a:lnTo>
                    <a:pt x="594" y="150"/>
                  </a:lnTo>
                  <a:lnTo>
                    <a:pt x="594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55" name="Freeform 26"/>
            <p:cNvSpPr>
              <a:spLocks noChangeArrowheads="1"/>
            </p:cNvSpPr>
            <p:nvPr/>
          </p:nvSpPr>
          <p:spPr bwMode="auto">
            <a:xfrm>
              <a:off x="4922451" y="4586704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59" name="Freeform 30"/>
            <p:cNvSpPr>
              <a:spLocks noChangeArrowheads="1"/>
            </p:cNvSpPr>
            <p:nvPr/>
          </p:nvSpPr>
          <p:spPr bwMode="auto">
            <a:xfrm>
              <a:off x="7951141" y="4586704"/>
              <a:ext cx="445982" cy="113167"/>
            </a:xfrm>
            <a:custGeom>
              <a:avLst/>
              <a:gdLst>
                <a:gd name="T0" fmla="*/ 0 w 590"/>
                <a:gd name="T1" fmla="*/ 150 h 151"/>
                <a:gd name="T2" fmla="*/ 589 w 590"/>
                <a:gd name="T3" fmla="*/ 150 h 151"/>
                <a:gd name="T4" fmla="*/ 589 w 590"/>
                <a:gd name="T5" fmla="*/ 0 h 151"/>
                <a:gd name="T6" fmla="*/ 0 w 590"/>
                <a:gd name="T7" fmla="*/ 0 h 151"/>
                <a:gd name="T8" fmla="*/ 0 w 590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0" h="151">
                  <a:moveTo>
                    <a:pt x="0" y="150"/>
                  </a:moveTo>
                  <a:lnTo>
                    <a:pt x="589" y="150"/>
                  </a:lnTo>
                  <a:lnTo>
                    <a:pt x="589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60" name="Freeform 31"/>
            <p:cNvSpPr>
              <a:spLocks noChangeArrowheads="1"/>
            </p:cNvSpPr>
            <p:nvPr/>
          </p:nvSpPr>
          <p:spPr bwMode="auto">
            <a:xfrm>
              <a:off x="6942686" y="4586704"/>
              <a:ext cx="449312" cy="113167"/>
            </a:xfrm>
            <a:custGeom>
              <a:avLst/>
              <a:gdLst>
                <a:gd name="T0" fmla="*/ 0 w 595"/>
                <a:gd name="T1" fmla="*/ 150 h 151"/>
                <a:gd name="T2" fmla="*/ 594 w 595"/>
                <a:gd name="T3" fmla="*/ 150 h 151"/>
                <a:gd name="T4" fmla="*/ 594 w 595"/>
                <a:gd name="T5" fmla="*/ 0 h 151"/>
                <a:gd name="T6" fmla="*/ 0 w 595"/>
                <a:gd name="T7" fmla="*/ 0 h 151"/>
                <a:gd name="T8" fmla="*/ 0 w 595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151">
                  <a:moveTo>
                    <a:pt x="0" y="150"/>
                  </a:moveTo>
                  <a:lnTo>
                    <a:pt x="594" y="150"/>
                  </a:lnTo>
                  <a:lnTo>
                    <a:pt x="594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</p:grpSp>
      <p:sp>
        <p:nvSpPr>
          <p:cNvPr id="263" name="Freeform 5"/>
          <p:cNvSpPr>
            <a:spLocks noChangeArrowheads="1"/>
          </p:cNvSpPr>
          <p:nvPr/>
        </p:nvSpPr>
        <p:spPr bwMode="auto">
          <a:xfrm>
            <a:off x="0" y="5413718"/>
            <a:ext cx="5419054" cy="1204897"/>
          </a:xfrm>
          <a:custGeom>
            <a:avLst/>
            <a:gdLst>
              <a:gd name="T0" fmla="*/ 19514 w 19515"/>
              <a:gd name="T1" fmla="*/ 1594 h 3194"/>
              <a:gd name="T2" fmla="*/ 17920 w 19515"/>
              <a:gd name="T3" fmla="*/ 0 h 3194"/>
              <a:gd name="T4" fmla="*/ 17920 w 19515"/>
              <a:gd name="T5" fmla="*/ 918 h 3194"/>
              <a:gd name="T6" fmla="*/ 0 w 19515"/>
              <a:gd name="T7" fmla="*/ 918 h 3194"/>
              <a:gd name="T8" fmla="*/ 0 w 19515"/>
              <a:gd name="T9" fmla="*/ 2107 h 3194"/>
              <a:gd name="T10" fmla="*/ 17920 w 19515"/>
              <a:gd name="T11" fmla="*/ 2107 h 3194"/>
              <a:gd name="T12" fmla="*/ 17920 w 19515"/>
              <a:gd name="T13" fmla="*/ 3193 h 3194"/>
              <a:gd name="T14" fmla="*/ 19514 w 19515"/>
              <a:gd name="T15" fmla="*/ 1594 h 3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515" h="3194">
                <a:moveTo>
                  <a:pt x="19514" y="1594"/>
                </a:moveTo>
                <a:lnTo>
                  <a:pt x="17920" y="0"/>
                </a:lnTo>
                <a:lnTo>
                  <a:pt x="17920" y="918"/>
                </a:lnTo>
                <a:lnTo>
                  <a:pt x="0" y="918"/>
                </a:lnTo>
                <a:lnTo>
                  <a:pt x="0" y="2107"/>
                </a:lnTo>
                <a:lnTo>
                  <a:pt x="17920" y="2107"/>
                </a:lnTo>
                <a:lnTo>
                  <a:pt x="17920" y="3193"/>
                </a:lnTo>
                <a:lnTo>
                  <a:pt x="19514" y="159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72" name="Freeform 13"/>
          <p:cNvSpPr>
            <a:spLocks noChangeArrowheads="1"/>
          </p:cNvSpPr>
          <p:nvPr/>
        </p:nvSpPr>
        <p:spPr bwMode="auto">
          <a:xfrm>
            <a:off x="3605971" y="5951035"/>
            <a:ext cx="224655" cy="56584"/>
          </a:xfrm>
          <a:custGeom>
            <a:avLst/>
            <a:gdLst>
              <a:gd name="T0" fmla="*/ 0 w 596"/>
              <a:gd name="T1" fmla="*/ 150 h 151"/>
              <a:gd name="T2" fmla="*/ 595 w 596"/>
              <a:gd name="T3" fmla="*/ 150 h 151"/>
              <a:gd name="T4" fmla="*/ 595 w 596"/>
              <a:gd name="T5" fmla="*/ 0 h 151"/>
              <a:gd name="T6" fmla="*/ 0 w 596"/>
              <a:gd name="T7" fmla="*/ 0 h 151"/>
              <a:gd name="T8" fmla="*/ 0 w 596"/>
              <a:gd name="T9" fmla="*/ 15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151">
                <a:moveTo>
                  <a:pt x="0" y="150"/>
                </a:moveTo>
                <a:lnTo>
                  <a:pt x="595" y="150"/>
                </a:lnTo>
                <a:lnTo>
                  <a:pt x="595" y="0"/>
                </a:lnTo>
                <a:lnTo>
                  <a:pt x="0" y="0"/>
                </a:lnTo>
                <a:lnTo>
                  <a:pt x="0" y="150"/>
                </a:lnTo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73" name="Freeform 14"/>
          <p:cNvSpPr>
            <a:spLocks noChangeArrowheads="1"/>
          </p:cNvSpPr>
          <p:nvPr/>
        </p:nvSpPr>
        <p:spPr bwMode="auto">
          <a:xfrm>
            <a:off x="3100081" y="5951035"/>
            <a:ext cx="224655" cy="56584"/>
          </a:xfrm>
          <a:custGeom>
            <a:avLst/>
            <a:gdLst>
              <a:gd name="T0" fmla="*/ 0 w 596"/>
              <a:gd name="T1" fmla="*/ 150 h 151"/>
              <a:gd name="T2" fmla="*/ 595 w 596"/>
              <a:gd name="T3" fmla="*/ 150 h 151"/>
              <a:gd name="T4" fmla="*/ 595 w 596"/>
              <a:gd name="T5" fmla="*/ 0 h 151"/>
              <a:gd name="T6" fmla="*/ 0 w 596"/>
              <a:gd name="T7" fmla="*/ 0 h 151"/>
              <a:gd name="T8" fmla="*/ 0 w 596"/>
              <a:gd name="T9" fmla="*/ 15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151">
                <a:moveTo>
                  <a:pt x="0" y="150"/>
                </a:moveTo>
                <a:lnTo>
                  <a:pt x="595" y="150"/>
                </a:lnTo>
                <a:lnTo>
                  <a:pt x="595" y="0"/>
                </a:lnTo>
                <a:lnTo>
                  <a:pt x="0" y="0"/>
                </a:lnTo>
                <a:lnTo>
                  <a:pt x="0" y="150"/>
                </a:lnTo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74" name="Freeform 15"/>
          <p:cNvSpPr>
            <a:spLocks noChangeArrowheads="1"/>
          </p:cNvSpPr>
          <p:nvPr/>
        </p:nvSpPr>
        <p:spPr bwMode="auto">
          <a:xfrm>
            <a:off x="4110198" y="5951035"/>
            <a:ext cx="224656" cy="56584"/>
          </a:xfrm>
          <a:custGeom>
            <a:avLst/>
            <a:gdLst>
              <a:gd name="T0" fmla="*/ 0 w 596"/>
              <a:gd name="T1" fmla="*/ 0 h 151"/>
              <a:gd name="T2" fmla="*/ 0 w 596"/>
              <a:gd name="T3" fmla="*/ 150 h 151"/>
              <a:gd name="T4" fmla="*/ 595 w 596"/>
              <a:gd name="T5" fmla="*/ 150 h 151"/>
              <a:gd name="T6" fmla="*/ 595 w 596"/>
              <a:gd name="T7" fmla="*/ 0 h 151"/>
              <a:gd name="T8" fmla="*/ 0 w 596"/>
              <a:gd name="T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151">
                <a:moveTo>
                  <a:pt x="0" y="0"/>
                </a:moveTo>
                <a:lnTo>
                  <a:pt x="0" y="150"/>
                </a:lnTo>
                <a:lnTo>
                  <a:pt x="595" y="150"/>
                </a:lnTo>
                <a:lnTo>
                  <a:pt x="595" y="0"/>
                </a:lnTo>
                <a:lnTo>
                  <a:pt x="0" y="0"/>
                </a:lnTo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76" name="Freeform 17"/>
          <p:cNvSpPr>
            <a:spLocks noChangeArrowheads="1"/>
          </p:cNvSpPr>
          <p:nvPr/>
        </p:nvSpPr>
        <p:spPr bwMode="auto">
          <a:xfrm>
            <a:off x="1102126" y="5951035"/>
            <a:ext cx="222991" cy="56584"/>
          </a:xfrm>
          <a:custGeom>
            <a:avLst/>
            <a:gdLst>
              <a:gd name="T0" fmla="*/ 0 w 590"/>
              <a:gd name="T1" fmla="*/ 150 h 151"/>
              <a:gd name="T2" fmla="*/ 589 w 590"/>
              <a:gd name="T3" fmla="*/ 150 h 151"/>
              <a:gd name="T4" fmla="*/ 589 w 590"/>
              <a:gd name="T5" fmla="*/ 0 h 151"/>
              <a:gd name="T6" fmla="*/ 0 w 590"/>
              <a:gd name="T7" fmla="*/ 0 h 151"/>
              <a:gd name="T8" fmla="*/ 0 w 590"/>
              <a:gd name="T9" fmla="*/ 15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151">
                <a:moveTo>
                  <a:pt x="0" y="150"/>
                </a:moveTo>
                <a:lnTo>
                  <a:pt x="589" y="150"/>
                </a:lnTo>
                <a:lnTo>
                  <a:pt x="589" y="0"/>
                </a:lnTo>
                <a:lnTo>
                  <a:pt x="0" y="0"/>
                </a:lnTo>
                <a:lnTo>
                  <a:pt x="0" y="150"/>
                </a:lnTo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77" name="Freeform 18"/>
          <p:cNvSpPr>
            <a:spLocks noChangeArrowheads="1"/>
          </p:cNvSpPr>
          <p:nvPr/>
        </p:nvSpPr>
        <p:spPr bwMode="auto">
          <a:xfrm>
            <a:off x="90344" y="5951035"/>
            <a:ext cx="224655" cy="56584"/>
          </a:xfrm>
          <a:custGeom>
            <a:avLst/>
            <a:gdLst>
              <a:gd name="T0" fmla="*/ 0 w 596"/>
              <a:gd name="T1" fmla="*/ 150 h 151"/>
              <a:gd name="T2" fmla="*/ 595 w 596"/>
              <a:gd name="T3" fmla="*/ 150 h 151"/>
              <a:gd name="T4" fmla="*/ 595 w 596"/>
              <a:gd name="T5" fmla="*/ 0 h 151"/>
              <a:gd name="T6" fmla="*/ 0 w 596"/>
              <a:gd name="T7" fmla="*/ 0 h 151"/>
              <a:gd name="T8" fmla="*/ 0 w 596"/>
              <a:gd name="T9" fmla="*/ 15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151">
                <a:moveTo>
                  <a:pt x="0" y="150"/>
                </a:moveTo>
                <a:lnTo>
                  <a:pt x="595" y="150"/>
                </a:lnTo>
                <a:lnTo>
                  <a:pt x="595" y="0"/>
                </a:lnTo>
                <a:lnTo>
                  <a:pt x="0" y="0"/>
                </a:lnTo>
                <a:lnTo>
                  <a:pt x="0" y="150"/>
                </a:lnTo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78" name="Freeform 19"/>
          <p:cNvSpPr>
            <a:spLocks noChangeArrowheads="1"/>
          </p:cNvSpPr>
          <p:nvPr/>
        </p:nvSpPr>
        <p:spPr bwMode="auto">
          <a:xfrm>
            <a:off x="596234" y="5951035"/>
            <a:ext cx="224655" cy="56584"/>
          </a:xfrm>
          <a:custGeom>
            <a:avLst/>
            <a:gdLst>
              <a:gd name="T0" fmla="*/ 0 w 595"/>
              <a:gd name="T1" fmla="*/ 150 h 151"/>
              <a:gd name="T2" fmla="*/ 594 w 595"/>
              <a:gd name="T3" fmla="*/ 150 h 151"/>
              <a:gd name="T4" fmla="*/ 594 w 595"/>
              <a:gd name="T5" fmla="*/ 0 h 151"/>
              <a:gd name="T6" fmla="*/ 0 w 595"/>
              <a:gd name="T7" fmla="*/ 0 h 151"/>
              <a:gd name="T8" fmla="*/ 0 w 595"/>
              <a:gd name="T9" fmla="*/ 15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5" h="151">
                <a:moveTo>
                  <a:pt x="0" y="150"/>
                </a:moveTo>
                <a:lnTo>
                  <a:pt x="594" y="150"/>
                </a:lnTo>
                <a:lnTo>
                  <a:pt x="594" y="0"/>
                </a:lnTo>
                <a:lnTo>
                  <a:pt x="0" y="0"/>
                </a:lnTo>
                <a:lnTo>
                  <a:pt x="0" y="150"/>
                </a:lnTo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86" name="Freeform 27"/>
          <p:cNvSpPr>
            <a:spLocks noChangeArrowheads="1"/>
          </p:cNvSpPr>
          <p:nvPr/>
        </p:nvSpPr>
        <p:spPr bwMode="auto">
          <a:xfrm>
            <a:off x="3111729" y="5962684"/>
            <a:ext cx="224656" cy="56584"/>
          </a:xfrm>
          <a:custGeom>
            <a:avLst/>
            <a:gdLst>
              <a:gd name="T0" fmla="*/ 0 w 596"/>
              <a:gd name="T1" fmla="*/ 150 h 151"/>
              <a:gd name="T2" fmla="*/ 595 w 596"/>
              <a:gd name="T3" fmla="*/ 150 h 151"/>
              <a:gd name="T4" fmla="*/ 595 w 596"/>
              <a:gd name="T5" fmla="*/ 0 h 151"/>
              <a:gd name="T6" fmla="*/ 0 w 596"/>
              <a:gd name="T7" fmla="*/ 0 h 151"/>
              <a:gd name="T8" fmla="*/ 0 w 596"/>
              <a:gd name="T9" fmla="*/ 15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151">
                <a:moveTo>
                  <a:pt x="0" y="150"/>
                </a:moveTo>
                <a:lnTo>
                  <a:pt x="595" y="150"/>
                </a:lnTo>
                <a:lnTo>
                  <a:pt x="595" y="0"/>
                </a:lnTo>
                <a:lnTo>
                  <a:pt x="0" y="0"/>
                </a:lnTo>
                <a:lnTo>
                  <a:pt x="0" y="15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87" name="Freeform 28"/>
          <p:cNvSpPr>
            <a:spLocks noChangeArrowheads="1"/>
          </p:cNvSpPr>
          <p:nvPr/>
        </p:nvSpPr>
        <p:spPr bwMode="auto">
          <a:xfrm>
            <a:off x="3617620" y="5962684"/>
            <a:ext cx="224656" cy="56584"/>
          </a:xfrm>
          <a:custGeom>
            <a:avLst/>
            <a:gdLst>
              <a:gd name="T0" fmla="*/ 0 w 596"/>
              <a:gd name="T1" fmla="*/ 150 h 151"/>
              <a:gd name="T2" fmla="*/ 595 w 596"/>
              <a:gd name="T3" fmla="*/ 150 h 151"/>
              <a:gd name="T4" fmla="*/ 595 w 596"/>
              <a:gd name="T5" fmla="*/ 0 h 151"/>
              <a:gd name="T6" fmla="*/ 0 w 596"/>
              <a:gd name="T7" fmla="*/ 0 h 151"/>
              <a:gd name="T8" fmla="*/ 0 w 596"/>
              <a:gd name="T9" fmla="*/ 15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151">
                <a:moveTo>
                  <a:pt x="0" y="150"/>
                </a:moveTo>
                <a:lnTo>
                  <a:pt x="595" y="150"/>
                </a:lnTo>
                <a:lnTo>
                  <a:pt x="595" y="0"/>
                </a:lnTo>
                <a:lnTo>
                  <a:pt x="0" y="0"/>
                </a:lnTo>
                <a:lnTo>
                  <a:pt x="0" y="15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88" name="Freeform 29"/>
          <p:cNvSpPr>
            <a:spLocks noChangeArrowheads="1"/>
          </p:cNvSpPr>
          <p:nvPr/>
        </p:nvSpPr>
        <p:spPr bwMode="auto">
          <a:xfrm>
            <a:off x="4120183" y="5962684"/>
            <a:ext cx="224656" cy="56584"/>
          </a:xfrm>
          <a:custGeom>
            <a:avLst/>
            <a:gdLst>
              <a:gd name="T0" fmla="*/ 0 w 596"/>
              <a:gd name="T1" fmla="*/ 0 h 151"/>
              <a:gd name="T2" fmla="*/ 0 w 596"/>
              <a:gd name="T3" fmla="*/ 150 h 151"/>
              <a:gd name="T4" fmla="*/ 595 w 596"/>
              <a:gd name="T5" fmla="*/ 150 h 151"/>
              <a:gd name="T6" fmla="*/ 595 w 596"/>
              <a:gd name="T7" fmla="*/ 0 h 151"/>
              <a:gd name="T8" fmla="*/ 0 w 596"/>
              <a:gd name="T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151">
                <a:moveTo>
                  <a:pt x="0" y="0"/>
                </a:moveTo>
                <a:lnTo>
                  <a:pt x="0" y="150"/>
                </a:lnTo>
                <a:lnTo>
                  <a:pt x="595" y="150"/>
                </a:lnTo>
                <a:lnTo>
                  <a:pt x="595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89" name="Freeform 30"/>
          <p:cNvSpPr>
            <a:spLocks noChangeArrowheads="1"/>
          </p:cNvSpPr>
          <p:nvPr/>
        </p:nvSpPr>
        <p:spPr bwMode="auto">
          <a:xfrm>
            <a:off x="103658" y="5962684"/>
            <a:ext cx="222991" cy="56584"/>
          </a:xfrm>
          <a:custGeom>
            <a:avLst/>
            <a:gdLst>
              <a:gd name="T0" fmla="*/ 0 w 590"/>
              <a:gd name="T1" fmla="*/ 150 h 151"/>
              <a:gd name="T2" fmla="*/ 589 w 590"/>
              <a:gd name="T3" fmla="*/ 150 h 151"/>
              <a:gd name="T4" fmla="*/ 589 w 590"/>
              <a:gd name="T5" fmla="*/ 0 h 151"/>
              <a:gd name="T6" fmla="*/ 0 w 590"/>
              <a:gd name="T7" fmla="*/ 0 h 151"/>
              <a:gd name="T8" fmla="*/ 0 w 590"/>
              <a:gd name="T9" fmla="*/ 15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151">
                <a:moveTo>
                  <a:pt x="0" y="150"/>
                </a:moveTo>
                <a:lnTo>
                  <a:pt x="589" y="150"/>
                </a:lnTo>
                <a:lnTo>
                  <a:pt x="589" y="0"/>
                </a:lnTo>
                <a:lnTo>
                  <a:pt x="0" y="0"/>
                </a:lnTo>
                <a:lnTo>
                  <a:pt x="0" y="15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91" name="Freeform 32"/>
          <p:cNvSpPr>
            <a:spLocks noChangeArrowheads="1"/>
          </p:cNvSpPr>
          <p:nvPr/>
        </p:nvSpPr>
        <p:spPr bwMode="auto">
          <a:xfrm>
            <a:off x="1112110" y="5962684"/>
            <a:ext cx="224655" cy="56584"/>
          </a:xfrm>
          <a:custGeom>
            <a:avLst/>
            <a:gdLst>
              <a:gd name="T0" fmla="*/ 0 w 596"/>
              <a:gd name="T1" fmla="*/ 150 h 151"/>
              <a:gd name="T2" fmla="*/ 595 w 596"/>
              <a:gd name="T3" fmla="*/ 150 h 151"/>
              <a:gd name="T4" fmla="*/ 595 w 596"/>
              <a:gd name="T5" fmla="*/ 0 h 151"/>
              <a:gd name="T6" fmla="*/ 0 w 596"/>
              <a:gd name="T7" fmla="*/ 0 h 151"/>
              <a:gd name="T8" fmla="*/ 0 w 596"/>
              <a:gd name="T9" fmla="*/ 15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151">
                <a:moveTo>
                  <a:pt x="0" y="150"/>
                </a:moveTo>
                <a:lnTo>
                  <a:pt x="595" y="150"/>
                </a:lnTo>
                <a:lnTo>
                  <a:pt x="595" y="0"/>
                </a:lnTo>
                <a:lnTo>
                  <a:pt x="0" y="0"/>
                </a:lnTo>
                <a:lnTo>
                  <a:pt x="0" y="15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92" name="Freeform 33"/>
          <p:cNvSpPr>
            <a:spLocks noChangeArrowheads="1"/>
          </p:cNvSpPr>
          <p:nvPr/>
        </p:nvSpPr>
        <p:spPr bwMode="auto">
          <a:xfrm>
            <a:off x="607884" y="5962684"/>
            <a:ext cx="224656" cy="56584"/>
          </a:xfrm>
          <a:custGeom>
            <a:avLst/>
            <a:gdLst>
              <a:gd name="T0" fmla="*/ 0 w 595"/>
              <a:gd name="T1" fmla="*/ 150 h 151"/>
              <a:gd name="T2" fmla="*/ 594 w 595"/>
              <a:gd name="T3" fmla="*/ 150 h 151"/>
              <a:gd name="T4" fmla="*/ 594 w 595"/>
              <a:gd name="T5" fmla="*/ 0 h 151"/>
              <a:gd name="T6" fmla="*/ 0 w 595"/>
              <a:gd name="T7" fmla="*/ 0 h 151"/>
              <a:gd name="T8" fmla="*/ 0 w 595"/>
              <a:gd name="T9" fmla="*/ 15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5" h="151">
                <a:moveTo>
                  <a:pt x="0" y="150"/>
                </a:moveTo>
                <a:lnTo>
                  <a:pt x="594" y="150"/>
                </a:lnTo>
                <a:lnTo>
                  <a:pt x="594" y="0"/>
                </a:lnTo>
                <a:lnTo>
                  <a:pt x="0" y="0"/>
                </a:lnTo>
                <a:lnTo>
                  <a:pt x="0" y="15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99" name="Freeform 13"/>
          <p:cNvSpPr>
            <a:spLocks noChangeArrowheads="1"/>
          </p:cNvSpPr>
          <p:nvPr/>
        </p:nvSpPr>
        <p:spPr bwMode="auto">
          <a:xfrm>
            <a:off x="2110578" y="5951035"/>
            <a:ext cx="224655" cy="56584"/>
          </a:xfrm>
          <a:custGeom>
            <a:avLst/>
            <a:gdLst>
              <a:gd name="T0" fmla="*/ 0 w 596"/>
              <a:gd name="T1" fmla="*/ 150 h 151"/>
              <a:gd name="T2" fmla="*/ 595 w 596"/>
              <a:gd name="T3" fmla="*/ 150 h 151"/>
              <a:gd name="T4" fmla="*/ 595 w 596"/>
              <a:gd name="T5" fmla="*/ 0 h 151"/>
              <a:gd name="T6" fmla="*/ 0 w 596"/>
              <a:gd name="T7" fmla="*/ 0 h 151"/>
              <a:gd name="T8" fmla="*/ 0 w 596"/>
              <a:gd name="T9" fmla="*/ 15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151">
                <a:moveTo>
                  <a:pt x="0" y="150"/>
                </a:moveTo>
                <a:lnTo>
                  <a:pt x="595" y="150"/>
                </a:lnTo>
                <a:lnTo>
                  <a:pt x="595" y="0"/>
                </a:lnTo>
                <a:lnTo>
                  <a:pt x="0" y="0"/>
                </a:lnTo>
                <a:lnTo>
                  <a:pt x="0" y="150"/>
                </a:lnTo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300" name="Freeform 14"/>
          <p:cNvSpPr>
            <a:spLocks noChangeArrowheads="1"/>
          </p:cNvSpPr>
          <p:nvPr/>
        </p:nvSpPr>
        <p:spPr bwMode="auto">
          <a:xfrm>
            <a:off x="1604688" y="5951035"/>
            <a:ext cx="224655" cy="56584"/>
          </a:xfrm>
          <a:custGeom>
            <a:avLst/>
            <a:gdLst>
              <a:gd name="T0" fmla="*/ 0 w 596"/>
              <a:gd name="T1" fmla="*/ 150 h 151"/>
              <a:gd name="T2" fmla="*/ 595 w 596"/>
              <a:gd name="T3" fmla="*/ 150 h 151"/>
              <a:gd name="T4" fmla="*/ 595 w 596"/>
              <a:gd name="T5" fmla="*/ 0 h 151"/>
              <a:gd name="T6" fmla="*/ 0 w 596"/>
              <a:gd name="T7" fmla="*/ 0 h 151"/>
              <a:gd name="T8" fmla="*/ 0 w 596"/>
              <a:gd name="T9" fmla="*/ 15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151">
                <a:moveTo>
                  <a:pt x="0" y="150"/>
                </a:moveTo>
                <a:lnTo>
                  <a:pt x="595" y="150"/>
                </a:lnTo>
                <a:lnTo>
                  <a:pt x="595" y="0"/>
                </a:lnTo>
                <a:lnTo>
                  <a:pt x="0" y="0"/>
                </a:lnTo>
                <a:lnTo>
                  <a:pt x="0" y="150"/>
                </a:lnTo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301" name="Freeform 15"/>
          <p:cNvSpPr>
            <a:spLocks noChangeArrowheads="1"/>
          </p:cNvSpPr>
          <p:nvPr/>
        </p:nvSpPr>
        <p:spPr bwMode="auto">
          <a:xfrm>
            <a:off x="2614805" y="5951035"/>
            <a:ext cx="224656" cy="56584"/>
          </a:xfrm>
          <a:custGeom>
            <a:avLst/>
            <a:gdLst>
              <a:gd name="T0" fmla="*/ 0 w 596"/>
              <a:gd name="T1" fmla="*/ 0 h 151"/>
              <a:gd name="T2" fmla="*/ 0 w 596"/>
              <a:gd name="T3" fmla="*/ 150 h 151"/>
              <a:gd name="T4" fmla="*/ 595 w 596"/>
              <a:gd name="T5" fmla="*/ 150 h 151"/>
              <a:gd name="T6" fmla="*/ 595 w 596"/>
              <a:gd name="T7" fmla="*/ 0 h 151"/>
              <a:gd name="T8" fmla="*/ 0 w 596"/>
              <a:gd name="T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151">
                <a:moveTo>
                  <a:pt x="0" y="0"/>
                </a:moveTo>
                <a:lnTo>
                  <a:pt x="0" y="150"/>
                </a:lnTo>
                <a:lnTo>
                  <a:pt x="595" y="150"/>
                </a:lnTo>
                <a:lnTo>
                  <a:pt x="595" y="0"/>
                </a:lnTo>
                <a:lnTo>
                  <a:pt x="0" y="0"/>
                </a:lnTo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302" name="Freeform 27"/>
          <p:cNvSpPr>
            <a:spLocks noChangeArrowheads="1"/>
          </p:cNvSpPr>
          <p:nvPr/>
        </p:nvSpPr>
        <p:spPr bwMode="auto">
          <a:xfrm>
            <a:off x="1616336" y="5962684"/>
            <a:ext cx="224656" cy="56584"/>
          </a:xfrm>
          <a:custGeom>
            <a:avLst/>
            <a:gdLst>
              <a:gd name="T0" fmla="*/ 0 w 596"/>
              <a:gd name="T1" fmla="*/ 150 h 151"/>
              <a:gd name="T2" fmla="*/ 595 w 596"/>
              <a:gd name="T3" fmla="*/ 150 h 151"/>
              <a:gd name="T4" fmla="*/ 595 w 596"/>
              <a:gd name="T5" fmla="*/ 0 h 151"/>
              <a:gd name="T6" fmla="*/ 0 w 596"/>
              <a:gd name="T7" fmla="*/ 0 h 151"/>
              <a:gd name="T8" fmla="*/ 0 w 596"/>
              <a:gd name="T9" fmla="*/ 15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151">
                <a:moveTo>
                  <a:pt x="0" y="150"/>
                </a:moveTo>
                <a:lnTo>
                  <a:pt x="595" y="150"/>
                </a:lnTo>
                <a:lnTo>
                  <a:pt x="595" y="0"/>
                </a:lnTo>
                <a:lnTo>
                  <a:pt x="0" y="0"/>
                </a:lnTo>
                <a:lnTo>
                  <a:pt x="0" y="15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303" name="Freeform 28"/>
          <p:cNvSpPr>
            <a:spLocks noChangeArrowheads="1"/>
          </p:cNvSpPr>
          <p:nvPr/>
        </p:nvSpPr>
        <p:spPr bwMode="auto">
          <a:xfrm>
            <a:off x="2122227" y="5962684"/>
            <a:ext cx="224656" cy="56584"/>
          </a:xfrm>
          <a:custGeom>
            <a:avLst/>
            <a:gdLst>
              <a:gd name="T0" fmla="*/ 0 w 596"/>
              <a:gd name="T1" fmla="*/ 150 h 151"/>
              <a:gd name="T2" fmla="*/ 595 w 596"/>
              <a:gd name="T3" fmla="*/ 150 h 151"/>
              <a:gd name="T4" fmla="*/ 595 w 596"/>
              <a:gd name="T5" fmla="*/ 0 h 151"/>
              <a:gd name="T6" fmla="*/ 0 w 596"/>
              <a:gd name="T7" fmla="*/ 0 h 151"/>
              <a:gd name="T8" fmla="*/ 0 w 596"/>
              <a:gd name="T9" fmla="*/ 15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151">
                <a:moveTo>
                  <a:pt x="0" y="150"/>
                </a:moveTo>
                <a:lnTo>
                  <a:pt x="595" y="150"/>
                </a:lnTo>
                <a:lnTo>
                  <a:pt x="595" y="0"/>
                </a:lnTo>
                <a:lnTo>
                  <a:pt x="0" y="0"/>
                </a:lnTo>
                <a:lnTo>
                  <a:pt x="0" y="15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304" name="Freeform 29"/>
          <p:cNvSpPr>
            <a:spLocks noChangeArrowheads="1"/>
          </p:cNvSpPr>
          <p:nvPr/>
        </p:nvSpPr>
        <p:spPr bwMode="auto">
          <a:xfrm>
            <a:off x="2624790" y="5962684"/>
            <a:ext cx="224656" cy="56584"/>
          </a:xfrm>
          <a:custGeom>
            <a:avLst/>
            <a:gdLst>
              <a:gd name="T0" fmla="*/ 0 w 596"/>
              <a:gd name="T1" fmla="*/ 0 h 151"/>
              <a:gd name="T2" fmla="*/ 0 w 596"/>
              <a:gd name="T3" fmla="*/ 150 h 151"/>
              <a:gd name="T4" fmla="*/ 595 w 596"/>
              <a:gd name="T5" fmla="*/ 150 h 151"/>
              <a:gd name="T6" fmla="*/ 595 w 596"/>
              <a:gd name="T7" fmla="*/ 0 h 151"/>
              <a:gd name="T8" fmla="*/ 0 w 596"/>
              <a:gd name="T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151">
                <a:moveTo>
                  <a:pt x="0" y="0"/>
                </a:moveTo>
                <a:lnTo>
                  <a:pt x="0" y="150"/>
                </a:lnTo>
                <a:lnTo>
                  <a:pt x="595" y="150"/>
                </a:lnTo>
                <a:lnTo>
                  <a:pt x="595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306" name="TextBox 305"/>
          <p:cNvSpPr txBox="1"/>
          <p:nvPr/>
        </p:nvSpPr>
        <p:spPr>
          <a:xfrm>
            <a:off x="4823336" y="3668250"/>
            <a:ext cx="7209007" cy="82174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" b="1" dirty="0">
                <a:latin typeface="Lato Regular"/>
                <a:cs typeface="Lato Regular"/>
              </a:rPr>
              <a:t>b) Desarrollo del Proyecto Técnico</a:t>
            </a:r>
          </a:p>
          <a:p>
            <a:pPr>
              <a:lnSpc>
                <a:spcPct val="110000"/>
              </a:lnSpc>
            </a:pPr>
            <a:r>
              <a:rPr lang="es-ES" sz="2400" b="1" u="sng" dirty="0">
                <a:latin typeface="Lato Regular"/>
                <a:cs typeface="Lato Regular"/>
              </a:rPr>
              <a:t>b.1) Diagnóstico Técnico constructivo</a:t>
            </a:r>
            <a:r>
              <a:rPr lang="es-ES" sz="2400" b="1" u="sng" dirty="0" smtClean="0">
                <a:latin typeface="Lato Regular"/>
                <a:cs typeface="Lato Regular"/>
              </a:rPr>
              <a:t>.</a:t>
            </a:r>
            <a:endParaRPr lang="es-ES" sz="2400" b="1" u="sng" dirty="0">
              <a:latin typeface="Lato Regular"/>
              <a:cs typeface="Lato Regular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4478099" y="2058469"/>
            <a:ext cx="7554244" cy="42311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" sz="2000" b="1" dirty="0">
                <a:latin typeface="Lato Regular"/>
                <a:cs typeface="Lato Regular"/>
              </a:rPr>
              <a:t>a)  Organización, Habilitación y/o Gestión de la </a:t>
            </a:r>
            <a:r>
              <a:rPr lang="es-ES" sz="2000" b="1" dirty="0" smtClean="0">
                <a:latin typeface="Lato Regular"/>
                <a:cs typeface="Lato Regular"/>
              </a:rPr>
              <a:t>demanda</a:t>
            </a:r>
            <a:endParaRPr lang="es-ES" sz="2000" b="1" dirty="0">
              <a:latin typeface="Lato Regular"/>
              <a:cs typeface="Lato Regular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5429038" y="5267552"/>
            <a:ext cx="6743376" cy="42311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" sz="2000" b="1" dirty="0">
                <a:latin typeface="Lato Regular"/>
                <a:cs typeface="Lato Regular"/>
              </a:rPr>
              <a:t>c) Gestión Técnica, Social y Legal de </a:t>
            </a:r>
            <a:r>
              <a:rPr lang="es-ES" sz="2000" b="1" dirty="0" smtClean="0">
                <a:latin typeface="Lato Regular"/>
                <a:cs typeface="Lato Regular"/>
              </a:rPr>
              <a:t>Proyectos</a:t>
            </a:r>
            <a:endParaRPr lang="es-ES" sz="2000" b="1" dirty="0">
              <a:latin typeface="Lato Regular"/>
              <a:cs typeface="Lato Regular"/>
            </a:endParaRPr>
          </a:p>
        </p:txBody>
      </p:sp>
      <p:sp>
        <p:nvSpPr>
          <p:cNvPr id="66" name="Freeform 30"/>
          <p:cNvSpPr>
            <a:spLocks noChangeArrowheads="1"/>
          </p:cNvSpPr>
          <p:nvPr/>
        </p:nvSpPr>
        <p:spPr bwMode="auto">
          <a:xfrm>
            <a:off x="3592532" y="2300612"/>
            <a:ext cx="222991" cy="56584"/>
          </a:xfrm>
          <a:custGeom>
            <a:avLst/>
            <a:gdLst>
              <a:gd name="T0" fmla="*/ 0 w 590"/>
              <a:gd name="T1" fmla="*/ 150 h 151"/>
              <a:gd name="T2" fmla="*/ 589 w 590"/>
              <a:gd name="T3" fmla="*/ 150 h 151"/>
              <a:gd name="T4" fmla="*/ 589 w 590"/>
              <a:gd name="T5" fmla="*/ 0 h 151"/>
              <a:gd name="T6" fmla="*/ 0 w 590"/>
              <a:gd name="T7" fmla="*/ 0 h 151"/>
              <a:gd name="T8" fmla="*/ 0 w 590"/>
              <a:gd name="T9" fmla="*/ 15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151">
                <a:moveTo>
                  <a:pt x="0" y="150"/>
                </a:moveTo>
                <a:lnTo>
                  <a:pt x="589" y="150"/>
                </a:lnTo>
                <a:lnTo>
                  <a:pt x="589" y="0"/>
                </a:lnTo>
                <a:lnTo>
                  <a:pt x="0" y="0"/>
                </a:lnTo>
                <a:lnTo>
                  <a:pt x="0" y="15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67" name="Freeform 29"/>
          <p:cNvSpPr>
            <a:spLocks noChangeArrowheads="1"/>
          </p:cNvSpPr>
          <p:nvPr/>
        </p:nvSpPr>
        <p:spPr bwMode="auto">
          <a:xfrm>
            <a:off x="4034483" y="4071487"/>
            <a:ext cx="224656" cy="56584"/>
          </a:xfrm>
          <a:custGeom>
            <a:avLst/>
            <a:gdLst>
              <a:gd name="T0" fmla="*/ 0 w 596"/>
              <a:gd name="T1" fmla="*/ 0 h 151"/>
              <a:gd name="T2" fmla="*/ 0 w 596"/>
              <a:gd name="T3" fmla="*/ 150 h 151"/>
              <a:gd name="T4" fmla="*/ 595 w 596"/>
              <a:gd name="T5" fmla="*/ 150 h 151"/>
              <a:gd name="T6" fmla="*/ 595 w 596"/>
              <a:gd name="T7" fmla="*/ 0 h 151"/>
              <a:gd name="T8" fmla="*/ 0 w 596"/>
              <a:gd name="T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151">
                <a:moveTo>
                  <a:pt x="0" y="0"/>
                </a:moveTo>
                <a:lnTo>
                  <a:pt x="0" y="150"/>
                </a:lnTo>
                <a:lnTo>
                  <a:pt x="595" y="150"/>
                </a:lnTo>
                <a:lnTo>
                  <a:pt x="595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69" name="Freeform 29"/>
          <p:cNvSpPr>
            <a:spLocks noChangeArrowheads="1"/>
          </p:cNvSpPr>
          <p:nvPr/>
        </p:nvSpPr>
        <p:spPr bwMode="auto">
          <a:xfrm>
            <a:off x="4519328" y="5969940"/>
            <a:ext cx="224656" cy="56584"/>
          </a:xfrm>
          <a:custGeom>
            <a:avLst/>
            <a:gdLst>
              <a:gd name="T0" fmla="*/ 0 w 596"/>
              <a:gd name="T1" fmla="*/ 0 h 151"/>
              <a:gd name="T2" fmla="*/ 0 w 596"/>
              <a:gd name="T3" fmla="*/ 150 h 151"/>
              <a:gd name="T4" fmla="*/ 595 w 596"/>
              <a:gd name="T5" fmla="*/ 150 h 151"/>
              <a:gd name="T6" fmla="*/ 595 w 596"/>
              <a:gd name="T7" fmla="*/ 0 h 151"/>
              <a:gd name="T8" fmla="*/ 0 w 596"/>
              <a:gd name="T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6" h="151">
                <a:moveTo>
                  <a:pt x="0" y="0"/>
                </a:moveTo>
                <a:lnTo>
                  <a:pt x="0" y="150"/>
                </a:lnTo>
                <a:lnTo>
                  <a:pt x="595" y="150"/>
                </a:lnTo>
                <a:lnTo>
                  <a:pt x="595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499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205" grpId="0" animBg="1"/>
      <p:bldP spid="144" grpId="0" animBg="1"/>
      <p:bldP spid="263" grpId="0" animBg="1"/>
      <p:bldP spid="272" grpId="0" animBg="1"/>
      <p:bldP spid="273" grpId="0" animBg="1"/>
      <p:bldP spid="274" grpId="0" animBg="1"/>
      <p:bldP spid="276" grpId="0" animBg="1"/>
      <p:bldP spid="277" grpId="0" animBg="1"/>
      <p:bldP spid="278" grpId="0" animBg="1"/>
      <p:bldP spid="286" grpId="0" animBg="1"/>
      <p:bldP spid="287" grpId="0" animBg="1"/>
      <p:bldP spid="288" grpId="0" animBg="1"/>
      <p:bldP spid="289" grpId="0" animBg="1"/>
      <p:bldP spid="291" grpId="0" animBg="1"/>
      <p:bldP spid="292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6" grpId="0"/>
      <p:bldP spid="308" grpId="0"/>
      <p:bldP spid="310" grpId="0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-227589" y="-11129"/>
            <a:ext cx="12154671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20458" y="865636"/>
            <a:ext cx="108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Título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10" name="Freeform 148"/>
          <p:cNvSpPr>
            <a:spLocks noChangeArrowheads="1"/>
          </p:cNvSpPr>
          <p:nvPr/>
        </p:nvSpPr>
        <p:spPr bwMode="auto">
          <a:xfrm>
            <a:off x="5982243" y="2617014"/>
            <a:ext cx="2485843" cy="4087713"/>
          </a:xfrm>
          <a:custGeom>
            <a:avLst/>
            <a:gdLst>
              <a:gd name="T0" fmla="*/ 2831 w 2884"/>
              <a:gd name="T1" fmla="*/ 2604 h 2605"/>
              <a:gd name="T2" fmla="*/ 2831 w 2884"/>
              <a:gd name="T3" fmla="*/ 2604 h 2605"/>
              <a:gd name="T4" fmla="*/ 52 w 2884"/>
              <a:gd name="T5" fmla="*/ 2604 h 2605"/>
              <a:gd name="T6" fmla="*/ 0 w 2884"/>
              <a:gd name="T7" fmla="*/ 2552 h 2605"/>
              <a:gd name="T8" fmla="*/ 0 w 2884"/>
              <a:gd name="T9" fmla="*/ 48 h 2605"/>
              <a:gd name="T10" fmla="*/ 52 w 2884"/>
              <a:gd name="T11" fmla="*/ 0 h 2605"/>
              <a:gd name="T12" fmla="*/ 2831 w 2884"/>
              <a:gd name="T13" fmla="*/ 0 h 2605"/>
              <a:gd name="T14" fmla="*/ 2883 w 2884"/>
              <a:gd name="T15" fmla="*/ 48 h 2605"/>
              <a:gd name="T16" fmla="*/ 2883 w 2884"/>
              <a:gd name="T17" fmla="*/ 2552 h 2605"/>
              <a:gd name="T18" fmla="*/ 2831 w 2884"/>
              <a:gd name="T19" fmla="*/ 2604 h 2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4" h="2605">
                <a:moveTo>
                  <a:pt x="2831" y="2604"/>
                </a:moveTo>
                <a:lnTo>
                  <a:pt x="2831" y="2604"/>
                </a:lnTo>
                <a:cubicBezTo>
                  <a:pt x="52" y="2604"/>
                  <a:pt x="52" y="2604"/>
                  <a:pt x="52" y="2604"/>
                </a:cubicBezTo>
                <a:cubicBezTo>
                  <a:pt x="21" y="2604"/>
                  <a:pt x="0" y="2579"/>
                  <a:pt x="0" y="255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1" y="0"/>
                  <a:pt x="52" y="0"/>
                </a:cubicBezTo>
                <a:cubicBezTo>
                  <a:pt x="2831" y="0"/>
                  <a:pt x="2831" y="0"/>
                  <a:pt x="2831" y="0"/>
                </a:cubicBezTo>
                <a:cubicBezTo>
                  <a:pt x="2859" y="0"/>
                  <a:pt x="2883" y="21"/>
                  <a:pt x="2883" y="48"/>
                </a:cubicBezTo>
                <a:cubicBezTo>
                  <a:pt x="2883" y="2552"/>
                  <a:pt x="2883" y="2552"/>
                  <a:pt x="2883" y="2552"/>
                </a:cubicBezTo>
                <a:cubicBezTo>
                  <a:pt x="2883" y="2579"/>
                  <a:pt x="2859" y="2604"/>
                  <a:pt x="2831" y="260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11" name="Freeform 149"/>
          <p:cNvSpPr>
            <a:spLocks noChangeArrowheads="1"/>
          </p:cNvSpPr>
          <p:nvPr/>
        </p:nvSpPr>
        <p:spPr bwMode="auto">
          <a:xfrm>
            <a:off x="5960832" y="2591203"/>
            <a:ext cx="944373" cy="944373"/>
          </a:xfrm>
          <a:custGeom>
            <a:avLst/>
            <a:gdLst>
              <a:gd name="T0" fmla="*/ 162 w 1595"/>
              <a:gd name="T1" fmla="*/ 0 h 1596"/>
              <a:gd name="T2" fmla="*/ 162 w 1595"/>
              <a:gd name="T3" fmla="*/ 0 h 1596"/>
              <a:gd name="T4" fmla="*/ 0 w 1595"/>
              <a:gd name="T5" fmla="*/ 163 h 1596"/>
              <a:gd name="T6" fmla="*/ 0 w 1595"/>
              <a:gd name="T7" fmla="*/ 1595 h 1596"/>
              <a:gd name="T8" fmla="*/ 1594 w 1595"/>
              <a:gd name="T9" fmla="*/ 0 h 1596"/>
              <a:gd name="T10" fmla="*/ 162 w 1595"/>
              <a:gd name="T11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5" h="1596">
                <a:moveTo>
                  <a:pt x="162" y="0"/>
                </a:moveTo>
                <a:lnTo>
                  <a:pt x="162" y="0"/>
                </a:lnTo>
                <a:cubicBezTo>
                  <a:pt x="72" y="0"/>
                  <a:pt x="0" y="73"/>
                  <a:pt x="0" y="163"/>
                </a:cubicBezTo>
                <a:cubicBezTo>
                  <a:pt x="0" y="1595"/>
                  <a:pt x="0" y="1595"/>
                  <a:pt x="0" y="1595"/>
                </a:cubicBezTo>
                <a:cubicBezTo>
                  <a:pt x="881" y="1595"/>
                  <a:pt x="1594" y="882"/>
                  <a:pt x="1594" y="0"/>
                </a:cubicBezTo>
                <a:lnTo>
                  <a:pt x="162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12" name="TextBox 65"/>
          <p:cNvSpPr txBox="1"/>
          <p:nvPr/>
        </p:nvSpPr>
        <p:spPr>
          <a:xfrm>
            <a:off x="5927311" y="2627190"/>
            <a:ext cx="877164" cy="25500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57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CAPITULO</a:t>
            </a:r>
            <a:endParaRPr lang="en-US" sz="1057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3" name="TextBox 66"/>
          <p:cNvSpPr txBox="1"/>
          <p:nvPr/>
        </p:nvSpPr>
        <p:spPr>
          <a:xfrm>
            <a:off x="6083556" y="2771710"/>
            <a:ext cx="594400" cy="575352"/>
          </a:xfrm>
          <a:prstGeom prst="rect">
            <a:avLst/>
          </a:prstGeom>
          <a:noFill/>
        </p:spPr>
        <p:txBody>
          <a:bodyPr wrap="none" lIns="37150" tIns="18575" rIns="37150" bIns="18575" rtlCol="0">
            <a:spAutoFit/>
          </a:bodyPr>
          <a:lstStyle/>
          <a:p>
            <a:pPr algn="ctr"/>
            <a:r>
              <a:rPr lang="en-US" sz="3495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03</a:t>
            </a:r>
            <a:endParaRPr lang="id-ID" sz="3495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448940" y="3229211"/>
            <a:ext cx="2019146" cy="584761"/>
          </a:xfrm>
          <a:prstGeom prst="rect">
            <a:avLst/>
          </a:prstGeom>
        </p:spPr>
        <p:txBody>
          <a:bodyPr vert="horz" wrap="square" lIns="88378" tIns="44189" rIns="88378" bIns="4418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1400" dirty="0"/>
              <a:t>Difusión General del Programa y el capítulo</a:t>
            </a:r>
            <a:endParaRPr lang="es-ES" sz="1400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075343" y="3798403"/>
            <a:ext cx="2378229" cy="2986957"/>
          </a:xfrm>
          <a:prstGeom prst="rect">
            <a:avLst/>
          </a:prstGeom>
        </p:spPr>
        <p:txBody>
          <a:bodyPr vert="horz" wrap="square" lIns="88378" tIns="44189" rIns="88378" bIns="4418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dirty="0"/>
              <a:t>2 reuniones: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" sz="1400" dirty="0"/>
              <a:t>Informativa sobre el programa.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" sz="1400" dirty="0"/>
              <a:t>Sobre exigencias del proceso de intervención físico, social y legal.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dirty="0"/>
              <a:t> 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CL" sz="1400" dirty="0"/>
              <a:t>Gestiones para obtención de personalidad jurídica, cuando corresponda</a:t>
            </a:r>
            <a:r>
              <a:rPr lang="es-CL" sz="1400" dirty="0" smtClean="0"/>
              <a:t>.</a:t>
            </a:r>
            <a:endParaRPr lang="es-ES" sz="1400" dirty="0"/>
          </a:p>
        </p:txBody>
      </p:sp>
      <p:sp>
        <p:nvSpPr>
          <p:cNvPr id="16" name="Freeform 148"/>
          <p:cNvSpPr>
            <a:spLocks noChangeArrowheads="1"/>
          </p:cNvSpPr>
          <p:nvPr/>
        </p:nvSpPr>
        <p:spPr bwMode="auto">
          <a:xfrm>
            <a:off x="8609412" y="2617015"/>
            <a:ext cx="2630457" cy="4087712"/>
          </a:xfrm>
          <a:custGeom>
            <a:avLst/>
            <a:gdLst>
              <a:gd name="T0" fmla="*/ 2831 w 2884"/>
              <a:gd name="T1" fmla="*/ 2604 h 2605"/>
              <a:gd name="T2" fmla="*/ 2831 w 2884"/>
              <a:gd name="T3" fmla="*/ 2604 h 2605"/>
              <a:gd name="T4" fmla="*/ 52 w 2884"/>
              <a:gd name="T5" fmla="*/ 2604 h 2605"/>
              <a:gd name="T6" fmla="*/ 0 w 2884"/>
              <a:gd name="T7" fmla="*/ 2552 h 2605"/>
              <a:gd name="T8" fmla="*/ 0 w 2884"/>
              <a:gd name="T9" fmla="*/ 48 h 2605"/>
              <a:gd name="T10" fmla="*/ 52 w 2884"/>
              <a:gd name="T11" fmla="*/ 0 h 2605"/>
              <a:gd name="T12" fmla="*/ 2831 w 2884"/>
              <a:gd name="T13" fmla="*/ 0 h 2605"/>
              <a:gd name="T14" fmla="*/ 2883 w 2884"/>
              <a:gd name="T15" fmla="*/ 48 h 2605"/>
              <a:gd name="T16" fmla="*/ 2883 w 2884"/>
              <a:gd name="T17" fmla="*/ 2552 h 2605"/>
              <a:gd name="T18" fmla="*/ 2831 w 2884"/>
              <a:gd name="T19" fmla="*/ 2604 h 2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4" h="2605">
                <a:moveTo>
                  <a:pt x="2831" y="2604"/>
                </a:moveTo>
                <a:lnTo>
                  <a:pt x="2831" y="2604"/>
                </a:lnTo>
                <a:cubicBezTo>
                  <a:pt x="52" y="2604"/>
                  <a:pt x="52" y="2604"/>
                  <a:pt x="52" y="2604"/>
                </a:cubicBezTo>
                <a:cubicBezTo>
                  <a:pt x="21" y="2604"/>
                  <a:pt x="0" y="2579"/>
                  <a:pt x="0" y="255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1" y="0"/>
                  <a:pt x="52" y="0"/>
                </a:cubicBezTo>
                <a:cubicBezTo>
                  <a:pt x="2831" y="0"/>
                  <a:pt x="2831" y="0"/>
                  <a:pt x="2831" y="0"/>
                </a:cubicBezTo>
                <a:cubicBezTo>
                  <a:pt x="2859" y="0"/>
                  <a:pt x="2883" y="21"/>
                  <a:pt x="2883" y="48"/>
                </a:cubicBezTo>
                <a:cubicBezTo>
                  <a:pt x="2883" y="2552"/>
                  <a:pt x="2883" y="2552"/>
                  <a:pt x="2883" y="2552"/>
                </a:cubicBezTo>
                <a:cubicBezTo>
                  <a:pt x="2883" y="2579"/>
                  <a:pt x="2859" y="2604"/>
                  <a:pt x="2831" y="260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17" name="Freeform 149"/>
          <p:cNvSpPr>
            <a:spLocks noChangeArrowheads="1"/>
          </p:cNvSpPr>
          <p:nvPr/>
        </p:nvSpPr>
        <p:spPr bwMode="auto">
          <a:xfrm>
            <a:off x="8600351" y="2597310"/>
            <a:ext cx="944373" cy="944373"/>
          </a:xfrm>
          <a:custGeom>
            <a:avLst/>
            <a:gdLst>
              <a:gd name="T0" fmla="*/ 162 w 1595"/>
              <a:gd name="T1" fmla="*/ 0 h 1596"/>
              <a:gd name="T2" fmla="*/ 162 w 1595"/>
              <a:gd name="T3" fmla="*/ 0 h 1596"/>
              <a:gd name="T4" fmla="*/ 0 w 1595"/>
              <a:gd name="T5" fmla="*/ 163 h 1596"/>
              <a:gd name="T6" fmla="*/ 0 w 1595"/>
              <a:gd name="T7" fmla="*/ 1595 h 1596"/>
              <a:gd name="T8" fmla="*/ 1594 w 1595"/>
              <a:gd name="T9" fmla="*/ 0 h 1596"/>
              <a:gd name="T10" fmla="*/ 162 w 1595"/>
              <a:gd name="T11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5" h="1596">
                <a:moveTo>
                  <a:pt x="162" y="0"/>
                </a:moveTo>
                <a:lnTo>
                  <a:pt x="162" y="0"/>
                </a:lnTo>
                <a:cubicBezTo>
                  <a:pt x="72" y="0"/>
                  <a:pt x="0" y="73"/>
                  <a:pt x="0" y="163"/>
                </a:cubicBezTo>
                <a:cubicBezTo>
                  <a:pt x="0" y="1595"/>
                  <a:pt x="0" y="1595"/>
                  <a:pt x="0" y="1595"/>
                </a:cubicBezTo>
                <a:cubicBezTo>
                  <a:pt x="881" y="1595"/>
                  <a:pt x="1594" y="882"/>
                  <a:pt x="1594" y="0"/>
                </a:cubicBezTo>
                <a:lnTo>
                  <a:pt x="162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18" name="TextBox 72"/>
          <p:cNvSpPr txBox="1"/>
          <p:nvPr/>
        </p:nvSpPr>
        <p:spPr>
          <a:xfrm>
            <a:off x="8558753" y="2627190"/>
            <a:ext cx="989374" cy="25500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57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CAPITULO 4</a:t>
            </a:r>
            <a:endParaRPr lang="en-US" sz="1057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23" name="TextBox 73"/>
          <p:cNvSpPr txBox="1"/>
          <p:nvPr/>
        </p:nvSpPr>
        <p:spPr>
          <a:xfrm>
            <a:off x="8653002" y="2786487"/>
            <a:ext cx="594400" cy="575352"/>
          </a:xfrm>
          <a:prstGeom prst="rect">
            <a:avLst/>
          </a:prstGeom>
          <a:noFill/>
        </p:spPr>
        <p:txBody>
          <a:bodyPr wrap="none" lIns="37150" tIns="18575" rIns="37150" bIns="18575" rtlCol="0">
            <a:spAutoFit/>
          </a:bodyPr>
          <a:lstStyle/>
          <a:p>
            <a:pPr algn="ctr"/>
            <a:r>
              <a:rPr lang="en-US" sz="3495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04</a:t>
            </a:r>
            <a:endParaRPr lang="id-ID" sz="3495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8998855" y="3258239"/>
            <a:ext cx="2241014" cy="584761"/>
          </a:xfrm>
          <a:prstGeom prst="rect">
            <a:avLst/>
          </a:prstGeom>
        </p:spPr>
        <p:txBody>
          <a:bodyPr vert="horz" wrap="square" lIns="88378" tIns="44189" rIns="88378" bIns="4418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1400" dirty="0"/>
              <a:t>Difusión General del Programa y el capítulo</a:t>
            </a:r>
            <a:endParaRPr lang="es-ES" sz="1400" dirty="0"/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8617107" y="3827425"/>
            <a:ext cx="2550192" cy="2782286"/>
          </a:xfrm>
          <a:prstGeom prst="rect">
            <a:avLst/>
          </a:prstGeom>
        </p:spPr>
        <p:txBody>
          <a:bodyPr vert="horz" wrap="square" lIns="88378" tIns="44189" rIns="88378" bIns="4418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1400" dirty="0"/>
              <a:t>2 Reuniones Informativas con vecinos y grupos organizados</a:t>
            </a:r>
            <a:endParaRPr lang="es-ES" sz="1400" dirty="0"/>
          </a:p>
          <a:p>
            <a:pPr marL="21590">
              <a:lnSpc>
                <a:spcPct val="115000"/>
              </a:lnSpc>
              <a:spcAft>
                <a:spcPts val="0"/>
              </a:spcAft>
            </a:pPr>
            <a:r>
              <a:rPr lang="es-CL" sz="1400" dirty="0"/>
              <a:t> </a:t>
            </a:r>
            <a:endParaRPr lang="es-ES" sz="1400" dirty="0"/>
          </a:p>
          <a:p>
            <a:pPr marL="21590">
              <a:lnSpc>
                <a:spcPct val="115000"/>
              </a:lnSpc>
              <a:spcAft>
                <a:spcPts val="0"/>
              </a:spcAft>
            </a:pPr>
            <a:r>
              <a:rPr lang="es-CL" sz="1400" dirty="0"/>
              <a:t>Organizar la demanda</a:t>
            </a:r>
            <a:endParaRPr lang="es-ES" sz="1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1400" dirty="0"/>
              <a:t>Reunión sobre posibles proyectos a realizar.</a:t>
            </a:r>
            <a:endParaRPr lang="es-ES" sz="1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1400" dirty="0"/>
              <a:t> </a:t>
            </a:r>
            <a:endParaRPr lang="es-ES" sz="1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1400" dirty="0"/>
              <a:t> </a:t>
            </a:r>
            <a:r>
              <a:rPr lang="es-CL" sz="1400" dirty="0" smtClean="0"/>
              <a:t>Gestiones </a:t>
            </a:r>
            <a:r>
              <a:rPr lang="es-CL" sz="1400" dirty="0"/>
              <a:t>para obtención de personalidad jurídica, cuando corresponda.</a:t>
            </a:r>
            <a:endParaRPr lang="es-ES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8" name="Freeform 148"/>
          <p:cNvSpPr>
            <a:spLocks noChangeArrowheads="1"/>
          </p:cNvSpPr>
          <p:nvPr/>
        </p:nvSpPr>
        <p:spPr bwMode="auto">
          <a:xfrm>
            <a:off x="377372" y="2631528"/>
            <a:ext cx="2521057" cy="4073199"/>
          </a:xfrm>
          <a:custGeom>
            <a:avLst/>
            <a:gdLst>
              <a:gd name="T0" fmla="*/ 2831 w 2884"/>
              <a:gd name="T1" fmla="*/ 2604 h 2605"/>
              <a:gd name="T2" fmla="*/ 2831 w 2884"/>
              <a:gd name="T3" fmla="*/ 2604 h 2605"/>
              <a:gd name="T4" fmla="*/ 52 w 2884"/>
              <a:gd name="T5" fmla="*/ 2604 h 2605"/>
              <a:gd name="T6" fmla="*/ 0 w 2884"/>
              <a:gd name="T7" fmla="*/ 2552 h 2605"/>
              <a:gd name="T8" fmla="*/ 0 w 2884"/>
              <a:gd name="T9" fmla="*/ 48 h 2605"/>
              <a:gd name="T10" fmla="*/ 52 w 2884"/>
              <a:gd name="T11" fmla="*/ 0 h 2605"/>
              <a:gd name="T12" fmla="*/ 2831 w 2884"/>
              <a:gd name="T13" fmla="*/ 0 h 2605"/>
              <a:gd name="T14" fmla="*/ 2883 w 2884"/>
              <a:gd name="T15" fmla="*/ 48 h 2605"/>
              <a:gd name="T16" fmla="*/ 2883 w 2884"/>
              <a:gd name="T17" fmla="*/ 2552 h 2605"/>
              <a:gd name="T18" fmla="*/ 2831 w 2884"/>
              <a:gd name="T19" fmla="*/ 2604 h 2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4" h="2605">
                <a:moveTo>
                  <a:pt x="2831" y="2604"/>
                </a:moveTo>
                <a:lnTo>
                  <a:pt x="2831" y="2604"/>
                </a:lnTo>
                <a:cubicBezTo>
                  <a:pt x="52" y="2604"/>
                  <a:pt x="52" y="2604"/>
                  <a:pt x="52" y="2604"/>
                </a:cubicBezTo>
                <a:cubicBezTo>
                  <a:pt x="21" y="2604"/>
                  <a:pt x="0" y="2579"/>
                  <a:pt x="0" y="255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1" y="0"/>
                  <a:pt x="52" y="0"/>
                </a:cubicBezTo>
                <a:cubicBezTo>
                  <a:pt x="2831" y="0"/>
                  <a:pt x="2831" y="0"/>
                  <a:pt x="2831" y="0"/>
                </a:cubicBezTo>
                <a:cubicBezTo>
                  <a:pt x="2859" y="0"/>
                  <a:pt x="2883" y="21"/>
                  <a:pt x="2883" y="48"/>
                </a:cubicBezTo>
                <a:cubicBezTo>
                  <a:pt x="2883" y="2552"/>
                  <a:pt x="2883" y="2552"/>
                  <a:pt x="2883" y="2552"/>
                </a:cubicBezTo>
                <a:cubicBezTo>
                  <a:pt x="2883" y="2579"/>
                  <a:pt x="2859" y="2604"/>
                  <a:pt x="2831" y="260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29" name="Freeform 149"/>
          <p:cNvSpPr>
            <a:spLocks noChangeArrowheads="1"/>
          </p:cNvSpPr>
          <p:nvPr/>
        </p:nvSpPr>
        <p:spPr bwMode="auto">
          <a:xfrm>
            <a:off x="373970" y="2614640"/>
            <a:ext cx="1056183" cy="1064118"/>
          </a:xfrm>
          <a:custGeom>
            <a:avLst/>
            <a:gdLst>
              <a:gd name="T0" fmla="*/ 162 w 1595"/>
              <a:gd name="T1" fmla="*/ 0 h 1596"/>
              <a:gd name="T2" fmla="*/ 162 w 1595"/>
              <a:gd name="T3" fmla="*/ 0 h 1596"/>
              <a:gd name="T4" fmla="*/ 0 w 1595"/>
              <a:gd name="T5" fmla="*/ 163 h 1596"/>
              <a:gd name="T6" fmla="*/ 0 w 1595"/>
              <a:gd name="T7" fmla="*/ 1595 h 1596"/>
              <a:gd name="T8" fmla="*/ 1594 w 1595"/>
              <a:gd name="T9" fmla="*/ 0 h 1596"/>
              <a:gd name="T10" fmla="*/ 162 w 1595"/>
              <a:gd name="T11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5" h="1596">
                <a:moveTo>
                  <a:pt x="162" y="0"/>
                </a:moveTo>
                <a:lnTo>
                  <a:pt x="162" y="0"/>
                </a:lnTo>
                <a:cubicBezTo>
                  <a:pt x="72" y="0"/>
                  <a:pt x="0" y="73"/>
                  <a:pt x="0" y="163"/>
                </a:cubicBezTo>
                <a:cubicBezTo>
                  <a:pt x="0" y="1595"/>
                  <a:pt x="0" y="1595"/>
                  <a:pt x="0" y="1595"/>
                </a:cubicBezTo>
                <a:cubicBezTo>
                  <a:pt x="881" y="1595"/>
                  <a:pt x="1594" y="882"/>
                  <a:pt x="1594" y="0"/>
                </a:cubicBezTo>
                <a:lnTo>
                  <a:pt x="162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30" name="TextBox 84"/>
          <p:cNvSpPr txBox="1"/>
          <p:nvPr/>
        </p:nvSpPr>
        <p:spPr>
          <a:xfrm>
            <a:off x="379366" y="2643357"/>
            <a:ext cx="981017" cy="25500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7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CAPITULO</a:t>
            </a:r>
            <a:endParaRPr lang="en-US" sz="1057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1" name="TextBox 88"/>
          <p:cNvSpPr txBox="1"/>
          <p:nvPr/>
        </p:nvSpPr>
        <p:spPr>
          <a:xfrm>
            <a:off x="552587" y="2786487"/>
            <a:ext cx="664775" cy="575352"/>
          </a:xfrm>
          <a:prstGeom prst="rect">
            <a:avLst/>
          </a:prstGeom>
          <a:noFill/>
        </p:spPr>
        <p:txBody>
          <a:bodyPr wrap="square" lIns="37150" tIns="18575" rIns="37150" bIns="18575" rtlCol="0">
            <a:spAutoFit/>
          </a:bodyPr>
          <a:lstStyle/>
          <a:p>
            <a:pPr algn="ctr"/>
            <a:r>
              <a:rPr lang="en-US" sz="3495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01</a:t>
            </a:r>
            <a:endParaRPr lang="id-ID" sz="3495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383830" y="3667766"/>
            <a:ext cx="2521753" cy="854515"/>
          </a:xfrm>
          <a:prstGeom prst="rect">
            <a:avLst/>
          </a:prstGeom>
        </p:spPr>
        <p:txBody>
          <a:bodyPr vert="horz" wrap="square" lIns="88378" tIns="44189" rIns="88378" bIns="4418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1400" dirty="0"/>
              <a:t>Difusión General del Programa y el capítulo</a:t>
            </a:r>
            <a:endParaRPr lang="es-ES" sz="1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1400" dirty="0"/>
              <a:t>2 Reuniones Informativas</a:t>
            </a:r>
            <a:endParaRPr lang="es-ES" sz="1400" dirty="0"/>
          </a:p>
        </p:txBody>
      </p:sp>
      <p:sp>
        <p:nvSpPr>
          <p:cNvPr id="35" name="Freeform 148"/>
          <p:cNvSpPr>
            <a:spLocks noChangeArrowheads="1"/>
          </p:cNvSpPr>
          <p:nvPr/>
        </p:nvSpPr>
        <p:spPr bwMode="auto">
          <a:xfrm>
            <a:off x="3033486" y="2617014"/>
            <a:ext cx="2752748" cy="4087713"/>
          </a:xfrm>
          <a:custGeom>
            <a:avLst/>
            <a:gdLst>
              <a:gd name="T0" fmla="*/ 2831 w 2884"/>
              <a:gd name="T1" fmla="*/ 2604 h 2605"/>
              <a:gd name="T2" fmla="*/ 2831 w 2884"/>
              <a:gd name="T3" fmla="*/ 2604 h 2605"/>
              <a:gd name="T4" fmla="*/ 52 w 2884"/>
              <a:gd name="T5" fmla="*/ 2604 h 2605"/>
              <a:gd name="T6" fmla="*/ 0 w 2884"/>
              <a:gd name="T7" fmla="*/ 2552 h 2605"/>
              <a:gd name="T8" fmla="*/ 0 w 2884"/>
              <a:gd name="T9" fmla="*/ 48 h 2605"/>
              <a:gd name="T10" fmla="*/ 52 w 2884"/>
              <a:gd name="T11" fmla="*/ 0 h 2605"/>
              <a:gd name="T12" fmla="*/ 2831 w 2884"/>
              <a:gd name="T13" fmla="*/ 0 h 2605"/>
              <a:gd name="T14" fmla="*/ 2883 w 2884"/>
              <a:gd name="T15" fmla="*/ 48 h 2605"/>
              <a:gd name="T16" fmla="*/ 2883 w 2884"/>
              <a:gd name="T17" fmla="*/ 2552 h 2605"/>
              <a:gd name="T18" fmla="*/ 2831 w 2884"/>
              <a:gd name="T19" fmla="*/ 2604 h 2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4" h="2605">
                <a:moveTo>
                  <a:pt x="2831" y="2604"/>
                </a:moveTo>
                <a:lnTo>
                  <a:pt x="2831" y="2604"/>
                </a:lnTo>
                <a:cubicBezTo>
                  <a:pt x="52" y="2604"/>
                  <a:pt x="52" y="2604"/>
                  <a:pt x="52" y="2604"/>
                </a:cubicBezTo>
                <a:cubicBezTo>
                  <a:pt x="21" y="2604"/>
                  <a:pt x="0" y="2579"/>
                  <a:pt x="0" y="255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1" y="0"/>
                  <a:pt x="52" y="0"/>
                </a:cubicBezTo>
                <a:cubicBezTo>
                  <a:pt x="2831" y="0"/>
                  <a:pt x="2831" y="0"/>
                  <a:pt x="2831" y="0"/>
                </a:cubicBezTo>
                <a:cubicBezTo>
                  <a:pt x="2859" y="0"/>
                  <a:pt x="2883" y="21"/>
                  <a:pt x="2883" y="48"/>
                </a:cubicBezTo>
                <a:cubicBezTo>
                  <a:pt x="2883" y="2552"/>
                  <a:pt x="2883" y="2552"/>
                  <a:pt x="2883" y="2552"/>
                </a:cubicBezTo>
                <a:cubicBezTo>
                  <a:pt x="2883" y="2579"/>
                  <a:pt x="2859" y="2604"/>
                  <a:pt x="2831" y="260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ato Light" charset="0"/>
            </a:endParaRPr>
          </a:p>
        </p:txBody>
      </p:sp>
      <p:sp>
        <p:nvSpPr>
          <p:cNvPr id="36" name="Freeform 149"/>
          <p:cNvSpPr>
            <a:spLocks noChangeArrowheads="1"/>
          </p:cNvSpPr>
          <p:nvPr/>
        </p:nvSpPr>
        <p:spPr bwMode="auto">
          <a:xfrm>
            <a:off x="3063559" y="2597310"/>
            <a:ext cx="992889" cy="1064117"/>
          </a:xfrm>
          <a:custGeom>
            <a:avLst/>
            <a:gdLst>
              <a:gd name="T0" fmla="*/ 162 w 1595"/>
              <a:gd name="T1" fmla="*/ 0 h 1596"/>
              <a:gd name="T2" fmla="*/ 162 w 1595"/>
              <a:gd name="T3" fmla="*/ 0 h 1596"/>
              <a:gd name="T4" fmla="*/ 0 w 1595"/>
              <a:gd name="T5" fmla="*/ 163 h 1596"/>
              <a:gd name="T6" fmla="*/ 0 w 1595"/>
              <a:gd name="T7" fmla="*/ 1595 h 1596"/>
              <a:gd name="T8" fmla="*/ 1594 w 1595"/>
              <a:gd name="T9" fmla="*/ 0 h 1596"/>
              <a:gd name="T10" fmla="*/ 162 w 1595"/>
              <a:gd name="T11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5" h="1596">
                <a:moveTo>
                  <a:pt x="162" y="0"/>
                </a:moveTo>
                <a:lnTo>
                  <a:pt x="162" y="0"/>
                </a:lnTo>
                <a:cubicBezTo>
                  <a:pt x="72" y="0"/>
                  <a:pt x="0" y="73"/>
                  <a:pt x="0" y="163"/>
                </a:cubicBezTo>
                <a:cubicBezTo>
                  <a:pt x="0" y="1595"/>
                  <a:pt x="0" y="1595"/>
                  <a:pt x="0" y="1595"/>
                </a:cubicBezTo>
                <a:cubicBezTo>
                  <a:pt x="881" y="1595"/>
                  <a:pt x="1594" y="882"/>
                  <a:pt x="1594" y="0"/>
                </a:cubicBezTo>
                <a:lnTo>
                  <a:pt x="162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37" name="TextBox 109"/>
          <p:cNvSpPr txBox="1"/>
          <p:nvPr/>
        </p:nvSpPr>
        <p:spPr>
          <a:xfrm>
            <a:off x="3068303" y="2643357"/>
            <a:ext cx="920558" cy="25500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7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CAPITULO</a:t>
            </a:r>
            <a:endParaRPr lang="en-US" sz="1057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8" name="TextBox 111"/>
          <p:cNvSpPr txBox="1"/>
          <p:nvPr/>
        </p:nvSpPr>
        <p:spPr>
          <a:xfrm>
            <a:off x="3134189" y="2786486"/>
            <a:ext cx="624937" cy="575352"/>
          </a:xfrm>
          <a:prstGeom prst="rect">
            <a:avLst/>
          </a:prstGeom>
          <a:noFill/>
        </p:spPr>
        <p:txBody>
          <a:bodyPr wrap="square" lIns="37150" tIns="18575" rIns="37150" bIns="18575" rtlCol="0">
            <a:spAutoFit/>
          </a:bodyPr>
          <a:lstStyle/>
          <a:p>
            <a:pPr algn="ctr"/>
            <a:r>
              <a:rPr lang="en-US" sz="3495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02</a:t>
            </a:r>
            <a:endParaRPr lang="id-ID" sz="3495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3730171" y="3258238"/>
            <a:ext cx="2024824" cy="563666"/>
          </a:xfrm>
          <a:prstGeom prst="rect">
            <a:avLst/>
          </a:prstGeom>
        </p:spPr>
        <p:txBody>
          <a:bodyPr vert="horz" wrap="square" lIns="88378" tIns="44189" rIns="88378" bIns="4418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1400" dirty="0"/>
              <a:t>Difusión General del Programa y el capítulo</a:t>
            </a:r>
            <a:endParaRPr lang="es-ES" sz="1400" dirty="0"/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3040641" y="3943536"/>
            <a:ext cx="2754655" cy="2761191"/>
          </a:xfrm>
          <a:prstGeom prst="rect">
            <a:avLst/>
          </a:prstGeom>
        </p:spPr>
        <p:txBody>
          <a:bodyPr vert="horz" wrap="square" lIns="88378" tIns="44189" rIns="88378" bIns="4418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1400" dirty="0"/>
              <a:t>2 Reuniones Informativas con vecinos y grupos organizados</a:t>
            </a:r>
            <a:endParaRPr lang="es-ES" sz="1400" dirty="0"/>
          </a:p>
          <a:p>
            <a:pPr marL="21590">
              <a:lnSpc>
                <a:spcPct val="115000"/>
              </a:lnSpc>
              <a:spcAft>
                <a:spcPts val="0"/>
              </a:spcAft>
            </a:pPr>
            <a:r>
              <a:rPr lang="es-CL" sz="1400" dirty="0"/>
              <a:t> </a:t>
            </a:r>
            <a:endParaRPr lang="es-ES" sz="1400" dirty="0"/>
          </a:p>
          <a:p>
            <a:pPr marL="21590">
              <a:lnSpc>
                <a:spcPct val="115000"/>
              </a:lnSpc>
              <a:spcAft>
                <a:spcPts val="0"/>
              </a:spcAft>
            </a:pPr>
            <a:r>
              <a:rPr lang="es-CL" sz="1400" dirty="0"/>
              <a:t>Organizar la demanda</a:t>
            </a:r>
            <a:endParaRPr lang="es-ES" sz="1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1400" dirty="0"/>
              <a:t>Reunión sobre posibles proyectos a realizar.</a:t>
            </a:r>
            <a:endParaRPr lang="es-ES" sz="1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1400" dirty="0"/>
              <a:t> </a:t>
            </a:r>
            <a:endParaRPr lang="es-ES" sz="1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1400" dirty="0"/>
              <a:t>Gestiones para obtención de personalidad jurídica, cuando corresponda.</a:t>
            </a:r>
            <a:endParaRPr lang="es-ES" sz="1400" dirty="0"/>
          </a:p>
        </p:txBody>
      </p:sp>
      <p:sp>
        <p:nvSpPr>
          <p:cNvPr id="43" name="Shape 2912"/>
          <p:cNvSpPr/>
          <p:nvPr/>
        </p:nvSpPr>
        <p:spPr>
          <a:xfrm>
            <a:off x="9813902" y="2727506"/>
            <a:ext cx="361137" cy="361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0453"/>
                </a:moveTo>
                <a:lnTo>
                  <a:pt x="18511" y="7507"/>
                </a:lnTo>
                <a:cubicBezTo>
                  <a:pt x="18422" y="7419"/>
                  <a:pt x="18299" y="7364"/>
                  <a:pt x="18164" y="7364"/>
                </a:cubicBezTo>
                <a:cubicBezTo>
                  <a:pt x="17892" y="7364"/>
                  <a:pt x="17673" y="7584"/>
                  <a:pt x="17673" y="7855"/>
                </a:cubicBezTo>
                <a:cubicBezTo>
                  <a:pt x="17673" y="7990"/>
                  <a:pt x="17728" y="8113"/>
                  <a:pt x="17817" y="8202"/>
                </a:cubicBezTo>
                <a:lnTo>
                  <a:pt x="19924" y="10309"/>
                </a:lnTo>
                <a:lnTo>
                  <a:pt x="11291" y="10309"/>
                </a:lnTo>
                <a:lnTo>
                  <a:pt x="11291" y="1676"/>
                </a:lnTo>
                <a:lnTo>
                  <a:pt x="13398" y="3783"/>
                </a:lnTo>
                <a:cubicBezTo>
                  <a:pt x="13487" y="3873"/>
                  <a:pt x="13610" y="3927"/>
                  <a:pt x="13745" y="3927"/>
                </a:cubicBezTo>
                <a:cubicBezTo>
                  <a:pt x="14017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6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8" y="3178"/>
                  <a:pt x="7364" y="3301"/>
                  <a:pt x="7364" y="3436"/>
                </a:cubicBezTo>
                <a:cubicBezTo>
                  <a:pt x="7364" y="3708"/>
                  <a:pt x="7583" y="3927"/>
                  <a:pt x="7855" y="3927"/>
                </a:cubicBezTo>
                <a:cubicBezTo>
                  <a:pt x="7990" y="3927"/>
                  <a:pt x="8113" y="3873"/>
                  <a:pt x="8202" y="3783"/>
                </a:cubicBezTo>
                <a:lnTo>
                  <a:pt x="10309" y="1676"/>
                </a:lnTo>
                <a:lnTo>
                  <a:pt x="10309" y="10309"/>
                </a:lnTo>
                <a:lnTo>
                  <a:pt x="1676" y="10309"/>
                </a:lnTo>
                <a:lnTo>
                  <a:pt x="3783" y="8202"/>
                </a:lnTo>
                <a:cubicBezTo>
                  <a:pt x="3873" y="8113"/>
                  <a:pt x="3927" y="7990"/>
                  <a:pt x="3927" y="7855"/>
                </a:cubicBezTo>
                <a:cubicBezTo>
                  <a:pt x="3927" y="7584"/>
                  <a:pt x="3708" y="7364"/>
                  <a:pt x="3436" y="7364"/>
                </a:cubicBezTo>
                <a:cubicBezTo>
                  <a:pt x="3301" y="7364"/>
                  <a:pt x="3178" y="7419"/>
                  <a:pt x="3089" y="7507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0936"/>
                  <a:pt x="55" y="11058"/>
                  <a:pt x="144" y="11148"/>
                </a:cubicBezTo>
                <a:lnTo>
                  <a:pt x="3089" y="14093"/>
                </a:lnTo>
                <a:cubicBezTo>
                  <a:pt x="3178" y="14182"/>
                  <a:pt x="3301" y="14236"/>
                  <a:pt x="3436" y="14236"/>
                </a:cubicBezTo>
                <a:cubicBezTo>
                  <a:pt x="3708" y="14236"/>
                  <a:pt x="3927" y="14017"/>
                  <a:pt x="3927" y="13745"/>
                </a:cubicBezTo>
                <a:cubicBezTo>
                  <a:pt x="3927" y="13610"/>
                  <a:pt x="3873" y="13488"/>
                  <a:pt x="3783" y="13398"/>
                </a:cubicBezTo>
                <a:lnTo>
                  <a:pt x="1676" y="11291"/>
                </a:lnTo>
                <a:lnTo>
                  <a:pt x="10309" y="11291"/>
                </a:ln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8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5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  <a:cubicBezTo>
                  <a:pt x="13610" y="17673"/>
                  <a:pt x="13487" y="17728"/>
                  <a:pt x="13398" y="17817"/>
                </a:cubicBezTo>
                <a:lnTo>
                  <a:pt x="11291" y="19924"/>
                </a:lnTo>
                <a:lnTo>
                  <a:pt x="11291" y="11291"/>
                </a:lnTo>
                <a:lnTo>
                  <a:pt x="19924" y="11291"/>
                </a:lnTo>
                <a:lnTo>
                  <a:pt x="17817" y="13398"/>
                </a:lnTo>
                <a:cubicBezTo>
                  <a:pt x="17728" y="13488"/>
                  <a:pt x="17673" y="13610"/>
                  <a:pt x="17673" y="13745"/>
                </a:cubicBezTo>
                <a:cubicBezTo>
                  <a:pt x="17673" y="14017"/>
                  <a:pt x="17892" y="14236"/>
                  <a:pt x="18164" y="14236"/>
                </a:cubicBezTo>
                <a:cubicBezTo>
                  <a:pt x="18299" y="14236"/>
                  <a:pt x="18422" y="14182"/>
                  <a:pt x="18511" y="14093"/>
                </a:cubicBezTo>
                <a:lnTo>
                  <a:pt x="21456" y="11148"/>
                </a:lnTo>
                <a:cubicBezTo>
                  <a:pt x="21545" y="11058"/>
                  <a:pt x="21600" y="10936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accent1"/>
          </a:solidFill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5478" tIns="15478" rIns="15478" bIns="15478" anchor="ctr"/>
          <a:lstStyle/>
          <a:p>
            <a:pPr defTabSz="1857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45" name="TextBox 32"/>
          <p:cNvSpPr txBox="1"/>
          <p:nvPr/>
        </p:nvSpPr>
        <p:spPr>
          <a:xfrm>
            <a:off x="2898429" y="896544"/>
            <a:ext cx="6395154" cy="468400"/>
          </a:xfrm>
          <a:prstGeom prst="rect">
            <a:avLst/>
          </a:prstGeom>
          <a:noFill/>
        </p:spPr>
        <p:txBody>
          <a:bodyPr wrap="none" lIns="37150" tIns="18575" rIns="37150" bIns="18575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/>
                </a:solidFill>
                <a:latin typeface="Lato Regular"/>
                <a:cs typeface="Lato Regular"/>
              </a:rPr>
              <a:t>Resumen</a:t>
            </a:r>
            <a:r>
              <a:rPr lang="en-US" sz="2800" b="1" dirty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Lato Regular"/>
                <a:cs typeface="Lato Regular"/>
              </a:rPr>
              <a:t>Actividades</a:t>
            </a:r>
            <a:r>
              <a:rPr lang="en-US" sz="2800" b="1" dirty="0">
                <a:solidFill>
                  <a:schemeClr val="tx2"/>
                </a:solidFill>
                <a:latin typeface="Lato Regular"/>
                <a:cs typeface="Lato Regular"/>
              </a:rPr>
              <a:t> Gestión Social</a:t>
            </a:r>
            <a:endParaRPr lang="id-ID" sz="28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46" name="Rectangle 33"/>
          <p:cNvSpPr/>
          <p:nvPr/>
        </p:nvSpPr>
        <p:spPr>
          <a:xfrm>
            <a:off x="5788825" y="1704238"/>
            <a:ext cx="631086" cy="371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7116" tIns="18559" rIns="37116" bIns="18559" rtlCol="0" anchor="ctr"/>
          <a:lstStyle/>
          <a:p>
            <a:pPr algn="ctr"/>
            <a:endParaRPr lang="en-US" sz="644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5502167" y="1364593"/>
            <a:ext cx="1204404" cy="323985"/>
          </a:xfrm>
          <a:prstGeom prst="rect">
            <a:avLst/>
          </a:prstGeom>
        </p:spPr>
        <p:txBody>
          <a:bodyPr vert="horz" wrap="none" lIns="88378" tIns="44189" rIns="88378" bIns="4418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Lato Light"/>
                <a:cs typeface="Lato Light"/>
              </a:rPr>
              <a:t>Etapa</a:t>
            </a:r>
            <a:r>
              <a:rPr lang="en-US" sz="1400" dirty="0">
                <a:latin typeface="Lato Light"/>
                <a:cs typeface="Lato Light"/>
              </a:rPr>
              <a:t> Previa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8368" y="1820327"/>
            <a:ext cx="12192000" cy="5605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s-ES" b="1" dirty="0"/>
              <a:t>ETAPA POSTULACION </a:t>
            </a:r>
            <a:r>
              <a:rPr lang="es-ES" b="1" dirty="0" smtClean="0"/>
              <a:t>- </a:t>
            </a:r>
            <a:r>
              <a:rPr lang="es-ES" b="1" dirty="0"/>
              <a:t>Organización, Habilitación y/o Gestión  de la demanda </a:t>
            </a:r>
            <a:endParaRPr lang="es-ES" b="1" dirty="0">
              <a:ea typeface="Calibri"/>
              <a:cs typeface="Times New Roman"/>
            </a:endParaRPr>
          </a:p>
        </p:txBody>
      </p:sp>
      <p:sp>
        <p:nvSpPr>
          <p:cNvPr id="49" name="Shape 2554"/>
          <p:cNvSpPr/>
          <p:nvPr/>
        </p:nvSpPr>
        <p:spPr>
          <a:xfrm>
            <a:off x="1911032" y="2836574"/>
            <a:ext cx="489148" cy="580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accent1"/>
          </a:solidFill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50" name="Shape 2617"/>
          <p:cNvSpPr/>
          <p:nvPr/>
        </p:nvSpPr>
        <p:spPr>
          <a:xfrm>
            <a:off x="4472081" y="2698749"/>
            <a:ext cx="470715" cy="434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accent1"/>
          </a:solidFill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51" name="Shape 2591"/>
          <p:cNvSpPr/>
          <p:nvPr/>
        </p:nvSpPr>
        <p:spPr>
          <a:xfrm>
            <a:off x="7233331" y="2730406"/>
            <a:ext cx="457287" cy="498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1"/>
          </a:solidFill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59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/>
      <p:bldP spid="23" grpId="0"/>
      <p:bldP spid="26" grpId="0"/>
      <p:bldP spid="27" grpId="0"/>
      <p:bldP spid="28" grpId="0" animBg="1"/>
      <p:bldP spid="29" grpId="0" animBg="1"/>
      <p:bldP spid="30" grpId="0"/>
      <p:bldP spid="31" grpId="0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-227589" y="-11129"/>
            <a:ext cx="12154671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20458" y="865636"/>
            <a:ext cx="108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Título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10" name="Freeform 148"/>
          <p:cNvSpPr>
            <a:spLocks noChangeArrowheads="1"/>
          </p:cNvSpPr>
          <p:nvPr/>
        </p:nvSpPr>
        <p:spPr bwMode="auto">
          <a:xfrm>
            <a:off x="6258015" y="2907298"/>
            <a:ext cx="2485843" cy="2651672"/>
          </a:xfrm>
          <a:custGeom>
            <a:avLst/>
            <a:gdLst>
              <a:gd name="T0" fmla="*/ 2831 w 2884"/>
              <a:gd name="T1" fmla="*/ 2604 h 2605"/>
              <a:gd name="T2" fmla="*/ 2831 w 2884"/>
              <a:gd name="T3" fmla="*/ 2604 h 2605"/>
              <a:gd name="T4" fmla="*/ 52 w 2884"/>
              <a:gd name="T5" fmla="*/ 2604 h 2605"/>
              <a:gd name="T6" fmla="*/ 0 w 2884"/>
              <a:gd name="T7" fmla="*/ 2552 h 2605"/>
              <a:gd name="T8" fmla="*/ 0 w 2884"/>
              <a:gd name="T9" fmla="*/ 48 h 2605"/>
              <a:gd name="T10" fmla="*/ 52 w 2884"/>
              <a:gd name="T11" fmla="*/ 0 h 2605"/>
              <a:gd name="T12" fmla="*/ 2831 w 2884"/>
              <a:gd name="T13" fmla="*/ 0 h 2605"/>
              <a:gd name="T14" fmla="*/ 2883 w 2884"/>
              <a:gd name="T15" fmla="*/ 48 h 2605"/>
              <a:gd name="T16" fmla="*/ 2883 w 2884"/>
              <a:gd name="T17" fmla="*/ 2552 h 2605"/>
              <a:gd name="T18" fmla="*/ 2831 w 2884"/>
              <a:gd name="T19" fmla="*/ 2604 h 2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4" h="2605">
                <a:moveTo>
                  <a:pt x="2831" y="2604"/>
                </a:moveTo>
                <a:lnTo>
                  <a:pt x="2831" y="2604"/>
                </a:lnTo>
                <a:cubicBezTo>
                  <a:pt x="52" y="2604"/>
                  <a:pt x="52" y="2604"/>
                  <a:pt x="52" y="2604"/>
                </a:cubicBezTo>
                <a:cubicBezTo>
                  <a:pt x="21" y="2604"/>
                  <a:pt x="0" y="2579"/>
                  <a:pt x="0" y="255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1" y="0"/>
                  <a:pt x="52" y="0"/>
                </a:cubicBezTo>
                <a:cubicBezTo>
                  <a:pt x="2831" y="0"/>
                  <a:pt x="2831" y="0"/>
                  <a:pt x="2831" y="0"/>
                </a:cubicBezTo>
                <a:cubicBezTo>
                  <a:pt x="2859" y="0"/>
                  <a:pt x="2883" y="21"/>
                  <a:pt x="2883" y="48"/>
                </a:cubicBezTo>
                <a:cubicBezTo>
                  <a:pt x="2883" y="2552"/>
                  <a:pt x="2883" y="2552"/>
                  <a:pt x="2883" y="2552"/>
                </a:cubicBezTo>
                <a:cubicBezTo>
                  <a:pt x="2883" y="2579"/>
                  <a:pt x="2859" y="2604"/>
                  <a:pt x="2831" y="260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11" name="Freeform 149"/>
          <p:cNvSpPr>
            <a:spLocks noChangeArrowheads="1"/>
          </p:cNvSpPr>
          <p:nvPr/>
        </p:nvSpPr>
        <p:spPr bwMode="auto">
          <a:xfrm>
            <a:off x="6236604" y="2881486"/>
            <a:ext cx="944373" cy="944373"/>
          </a:xfrm>
          <a:custGeom>
            <a:avLst/>
            <a:gdLst>
              <a:gd name="T0" fmla="*/ 162 w 1595"/>
              <a:gd name="T1" fmla="*/ 0 h 1596"/>
              <a:gd name="T2" fmla="*/ 162 w 1595"/>
              <a:gd name="T3" fmla="*/ 0 h 1596"/>
              <a:gd name="T4" fmla="*/ 0 w 1595"/>
              <a:gd name="T5" fmla="*/ 163 h 1596"/>
              <a:gd name="T6" fmla="*/ 0 w 1595"/>
              <a:gd name="T7" fmla="*/ 1595 h 1596"/>
              <a:gd name="T8" fmla="*/ 1594 w 1595"/>
              <a:gd name="T9" fmla="*/ 0 h 1596"/>
              <a:gd name="T10" fmla="*/ 162 w 1595"/>
              <a:gd name="T11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5" h="1596">
                <a:moveTo>
                  <a:pt x="162" y="0"/>
                </a:moveTo>
                <a:lnTo>
                  <a:pt x="162" y="0"/>
                </a:lnTo>
                <a:cubicBezTo>
                  <a:pt x="72" y="0"/>
                  <a:pt x="0" y="73"/>
                  <a:pt x="0" y="163"/>
                </a:cubicBezTo>
                <a:cubicBezTo>
                  <a:pt x="0" y="1595"/>
                  <a:pt x="0" y="1595"/>
                  <a:pt x="0" y="1595"/>
                </a:cubicBezTo>
                <a:cubicBezTo>
                  <a:pt x="881" y="1595"/>
                  <a:pt x="1594" y="882"/>
                  <a:pt x="1594" y="0"/>
                </a:cubicBezTo>
                <a:lnTo>
                  <a:pt x="162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12" name="TextBox 65"/>
          <p:cNvSpPr txBox="1"/>
          <p:nvPr/>
        </p:nvSpPr>
        <p:spPr>
          <a:xfrm>
            <a:off x="6203083" y="2917473"/>
            <a:ext cx="877164" cy="25500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57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CAPITULO</a:t>
            </a:r>
            <a:endParaRPr lang="en-US" sz="1057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3" name="TextBox 66"/>
          <p:cNvSpPr txBox="1"/>
          <p:nvPr/>
        </p:nvSpPr>
        <p:spPr>
          <a:xfrm>
            <a:off x="6359328" y="3061993"/>
            <a:ext cx="594400" cy="575352"/>
          </a:xfrm>
          <a:prstGeom prst="rect">
            <a:avLst/>
          </a:prstGeom>
          <a:noFill/>
        </p:spPr>
        <p:txBody>
          <a:bodyPr wrap="none" lIns="37150" tIns="18575" rIns="37150" bIns="18575" rtlCol="0">
            <a:spAutoFit/>
          </a:bodyPr>
          <a:lstStyle/>
          <a:p>
            <a:pPr algn="ctr"/>
            <a:r>
              <a:rPr lang="en-US" sz="3495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03</a:t>
            </a:r>
            <a:endParaRPr lang="id-ID" sz="3495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753740" y="3592064"/>
            <a:ext cx="2019146" cy="1059187"/>
          </a:xfrm>
          <a:prstGeom prst="rect">
            <a:avLst/>
          </a:prstGeom>
        </p:spPr>
        <p:txBody>
          <a:bodyPr vert="horz" wrap="square" lIns="88378" tIns="44189" rIns="88378" bIns="4418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dirty="0"/>
              <a:t>Reunión de validación de resultados del diagnóstico y priorización de obras. 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351115" y="4857944"/>
            <a:ext cx="2378229" cy="568796"/>
          </a:xfrm>
          <a:prstGeom prst="rect">
            <a:avLst/>
          </a:prstGeom>
        </p:spPr>
        <p:txBody>
          <a:bodyPr vert="horz" wrap="square" lIns="88378" tIns="44189" rIns="88378" bIns="4418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dirty="0"/>
              <a:t>Reunión de aprobación de proyecto</a:t>
            </a:r>
            <a:endParaRPr lang="es-ES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Freeform 148"/>
          <p:cNvSpPr>
            <a:spLocks noChangeArrowheads="1"/>
          </p:cNvSpPr>
          <p:nvPr/>
        </p:nvSpPr>
        <p:spPr bwMode="auto">
          <a:xfrm>
            <a:off x="8885184" y="2907298"/>
            <a:ext cx="2630457" cy="2651671"/>
          </a:xfrm>
          <a:custGeom>
            <a:avLst/>
            <a:gdLst>
              <a:gd name="T0" fmla="*/ 2831 w 2884"/>
              <a:gd name="T1" fmla="*/ 2604 h 2605"/>
              <a:gd name="T2" fmla="*/ 2831 w 2884"/>
              <a:gd name="T3" fmla="*/ 2604 h 2605"/>
              <a:gd name="T4" fmla="*/ 52 w 2884"/>
              <a:gd name="T5" fmla="*/ 2604 h 2605"/>
              <a:gd name="T6" fmla="*/ 0 w 2884"/>
              <a:gd name="T7" fmla="*/ 2552 h 2605"/>
              <a:gd name="T8" fmla="*/ 0 w 2884"/>
              <a:gd name="T9" fmla="*/ 48 h 2605"/>
              <a:gd name="T10" fmla="*/ 52 w 2884"/>
              <a:gd name="T11" fmla="*/ 0 h 2605"/>
              <a:gd name="T12" fmla="*/ 2831 w 2884"/>
              <a:gd name="T13" fmla="*/ 0 h 2605"/>
              <a:gd name="T14" fmla="*/ 2883 w 2884"/>
              <a:gd name="T15" fmla="*/ 48 h 2605"/>
              <a:gd name="T16" fmla="*/ 2883 w 2884"/>
              <a:gd name="T17" fmla="*/ 2552 h 2605"/>
              <a:gd name="T18" fmla="*/ 2831 w 2884"/>
              <a:gd name="T19" fmla="*/ 2604 h 2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4" h="2605">
                <a:moveTo>
                  <a:pt x="2831" y="2604"/>
                </a:moveTo>
                <a:lnTo>
                  <a:pt x="2831" y="2604"/>
                </a:lnTo>
                <a:cubicBezTo>
                  <a:pt x="52" y="2604"/>
                  <a:pt x="52" y="2604"/>
                  <a:pt x="52" y="2604"/>
                </a:cubicBezTo>
                <a:cubicBezTo>
                  <a:pt x="21" y="2604"/>
                  <a:pt x="0" y="2579"/>
                  <a:pt x="0" y="255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1" y="0"/>
                  <a:pt x="52" y="0"/>
                </a:cubicBezTo>
                <a:cubicBezTo>
                  <a:pt x="2831" y="0"/>
                  <a:pt x="2831" y="0"/>
                  <a:pt x="2831" y="0"/>
                </a:cubicBezTo>
                <a:cubicBezTo>
                  <a:pt x="2859" y="0"/>
                  <a:pt x="2883" y="21"/>
                  <a:pt x="2883" y="48"/>
                </a:cubicBezTo>
                <a:cubicBezTo>
                  <a:pt x="2883" y="2552"/>
                  <a:pt x="2883" y="2552"/>
                  <a:pt x="2883" y="2552"/>
                </a:cubicBezTo>
                <a:cubicBezTo>
                  <a:pt x="2883" y="2579"/>
                  <a:pt x="2859" y="2604"/>
                  <a:pt x="2831" y="260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17" name="Freeform 149"/>
          <p:cNvSpPr>
            <a:spLocks noChangeArrowheads="1"/>
          </p:cNvSpPr>
          <p:nvPr/>
        </p:nvSpPr>
        <p:spPr bwMode="auto">
          <a:xfrm>
            <a:off x="8876123" y="2887593"/>
            <a:ext cx="944373" cy="944373"/>
          </a:xfrm>
          <a:custGeom>
            <a:avLst/>
            <a:gdLst>
              <a:gd name="T0" fmla="*/ 162 w 1595"/>
              <a:gd name="T1" fmla="*/ 0 h 1596"/>
              <a:gd name="T2" fmla="*/ 162 w 1595"/>
              <a:gd name="T3" fmla="*/ 0 h 1596"/>
              <a:gd name="T4" fmla="*/ 0 w 1595"/>
              <a:gd name="T5" fmla="*/ 163 h 1596"/>
              <a:gd name="T6" fmla="*/ 0 w 1595"/>
              <a:gd name="T7" fmla="*/ 1595 h 1596"/>
              <a:gd name="T8" fmla="*/ 1594 w 1595"/>
              <a:gd name="T9" fmla="*/ 0 h 1596"/>
              <a:gd name="T10" fmla="*/ 162 w 1595"/>
              <a:gd name="T11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5" h="1596">
                <a:moveTo>
                  <a:pt x="162" y="0"/>
                </a:moveTo>
                <a:lnTo>
                  <a:pt x="162" y="0"/>
                </a:lnTo>
                <a:cubicBezTo>
                  <a:pt x="72" y="0"/>
                  <a:pt x="0" y="73"/>
                  <a:pt x="0" y="163"/>
                </a:cubicBezTo>
                <a:cubicBezTo>
                  <a:pt x="0" y="1595"/>
                  <a:pt x="0" y="1595"/>
                  <a:pt x="0" y="1595"/>
                </a:cubicBezTo>
                <a:cubicBezTo>
                  <a:pt x="881" y="1595"/>
                  <a:pt x="1594" y="882"/>
                  <a:pt x="1594" y="0"/>
                </a:cubicBezTo>
                <a:lnTo>
                  <a:pt x="162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18" name="TextBox 72"/>
          <p:cNvSpPr txBox="1"/>
          <p:nvPr/>
        </p:nvSpPr>
        <p:spPr>
          <a:xfrm>
            <a:off x="8834525" y="2917473"/>
            <a:ext cx="989374" cy="25500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57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CAPITULO 4</a:t>
            </a:r>
            <a:endParaRPr lang="en-US" sz="1057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23" name="TextBox 73"/>
          <p:cNvSpPr txBox="1"/>
          <p:nvPr/>
        </p:nvSpPr>
        <p:spPr>
          <a:xfrm>
            <a:off x="8928774" y="3076770"/>
            <a:ext cx="594400" cy="575352"/>
          </a:xfrm>
          <a:prstGeom prst="rect">
            <a:avLst/>
          </a:prstGeom>
          <a:noFill/>
        </p:spPr>
        <p:txBody>
          <a:bodyPr wrap="none" lIns="37150" tIns="18575" rIns="37150" bIns="18575" rtlCol="0">
            <a:spAutoFit/>
          </a:bodyPr>
          <a:lstStyle/>
          <a:p>
            <a:pPr algn="ctr"/>
            <a:r>
              <a:rPr lang="en-US" sz="3495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04</a:t>
            </a:r>
            <a:endParaRPr lang="id-ID" sz="3495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9303655" y="3606578"/>
            <a:ext cx="2241014" cy="811426"/>
          </a:xfrm>
          <a:prstGeom prst="rect">
            <a:avLst/>
          </a:prstGeom>
        </p:spPr>
        <p:txBody>
          <a:bodyPr vert="horz" wrap="square" lIns="88378" tIns="44189" rIns="88378" bIns="4418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dirty="0"/>
              <a:t>Reunión de validación de resultados del diagnóstico y aprobación de proyecto.</a:t>
            </a: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8892879" y="4625708"/>
            <a:ext cx="2550192" cy="816556"/>
          </a:xfrm>
          <a:prstGeom prst="rect">
            <a:avLst/>
          </a:prstGeom>
        </p:spPr>
        <p:txBody>
          <a:bodyPr vert="horz" wrap="square" lIns="88378" tIns="44189" rIns="88378" bIns="4418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dirty="0"/>
              <a:t>Diagnósticos individuales deben ser aprobados por el postulante.</a:t>
            </a:r>
            <a:endParaRPr lang="es-ES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8" name="Freeform 148"/>
          <p:cNvSpPr>
            <a:spLocks noChangeArrowheads="1"/>
          </p:cNvSpPr>
          <p:nvPr/>
        </p:nvSpPr>
        <p:spPr bwMode="auto">
          <a:xfrm>
            <a:off x="653144" y="2921811"/>
            <a:ext cx="2521057" cy="2637158"/>
          </a:xfrm>
          <a:custGeom>
            <a:avLst/>
            <a:gdLst>
              <a:gd name="T0" fmla="*/ 2831 w 2884"/>
              <a:gd name="T1" fmla="*/ 2604 h 2605"/>
              <a:gd name="T2" fmla="*/ 2831 w 2884"/>
              <a:gd name="T3" fmla="*/ 2604 h 2605"/>
              <a:gd name="T4" fmla="*/ 52 w 2884"/>
              <a:gd name="T5" fmla="*/ 2604 h 2605"/>
              <a:gd name="T6" fmla="*/ 0 w 2884"/>
              <a:gd name="T7" fmla="*/ 2552 h 2605"/>
              <a:gd name="T8" fmla="*/ 0 w 2884"/>
              <a:gd name="T9" fmla="*/ 48 h 2605"/>
              <a:gd name="T10" fmla="*/ 52 w 2884"/>
              <a:gd name="T11" fmla="*/ 0 h 2605"/>
              <a:gd name="T12" fmla="*/ 2831 w 2884"/>
              <a:gd name="T13" fmla="*/ 0 h 2605"/>
              <a:gd name="T14" fmla="*/ 2883 w 2884"/>
              <a:gd name="T15" fmla="*/ 48 h 2605"/>
              <a:gd name="T16" fmla="*/ 2883 w 2884"/>
              <a:gd name="T17" fmla="*/ 2552 h 2605"/>
              <a:gd name="T18" fmla="*/ 2831 w 2884"/>
              <a:gd name="T19" fmla="*/ 2604 h 2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4" h="2605">
                <a:moveTo>
                  <a:pt x="2831" y="2604"/>
                </a:moveTo>
                <a:lnTo>
                  <a:pt x="2831" y="2604"/>
                </a:lnTo>
                <a:cubicBezTo>
                  <a:pt x="52" y="2604"/>
                  <a:pt x="52" y="2604"/>
                  <a:pt x="52" y="2604"/>
                </a:cubicBezTo>
                <a:cubicBezTo>
                  <a:pt x="21" y="2604"/>
                  <a:pt x="0" y="2579"/>
                  <a:pt x="0" y="255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1" y="0"/>
                  <a:pt x="52" y="0"/>
                </a:cubicBezTo>
                <a:cubicBezTo>
                  <a:pt x="2831" y="0"/>
                  <a:pt x="2831" y="0"/>
                  <a:pt x="2831" y="0"/>
                </a:cubicBezTo>
                <a:cubicBezTo>
                  <a:pt x="2859" y="0"/>
                  <a:pt x="2883" y="21"/>
                  <a:pt x="2883" y="48"/>
                </a:cubicBezTo>
                <a:cubicBezTo>
                  <a:pt x="2883" y="2552"/>
                  <a:pt x="2883" y="2552"/>
                  <a:pt x="2883" y="2552"/>
                </a:cubicBezTo>
                <a:cubicBezTo>
                  <a:pt x="2883" y="2579"/>
                  <a:pt x="2859" y="2604"/>
                  <a:pt x="2831" y="260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29" name="Freeform 149"/>
          <p:cNvSpPr>
            <a:spLocks noChangeArrowheads="1"/>
          </p:cNvSpPr>
          <p:nvPr/>
        </p:nvSpPr>
        <p:spPr bwMode="auto">
          <a:xfrm>
            <a:off x="649742" y="2904923"/>
            <a:ext cx="1056183" cy="1064118"/>
          </a:xfrm>
          <a:custGeom>
            <a:avLst/>
            <a:gdLst>
              <a:gd name="T0" fmla="*/ 162 w 1595"/>
              <a:gd name="T1" fmla="*/ 0 h 1596"/>
              <a:gd name="T2" fmla="*/ 162 w 1595"/>
              <a:gd name="T3" fmla="*/ 0 h 1596"/>
              <a:gd name="T4" fmla="*/ 0 w 1595"/>
              <a:gd name="T5" fmla="*/ 163 h 1596"/>
              <a:gd name="T6" fmla="*/ 0 w 1595"/>
              <a:gd name="T7" fmla="*/ 1595 h 1596"/>
              <a:gd name="T8" fmla="*/ 1594 w 1595"/>
              <a:gd name="T9" fmla="*/ 0 h 1596"/>
              <a:gd name="T10" fmla="*/ 162 w 1595"/>
              <a:gd name="T11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5" h="1596">
                <a:moveTo>
                  <a:pt x="162" y="0"/>
                </a:moveTo>
                <a:lnTo>
                  <a:pt x="162" y="0"/>
                </a:lnTo>
                <a:cubicBezTo>
                  <a:pt x="72" y="0"/>
                  <a:pt x="0" y="73"/>
                  <a:pt x="0" y="163"/>
                </a:cubicBezTo>
                <a:cubicBezTo>
                  <a:pt x="0" y="1595"/>
                  <a:pt x="0" y="1595"/>
                  <a:pt x="0" y="1595"/>
                </a:cubicBezTo>
                <a:cubicBezTo>
                  <a:pt x="881" y="1595"/>
                  <a:pt x="1594" y="882"/>
                  <a:pt x="1594" y="0"/>
                </a:cubicBezTo>
                <a:lnTo>
                  <a:pt x="162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30" name="TextBox 84"/>
          <p:cNvSpPr txBox="1"/>
          <p:nvPr/>
        </p:nvSpPr>
        <p:spPr>
          <a:xfrm>
            <a:off x="655138" y="2933640"/>
            <a:ext cx="981017" cy="25500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7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CAPITULO</a:t>
            </a:r>
            <a:endParaRPr lang="en-US" sz="1057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1" name="TextBox 88"/>
          <p:cNvSpPr txBox="1"/>
          <p:nvPr/>
        </p:nvSpPr>
        <p:spPr>
          <a:xfrm>
            <a:off x="828359" y="3076770"/>
            <a:ext cx="664775" cy="575352"/>
          </a:xfrm>
          <a:prstGeom prst="rect">
            <a:avLst/>
          </a:prstGeom>
          <a:noFill/>
        </p:spPr>
        <p:txBody>
          <a:bodyPr wrap="square" lIns="37150" tIns="18575" rIns="37150" bIns="18575" rtlCol="0">
            <a:spAutoFit/>
          </a:bodyPr>
          <a:lstStyle/>
          <a:p>
            <a:pPr algn="ctr"/>
            <a:r>
              <a:rPr lang="en-US" sz="3495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01</a:t>
            </a:r>
            <a:endParaRPr lang="id-ID" sz="3495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659602" y="4248336"/>
            <a:ext cx="2521753" cy="1123370"/>
          </a:xfrm>
          <a:prstGeom prst="rect">
            <a:avLst/>
          </a:prstGeom>
        </p:spPr>
        <p:txBody>
          <a:bodyPr vert="horz" wrap="square" lIns="88378" tIns="44189" rIns="88378" bIns="4418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5000"/>
              </a:lnSpc>
              <a:spcAft>
                <a:spcPts val="0"/>
              </a:spcAft>
              <a:buAutoNum type="alphaLcParenR"/>
            </a:pPr>
            <a:r>
              <a:rPr lang="es-CL" sz="1400" dirty="0"/>
              <a:t>V</a:t>
            </a:r>
            <a:r>
              <a:rPr lang="es-CL" sz="1400" dirty="0" smtClean="0"/>
              <a:t>alidación </a:t>
            </a:r>
            <a:r>
              <a:rPr lang="es-CL" sz="1400" dirty="0"/>
              <a:t>diagnóstico/priorización de proyectos </a:t>
            </a:r>
            <a:endParaRPr lang="es-CL" sz="1400" dirty="0" smtClean="0"/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AutoNum type="alphaLcParenR"/>
            </a:pPr>
            <a:r>
              <a:rPr lang="es-CL" sz="1400" dirty="0" smtClean="0"/>
              <a:t>Aprobación </a:t>
            </a:r>
            <a:r>
              <a:rPr lang="es-CL" sz="1400" dirty="0"/>
              <a:t>de proyecto</a:t>
            </a:r>
            <a:endParaRPr lang="es-ES" sz="1400" dirty="0"/>
          </a:p>
        </p:txBody>
      </p:sp>
      <p:sp>
        <p:nvSpPr>
          <p:cNvPr id="35" name="Freeform 148"/>
          <p:cNvSpPr>
            <a:spLocks noChangeArrowheads="1"/>
          </p:cNvSpPr>
          <p:nvPr/>
        </p:nvSpPr>
        <p:spPr bwMode="auto">
          <a:xfrm>
            <a:off x="3309258" y="2907298"/>
            <a:ext cx="2752748" cy="2651672"/>
          </a:xfrm>
          <a:custGeom>
            <a:avLst/>
            <a:gdLst>
              <a:gd name="T0" fmla="*/ 2831 w 2884"/>
              <a:gd name="T1" fmla="*/ 2604 h 2605"/>
              <a:gd name="T2" fmla="*/ 2831 w 2884"/>
              <a:gd name="T3" fmla="*/ 2604 h 2605"/>
              <a:gd name="T4" fmla="*/ 52 w 2884"/>
              <a:gd name="T5" fmla="*/ 2604 h 2605"/>
              <a:gd name="T6" fmla="*/ 0 w 2884"/>
              <a:gd name="T7" fmla="*/ 2552 h 2605"/>
              <a:gd name="T8" fmla="*/ 0 w 2884"/>
              <a:gd name="T9" fmla="*/ 48 h 2605"/>
              <a:gd name="T10" fmla="*/ 52 w 2884"/>
              <a:gd name="T11" fmla="*/ 0 h 2605"/>
              <a:gd name="T12" fmla="*/ 2831 w 2884"/>
              <a:gd name="T13" fmla="*/ 0 h 2605"/>
              <a:gd name="T14" fmla="*/ 2883 w 2884"/>
              <a:gd name="T15" fmla="*/ 48 h 2605"/>
              <a:gd name="T16" fmla="*/ 2883 w 2884"/>
              <a:gd name="T17" fmla="*/ 2552 h 2605"/>
              <a:gd name="T18" fmla="*/ 2831 w 2884"/>
              <a:gd name="T19" fmla="*/ 2604 h 2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4" h="2605">
                <a:moveTo>
                  <a:pt x="2831" y="2604"/>
                </a:moveTo>
                <a:lnTo>
                  <a:pt x="2831" y="2604"/>
                </a:lnTo>
                <a:cubicBezTo>
                  <a:pt x="52" y="2604"/>
                  <a:pt x="52" y="2604"/>
                  <a:pt x="52" y="2604"/>
                </a:cubicBezTo>
                <a:cubicBezTo>
                  <a:pt x="21" y="2604"/>
                  <a:pt x="0" y="2579"/>
                  <a:pt x="0" y="255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1"/>
                  <a:pt x="21" y="0"/>
                  <a:pt x="52" y="0"/>
                </a:cubicBezTo>
                <a:cubicBezTo>
                  <a:pt x="2831" y="0"/>
                  <a:pt x="2831" y="0"/>
                  <a:pt x="2831" y="0"/>
                </a:cubicBezTo>
                <a:cubicBezTo>
                  <a:pt x="2859" y="0"/>
                  <a:pt x="2883" y="21"/>
                  <a:pt x="2883" y="48"/>
                </a:cubicBezTo>
                <a:cubicBezTo>
                  <a:pt x="2883" y="2552"/>
                  <a:pt x="2883" y="2552"/>
                  <a:pt x="2883" y="2552"/>
                </a:cubicBezTo>
                <a:cubicBezTo>
                  <a:pt x="2883" y="2579"/>
                  <a:pt x="2859" y="2604"/>
                  <a:pt x="2831" y="2604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36" name="Freeform 149"/>
          <p:cNvSpPr>
            <a:spLocks noChangeArrowheads="1"/>
          </p:cNvSpPr>
          <p:nvPr/>
        </p:nvSpPr>
        <p:spPr bwMode="auto">
          <a:xfrm>
            <a:off x="3339331" y="2887593"/>
            <a:ext cx="992889" cy="1064117"/>
          </a:xfrm>
          <a:custGeom>
            <a:avLst/>
            <a:gdLst>
              <a:gd name="T0" fmla="*/ 162 w 1595"/>
              <a:gd name="T1" fmla="*/ 0 h 1596"/>
              <a:gd name="T2" fmla="*/ 162 w 1595"/>
              <a:gd name="T3" fmla="*/ 0 h 1596"/>
              <a:gd name="T4" fmla="*/ 0 w 1595"/>
              <a:gd name="T5" fmla="*/ 163 h 1596"/>
              <a:gd name="T6" fmla="*/ 0 w 1595"/>
              <a:gd name="T7" fmla="*/ 1595 h 1596"/>
              <a:gd name="T8" fmla="*/ 1594 w 1595"/>
              <a:gd name="T9" fmla="*/ 0 h 1596"/>
              <a:gd name="T10" fmla="*/ 162 w 1595"/>
              <a:gd name="T11" fmla="*/ 0 h 1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5" h="1596">
                <a:moveTo>
                  <a:pt x="162" y="0"/>
                </a:moveTo>
                <a:lnTo>
                  <a:pt x="162" y="0"/>
                </a:lnTo>
                <a:cubicBezTo>
                  <a:pt x="72" y="0"/>
                  <a:pt x="0" y="73"/>
                  <a:pt x="0" y="163"/>
                </a:cubicBezTo>
                <a:cubicBezTo>
                  <a:pt x="0" y="1595"/>
                  <a:pt x="0" y="1595"/>
                  <a:pt x="0" y="1595"/>
                </a:cubicBezTo>
                <a:cubicBezTo>
                  <a:pt x="881" y="1595"/>
                  <a:pt x="1594" y="882"/>
                  <a:pt x="1594" y="0"/>
                </a:cubicBezTo>
                <a:lnTo>
                  <a:pt x="162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37" name="TextBox 109"/>
          <p:cNvSpPr txBox="1"/>
          <p:nvPr/>
        </p:nvSpPr>
        <p:spPr>
          <a:xfrm>
            <a:off x="3344075" y="2933640"/>
            <a:ext cx="920558" cy="25500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57" b="1" dirty="0" smtClean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CAPITULO</a:t>
            </a:r>
            <a:endParaRPr lang="en-US" sz="1057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8" name="TextBox 111"/>
          <p:cNvSpPr txBox="1"/>
          <p:nvPr/>
        </p:nvSpPr>
        <p:spPr>
          <a:xfrm>
            <a:off x="3409961" y="3076769"/>
            <a:ext cx="624937" cy="575352"/>
          </a:xfrm>
          <a:prstGeom prst="rect">
            <a:avLst/>
          </a:prstGeom>
          <a:noFill/>
        </p:spPr>
        <p:txBody>
          <a:bodyPr wrap="square" lIns="37150" tIns="18575" rIns="37150" bIns="18575" rtlCol="0">
            <a:spAutoFit/>
          </a:bodyPr>
          <a:lstStyle/>
          <a:p>
            <a:pPr algn="ctr"/>
            <a:r>
              <a:rPr lang="en-US" sz="3495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02</a:t>
            </a:r>
            <a:endParaRPr lang="id-ID" sz="3495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3947885" y="3606577"/>
            <a:ext cx="2140938" cy="1080282"/>
          </a:xfrm>
          <a:prstGeom prst="rect">
            <a:avLst/>
          </a:prstGeom>
        </p:spPr>
        <p:txBody>
          <a:bodyPr vert="horz" wrap="square" lIns="88378" tIns="44189" rIns="88378" bIns="4418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ES" sz="1400" dirty="0"/>
              <a:t>Reunión de validación de resultados del diagnóstico y aprobación de proyecto.</a:t>
            </a: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3316413" y="4712789"/>
            <a:ext cx="2754655" cy="568796"/>
          </a:xfrm>
          <a:prstGeom prst="rect">
            <a:avLst/>
          </a:prstGeom>
        </p:spPr>
        <p:txBody>
          <a:bodyPr vert="horz" wrap="square" lIns="88378" tIns="44189" rIns="88378" bIns="4418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dirty="0"/>
              <a:t>Diagnósticos individuales deben ser aprobados por el postulante.</a:t>
            </a:r>
            <a:endParaRPr lang="es-ES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2" name="Shape 2629"/>
          <p:cNvSpPr/>
          <p:nvPr/>
        </p:nvSpPr>
        <p:spPr>
          <a:xfrm>
            <a:off x="8122148" y="3002430"/>
            <a:ext cx="488587" cy="447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accent1"/>
          </a:solidFill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5478" tIns="15478" rIns="15478" bIns="15478" anchor="ctr"/>
          <a:lstStyle/>
          <a:p>
            <a:pPr defTabSz="18575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/>
          </a:p>
        </p:txBody>
      </p:sp>
      <p:sp>
        <p:nvSpPr>
          <p:cNvPr id="45" name="TextBox 32"/>
          <p:cNvSpPr txBox="1"/>
          <p:nvPr/>
        </p:nvSpPr>
        <p:spPr>
          <a:xfrm>
            <a:off x="2898429" y="896544"/>
            <a:ext cx="6395154" cy="468400"/>
          </a:xfrm>
          <a:prstGeom prst="rect">
            <a:avLst/>
          </a:prstGeom>
          <a:noFill/>
        </p:spPr>
        <p:txBody>
          <a:bodyPr wrap="none" lIns="37150" tIns="18575" rIns="37150" bIns="18575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/>
                </a:solidFill>
                <a:latin typeface="Lato Regular"/>
                <a:cs typeface="Lato Regular"/>
              </a:rPr>
              <a:t>Resumen</a:t>
            </a:r>
            <a:r>
              <a:rPr lang="en-US" sz="2800" b="1" dirty="0">
                <a:solidFill>
                  <a:schemeClr val="tx2"/>
                </a:solidFill>
                <a:latin typeface="Lato Regular"/>
                <a:cs typeface="Lato Regular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Lato Regular"/>
                <a:cs typeface="Lato Regular"/>
              </a:rPr>
              <a:t>Actividades</a:t>
            </a:r>
            <a:r>
              <a:rPr lang="en-US" sz="2800" b="1" dirty="0">
                <a:solidFill>
                  <a:schemeClr val="tx2"/>
                </a:solidFill>
                <a:latin typeface="Lato Regular"/>
                <a:cs typeface="Lato Regular"/>
              </a:rPr>
              <a:t> Gestión Social</a:t>
            </a:r>
            <a:endParaRPr lang="id-ID" sz="28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46" name="Rectangle 33"/>
          <p:cNvSpPr/>
          <p:nvPr/>
        </p:nvSpPr>
        <p:spPr>
          <a:xfrm>
            <a:off x="5788825" y="1704238"/>
            <a:ext cx="631086" cy="371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7116" tIns="18559" rIns="37116" bIns="18559" rtlCol="0" anchor="ctr"/>
          <a:lstStyle/>
          <a:p>
            <a:pPr algn="ctr"/>
            <a:endParaRPr lang="en-US" sz="644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5502167" y="1364593"/>
            <a:ext cx="1204404" cy="323985"/>
          </a:xfrm>
          <a:prstGeom prst="rect">
            <a:avLst/>
          </a:prstGeom>
        </p:spPr>
        <p:txBody>
          <a:bodyPr vert="horz" wrap="none" lIns="88378" tIns="44189" rIns="88378" bIns="4418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Lato Light"/>
                <a:cs typeface="Lato Light"/>
              </a:rPr>
              <a:t>Etapa</a:t>
            </a:r>
            <a:r>
              <a:rPr lang="en-US" sz="1400" dirty="0">
                <a:latin typeface="Lato Light"/>
                <a:cs typeface="Lato Light"/>
              </a:rPr>
              <a:t> Previa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8368" y="1820327"/>
            <a:ext cx="12192000" cy="5605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b="1" dirty="0"/>
              <a:t>ETAPA POSTULACION </a:t>
            </a:r>
            <a:r>
              <a:rPr lang="es-ES" b="1" dirty="0" smtClean="0"/>
              <a:t>- </a:t>
            </a:r>
            <a:r>
              <a:rPr lang="es-ES" b="1" dirty="0"/>
              <a:t>Diagnóstico técnico constructivo</a:t>
            </a:r>
            <a:endParaRPr lang="es-ES" b="1" dirty="0">
              <a:ea typeface="Calibri"/>
              <a:cs typeface="Times New Roman"/>
            </a:endParaRPr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1183528" y="3598645"/>
            <a:ext cx="2024824" cy="315906"/>
          </a:xfrm>
          <a:prstGeom prst="rect">
            <a:avLst/>
          </a:prstGeom>
        </p:spPr>
        <p:txBody>
          <a:bodyPr vert="horz" wrap="square" lIns="88378" tIns="44189" rIns="88378" bIns="4418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1400" dirty="0"/>
              <a:t>2 </a:t>
            </a:r>
            <a:r>
              <a:rPr lang="es-CL" sz="1400" dirty="0" smtClean="0"/>
              <a:t>Reuniones: </a:t>
            </a:r>
            <a:endParaRPr lang="es-ES" sz="1400" dirty="0"/>
          </a:p>
        </p:txBody>
      </p:sp>
      <p:sp>
        <p:nvSpPr>
          <p:cNvPr id="50" name="Shape 2540"/>
          <p:cNvSpPr/>
          <p:nvPr/>
        </p:nvSpPr>
        <p:spPr>
          <a:xfrm>
            <a:off x="2481941" y="3011712"/>
            <a:ext cx="489057" cy="428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51" name="Shape 2615"/>
          <p:cNvSpPr/>
          <p:nvPr/>
        </p:nvSpPr>
        <p:spPr>
          <a:xfrm>
            <a:off x="5399089" y="2969987"/>
            <a:ext cx="606611" cy="508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accent1"/>
          </a:solidFill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  <p:sp>
        <p:nvSpPr>
          <p:cNvPr id="52" name="Shape 2942"/>
          <p:cNvSpPr/>
          <p:nvPr/>
        </p:nvSpPr>
        <p:spPr>
          <a:xfrm>
            <a:off x="10832745" y="3009301"/>
            <a:ext cx="493968" cy="445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2524"/>
                </a:moveTo>
                <a:cubicBezTo>
                  <a:pt x="19362" y="12218"/>
                  <a:pt x="17455" y="11782"/>
                  <a:pt x="15000" y="11782"/>
                </a:cubicBezTo>
                <a:cubicBezTo>
                  <a:pt x="12625" y="11782"/>
                  <a:pt x="11514" y="12089"/>
                  <a:pt x="10534" y="12360"/>
                </a:cubicBezTo>
                <a:cubicBezTo>
                  <a:pt x="9751" y="12577"/>
                  <a:pt x="9076" y="12764"/>
                  <a:pt x="7800" y="12764"/>
                </a:cubicBezTo>
                <a:cubicBezTo>
                  <a:pt x="6097" y="12764"/>
                  <a:pt x="5268" y="12537"/>
                  <a:pt x="4390" y="12298"/>
                </a:cubicBezTo>
                <a:cubicBezTo>
                  <a:pt x="3564" y="12073"/>
                  <a:pt x="2709" y="11842"/>
                  <a:pt x="1200" y="11792"/>
                </a:cubicBezTo>
                <a:lnTo>
                  <a:pt x="1200" y="992"/>
                </a:lnTo>
                <a:cubicBezTo>
                  <a:pt x="2511" y="1038"/>
                  <a:pt x="3242" y="1238"/>
                  <a:pt x="4010" y="1448"/>
                </a:cubicBezTo>
                <a:cubicBezTo>
                  <a:pt x="4941" y="1701"/>
                  <a:pt x="5903" y="1964"/>
                  <a:pt x="7800" y="1964"/>
                </a:cubicBezTo>
                <a:cubicBezTo>
                  <a:pt x="9273" y="1964"/>
                  <a:pt x="10109" y="1733"/>
                  <a:pt x="10918" y="1508"/>
                </a:cubicBezTo>
                <a:cubicBezTo>
                  <a:pt x="11854" y="1250"/>
                  <a:pt x="12823" y="982"/>
                  <a:pt x="15000" y="982"/>
                </a:cubicBezTo>
                <a:cubicBezTo>
                  <a:pt x="17661" y="982"/>
                  <a:pt x="19648" y="1545"/>
                  <a:pt x="20400" y="1794"/>
                </a:cubicBezTo>
                <a:cubicBezTo>
                  <a:pt x="20400" y="1794"/>
                  <a:pt x="20400" y="12524"/>
                  <a:pt x="20400" y="12524"/>
                </a:cubicBezTo>
                <a:close/>
                <a:moveTo>
                  <a:pt x="21594" y="1473"/>
                </a:moveTo>
                <a:cubicBezTo>
                  <a:pt x="21594" y="1293"/>
                  <a:pt x="21478" y="1120"/>
                  <a:pt x="21268" y="1034"/>
                </a:cubicBezTo>
                <a:cubicBezTo>
                  <a:pt x="21165" y="991"/>
                  <a:pt x="18699" y="0"/>
                  <a:pt x="15000" y="0"/>
                </a:cubicBezTo>
                <a:cubicBezTo>
                  <a:pt x="12625" y="0"/>
                  <a:pt x="11514" y="308"/>
                  <a:pt x="10534" y="579"/>
                </a:cubicBezTo>
                <a:cubicBezTo>
                  <a:pt x="9751" y="795"/>
                  <a:pt x="9076" y="982"/>
                  <a:pt x="7800" y="982"/>
                </a:cubicBezTo>
                <a:cubicBezTo>
                  <a:pt x="6097" y="982"/>
                  <a:pt x="5268" y="756"/>
                  <a:pt x="4390" y="516"/>
                </a:cubicBezTo>
                <a:cubicBezTo>
                  <a:pt x="3459" y="263"/>
                  <a:pt x="2497" y="0"/>
                  <a:pt x="600" y="0"/>
                </a:cubicBez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2774"/>
                </a:lnTo>
                <a:cubicBezTo>
                  <a:pt x="2511" y="12820"/>
                  <a:pt x="3242" y="13020"/>
                  <a:pt x="4010" y="13230"/>
                </a:cubicBezTo>
                <a:cubicBezTo>
                  <a:pt x="4941" y="13483"/>
                  <a:pt x="5903" y="13745"/>
                  <a:pt x="7800" y="13745"/>
                </a:cubicBezTo>
                <a:cubicBezTo>
                  <a:pt x="9273" y="13745"/>
                  <a:pt x="10109" y="13514"/>
                  <a:pt x="10918" y="13291"/>
                </a:cubicBezTo>
                <a:cubicBezTo>
                  <a:pt x="11854" y="13031"/>
                  <a:pt x="12823" y="12764"/>
                  <a:pt x="15000" y="12764"/>
                </a:cubicBezTo>
                <a:cubicBezTo>
                  <a:pt x="18400" y="12764"/>
                  <a:pt x="20709" y="13685"/>
                  <a:pt x="20733" y="13694"/>
                </a:cubicBezTo>
                <a:cubicBezTo>
                  <a:pt x="21029" y="13814"/>
                  <a:pt x="21389" y="13716"/>
                  <a:pt x="21537" y="13473"/>
                </a:cubicBezTo>
                <a:cubicBezTo>
                  <a:pt x="21580" y="13403"/>
                  <a:pt x="21594" y="13328"/>
                  <a:pt x="21594" y="13255"/>
                </a:cubicBezTo>
                <a:lnTo>
                  <a:pt x="21600" y="13255"/>
                </a:lnTo>
                <a:lnTo>
                  <a:pt x="21600" y="1473"/>
                </a:lnTo>
                <a:cubicBezTo>
                  <a:pt x="21600" y="1473"/>
                  <a:pt x="21594" y="1473"/>
                  <a:pt x="21594" y="1473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84" tIns="14284" rIns="14284" bIns="14284" anchor="ctr"/>
          <a:lstStyle/>
          <a:p>
            <a:pPr defTabSz="171399" eaLnBrk="1" hangingPunct="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Calibri" charset="0"/>
              <a:cs typeface="Calibri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0239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/>
      <p:bldP spid="23" grpId="0"/>
      <p:bldP spid="26" grpId="0"/>
      <p:bldP spid="27" grpId="0"/>
      <p:bldP spid="28" grpId="0" animBg="1"/>
      <p:bldP spid="29" grpId="0" animBg="1"/>
      <p:bldP spid="30" grpId="0"/>
      <p:bldP spid="31" grpId="0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  <p:bldP spid="42" grpId="0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66"/>
          <p:cNvSpPr>
            <a:spLocks noChangeArrowheads="1"/>
          </p:cNvSpPr>
          <p:nvPr/>
        </p:nvSpPr>
        <p:spPr bwMode="auto">
          <a:xfrm>
            <a:off x="1299090" y="4509816"/>
            <a:ext cx="386777" cy="1062060"/>
          </a:xfrm>
          <a:custGeom>
            <a:avLst/>
            <a:gdLst>
              <a:gd name="T0" fmla="*/ 0 w 928"/>
              <a:gd name="T1" fmla="*/ 2231 h 2232"/>
              <a:gd name="T2" fmla="*/ 0 w 928"/>
              <a:gd name="T3" fmla="*/ 0 h 2232"/>
              <a:gd name="T4" fmla="*/ 927 w 928"/>
              <a:gd name="T5" fmla="*/ 0 h 2232"/>
              <a:gd name="T6" fmla="*/ 927 w 928"/>
              <a:gd name="T7" fmla="*/ 1895 h 2232"/>
              <a:gd name="T8" fmla="*/ 0 w 928"/>
              <a:gd name="T9" fmla="*/ 2231 h 2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8" h="2232">
                <a:moveTo>
                  <a:pt x="0" y="2231"/>
                </a:moveTo>
                <a:lnTo>
                  <a:pt x="0" y="0"/>
                </a:lnTo>
                <a:lnTo>
                  <a:pt x="927" y="0"/>
                </a:lnTo>
                <a:lnTo>
                  <a:pt x="927" y="1895"/>
                </a:lnTo>
                <a:lnTo>
                  <a:pt x="0" y="2231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64" name="Freeform 79"/>
          <p:cNvSpPr>
            <a:spLocks noChangeArrowheads="1"/>
          </p:cNvSpPr>
          <p:nvPr/>
        </p:nvSpPr>
        <p:spPr bwMode="auto">
          <a:xfrm>
            <a:off x="1299090" y="3315656"/>
            <a:ext cx="386777" cy="1222671"/>
          </a:xfrm>
          <a:custGeom>
            <a:avLst/>
            <a:gdLst>
              <a:gd name="T0" fmla="*/ 0 w 928"/>
              <a:gd name="T1" fmla="*/ 2228 h 2229"/>
              <a:gd name="T2" fmla="*/ 0 w 928"/>
              <a:gd name="T3" fmla="*/ 0 h 2229"/>
              <a:gd name="T4" fmla="*/ 927 w 928"/>
              <a:gd name="T5" fmla="*/ 332 h 2229"/>
              <a:gd name="T6" fmla="*/ 927 w 928"/>
              <a:gd name="T7" fmla="*/ 2228 h 2229"/>
              <a:gd name="T8" fmla="*/ 0 w 928"/>
              <a:gd name="T9" fmla="*/ 2228 h 2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8" h="2229">
                <a:moveTo>
                  <a:pt x="0" y="2228"/>
                </a:moveTo>
                <a:lnTo>
                  <a:pt x="0" y="0"/>
                </a:lnTo>
                <a:lnTo>
                  <a:pt x="927" y="332"/>
                </a:lnTo>
                <a:lnTo>
                  <a:pt x="927" y="2228"/>
                </a:lnTo>
                <a:lnTo>
                  <a:pt x="0" y="2228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-227589" y="-11129"/>
            <a:ext cx="12154671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520458" y="865636"/>
            <a:ext cx="108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chemeClr val="bg1"/>
                </a:solidFill>
              </a:rPr>
              <a:t>Título</a:t>
            </a:r>
            <a:endParaRPr lang="es-CL" sz="3200" b="1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48" name="Rectángulo 47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1095959"/>
            <a:ext cx="12192000" cy="56055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b="1" dirty="0"/>
              <a:t>ETAPA </a:t>
            </a:r>
            <a:r>
              <a:rPr lang="es-ES" b="1" dirty="0" smtClean="0"/>
              <a:t>EJECUCIÓN - </a:t>
            </a:r>
            <a:r>
              <a:rPr lang="es-ES" b="1" dirty="0"/>
              <a:t>Diagnóstico técnico constructivo</a:t>
            </a:r>
            <a:endParaRPr lang="es-ES" b="1" dirty="0">
              <a:ea typeface="Calibri"/>
              <a:cs typeface="Times New Roman"/>
            </a:endParaRPr>
          </a:p>
        </p:txBody>
      </p:sp>
      <p:sp>
        <p:nvSpPr>
          <p:cNvPr id="50" name="Freeform 81"/>
          <p:cNvSpPr>
            <a:spLocks noChangeArrowheads="1"/>
          </p:cNvSpPr>
          <p:nvPr/>
        </p:nvSpPr>
        <p:spPr bwMode="auto">
          <a:xfrm>
            <a:off x="1685867" y="3493133"/>
            <a:ext cx="5557147" cy="1047036"/>
          </a:xfrm>
          <a:custGeom>
            <a:avLst/>
            <a:gdLst>
              <a:gd name="T0" fmla="*/ 7817 w 8504"/>
              <a:gd name="T1" fmla="*/ 1895 h 1896"/>
              <a:gd name="T2" fmla="*/ 8503 w 8504"/>
              <a:gd name="T3" fmla="*/ 946 h 1896"/>
              <a:gd name="T4" fmla="*/ 7817 w 8504"/>
              <a:gd name="T5" fmla="*/ 0 h 1896"/>
              <a:gd name="T6" fmla="*/ 0 w 8504"/>
              <a:gd name="T7" fmla="*/ 0 h 1896"/>
              <a:gd name="T8" fmla="*/ 0 w 8504"/>
              <a:gd name="T9" fmla="*/ 1895 h 1896"/>
              <a:gd name="T10" fmla="*/ 7817 w 8504"/>
              <a:gd name="T11" fmla="*/ 1895 h 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04" h="1896">
                <a:moveTo>
                  <a:pt x="7817" y="1895"/>
                </a:moveTo>
                <a:lnTo>
                  <a:pt x="8503" y="946"/>
                </a:lnTo>
                <a:lnTo>
                  <a:pt x="7817" y="0"/>
                </a:lnTo>
                <a:lnTo>
                  <a:pt x="0" y="0"/>
                </a:lnTo>
                <a:lnTo>
                  <a:pt x="0" y="1895"/>
                </a:lnTo>
                <a:lnTo>
                  <a:pt x="7817" y="1895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54" name="Freeform 50"/>
          <p:cNvSpPr>
            <a:spLocks noChangeArrowheads="1"/>
          </p:cNvSpPr>
          <p:nvPr/>
        </p:nvSpPr>
        <p:spPr bwMode="auto">
          <a:xfrm>
            <a:off x="297153" y="5555010"/>
            <a:ext cx="1003779" cy="1214060"/>
          </a:xfrm>
          <a:custGeom>
            <a:avLst/>
            <a:gdLst>
              <a:gd name="T0" fmla="*/ 0 w 2402"/>
              <a:gd name="T1" fmla="*/ 2227 h 2228"/>
              <a:gd name="T2" fmla="*/ 0 w 2402"/>
              <a:gd name="T3" fmla="*/ 0 h 2228"/>
              <a:gd name="T4" fmla="*/ 2401 w 2402"/>
              <a:gd name="T5" fmla="*/ 0 h 2228"/>
              <a:gd name="T6" fmla="*/ 2401 w 2402"/>
              <a:gd name="T7" fmla="*/ 2227 h 2228"/>
              <a:gd name="T8" fmla="*/ 0 w 2402"/>
              <a:gd name="T9" fmla="*/ 2227 h 2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2" h="2228">
                <a:moveTo>
                  <a:pt x="0" y="2227"/>
                </a:moveTo>
                <a:lnTo>
                  <a:pt x="0" y="0"/>
                </a:lnTo>
                <a:lnTo>
                  <a:pt x="2401" y="0"/>
                </a:lnTo>
                <a:lnTo>
                  <a:pt x="2401" y="2227"/>
                </a:lnTo>
                <a:lnTo>
                  <a:pt x="0" y="222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55" name="Freeform 52"/>
          <p:cNvSpPr>
            <a:spLocks noChangeArrowheads="1"/>
          </p:cNvSpPr>
          <p:nvPr/>
        </p:nvSpPr>
        <p:spPr bwMode="auto">
          <a:xfrm>
            <a:off x="1299090" y="5420994"/>
            <a:ext cx="386777" cy="1348075"/>
          </a:xfrm>
          <a:custGeom>
            <a:avLst/>
            <a:gdLst>
              <a:gd name="T0" fmla="*/ 0 w 928"/>
              <a:gd name="T1" fmla="*/ 2559 h 2560"/>
              <a:gd name="T2" fmla="*/ 0 w 928"/>
              <a:gd name="T3" fmla="*/ 332 h 2560"/>
              <a:gd name="T4" fmla="*/ 927 w 928"/>
              <a:gd name="T5" fmla="*/ 0 h 2560"/>
              <a:gd name="T6" fmla="*/ 927 w 928"/>
              <a:gd name="T7" fmla="*/ 1895 h 2560"/>
              <a:gd name="T8" fmla="*/ 0 w 928"/>
              <a:gd name="T9" fmla="*/ 2559 h 2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8" h="2560">
                <a:moveTo>
                  <a:pt x="0" y="2559"/>
                </a:moveTo>
                <a:lnTo>
                  <a:pt x="0" y="332"/>
                </a:lnTo>
                <a:lnTo>
                  <a:pt x="927" y="0"/>
                </a:lnTo>
                <a:lnTo>
                  <a:pt x="927" y="1895"/>
                </a:lnTo>
                <a:lnTo>
                  <a:pt x="0" y="2559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56" name="Freeform 54"/>
          <p:cNvSpPr>
            <a:spLocks noChangeArrowheads="1"/>
          </p:cNvSpPr>
          <p:nvPr/>
        </p:nvSpPr>
        <p:spPr bwMode="auto">
          <a:xfrm>
            <a:off x="1685867" y="5430058"/>
            <a:ext cx="5557147" cy="999519"/>
          </a:xfrm>
          <a:custGeom>
            <a:avLst/>
            <a:gdLst>
              <a:gd name="T0" fmla="*/ 0 w 7811"/>
              <a:gd name="T1" fmla="*/ 1895 h 1896"/>
              <a:gd name="T2" fmla="*/ 0 w 7811"/>
              <a:gd name="T3" fmla="*/ 0 h 1896"/>
              <a:gd name="T4" fmla="*/ 7127 w 7811"/>
              <a:gd name="T5" fmla="*/ 0 h 1896"/>
              <a:gd name="T6" fmla="*/ 7810 w 7811"/>
              <a:gd name="T7" fmla="*/ 946 h 1896"/>
              <a:gd name="T8" fmla="*/ 7127 w 7811"/>
              <a:gd name="T9" fmla="*/ 1895 h 1896"/>
              <a:gd name="T10" fmla="*/ 0 w 7811"/>
              <a:gd name="T11" fmla="*/ 1895 h 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11" h="1896">
                <a:moveTo>
                  <a:pt x="0" y="1895"/>
                </a:moveTo>
                <a:lnTo>
                  <a:pt x="0" y="0"/>
                </a:lnTo>
                <a:lnTo>
                  <a:pt x="7127" y="0"/>
                </a:lnTo>
                <a:lnTo>
                  <a:pt x="7810" y="946"/>
                </a:lnTo>
                <a:lnTo>
                  <a:pt x="7127" y="1895"/>
                </a:lnTo>
                <a:lnTo>
                  <a:pt x="0" y="1895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57" name="Freeform 62"/>
          <p:cNvSpPr>
            <a:spLocks noChangeArrowheads="1"/>
          </p:cNvSpPr>
          <p:nvPr/>
        </p:nvSpPr>
        <p:spPr bwMode="auto">
          <a:xfrm>
            <a:off x="297153" y="4523753"/>
            <a:ext cx="1003779" cy="1046283"/>
          </a:xfrm>
          <a:custGeom>
            <a:avLst/>
            <a:gdLst>
              <a:gd name="T0" fmla="*/ 0 w 2402"/>
              <a:gd name="T1" fmla="*/ 2228 h 2229"/>
              <a:gd name="T2" fmla="*/ 0 w 2402"/>
              <a:gd name="T3" fmla="*/ 0 h 2229"/>
              <a:gd name="T4" fmla="*/ 2401 w 2402"/>
              <a:gd name="T5" fmla="*/ 0 h 2229"/>
              <a:gd name="T6" fmla="*/ 2401 w 2402"/>
              <a:gd name="T7" fmla="*/ 2228 h 2229"/>
              <a:gd name="T8" fmla="*/ 0 w 2402"/>
              <a:gd name="T9" fmla="*/ 2228 h 2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2" h="2229">
                <a:moveTo>
                  <a:pt x="0" y="2228"/>
                </a:moveTo>
                <a:lnTo>
                  <a:pt x="0" y="0"/>
                </a:lnTo>
                <a:lnTo>
                  <a:pt x="2401" y="0"/>
                </a:lnTo>
                <a:lnTo>
                  <a:pt x="2401" y="2228"/>
                </a:lnTo>
                <a:lnTo>
                  <a:pt x="0" y="2228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58" name="Freeform 64"/>
          <p:cNvSpPr>
            <a:spLocks noChangeArrowheads="1"/>
          </p:cNvSpPr>
          <p:nvPr/>
        </p:nvSpPr>
        <p:spPr bwMode="auto">
          <a:xfrm>
            <a:off x="1685867" y="4523753"/>
            <a:ext cx="6226798" cy="906305"/>
          </a:xfrm>
          <a:custGeom>
            <a:avLst/>
            <a:gdLst>
              <a:gd name="T0" fmla="*/ 0 w 6662"/>
              <a:gd name="T1" fmla="*/ 1892 h 1893"/>
              <a:gd name="T2" fmla="*/ 0 w 6662"/>
              <a:gd name="T3" fmla="*/ 0 h 1893"/>
              <a:gd name="T4" fmla="*/ 5979 w 6662"/>
              <a:gd name="T5" fmla="*/ 0 h 1893"/>
              <a:gd name="T6" fmla="*/ 6661 w 6662"/>
              <a:gd name="T7" fmla="*/ 946 h 1893"/>
              <a:gd name="T8" fmla="*/ 5979 w 6662"/>
              <a:gd name="T9" fmla="*/ 1892 h 1893"/>
              <a:gd name="T10" fmla="*/ 0 w 6662"/>
              <a:gd name="T11" fmla="*/ 1892 h 1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62" h="1893">
                <a:moveTo>
                  <a:pt x="0" y="1892"/>
                </a:moveTo>
                <a:lnTo>
                  <a:pt x="0" y="0"/>
                </a:lnTo>
                <a:lnTo>
                  <a:pt x="5979" y="0"/>
                </a:lnTo>
                <a:lnTo>
                  <a:pt x="6661" y="946"/>
                </a:lnTo>
                <a:lnTo>
                  <a:pt x="5979" y="1892"/>
                </a:lnTo>
                <a:lnTo>
                  <a:pt x="0" y="1892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60" name="Freeform 77"/>
          <p:cNvSpPr>
            <a:spLocks noChangeArrowheads="1"/>
          </p:cNvSpPr>
          <p:nvPr/>
        </p:nvSpPr>
        <p:spPr bwMode="auto">
          <a:xfrm>
            <a:off x="297153" y="3324719"/>
            <a:ext cx="1003779" cy="1213608"/>
          </a:xfrm>
          <a:custGeom>
            <a:avLst/>
            <a:gdLst>
              <a:gd name="T0" fmla="*/ 0 w 2402"/>
              <a:gd name="T1" fmla="*/ 2228 h 2229"/>
              <a:gd name="T2" fmla="*/ 0 w 2402"/>
              <a:gd name="T3" fmla="*/ 0 h 2229"/>
              <a:gd name="T4" fmla="*/ 2401 w 2402"/>
              <a:gd name="T5" fmla="*/ 0 h 2229"/>
              <a:gd name="T6" fmla="*/ 2401 w 2402"/>
              <a:gd name="T7" fmla="*/ 2228 h 2229"/>
              <a:gd name="T8" fmla="*/ 0 w 2402"/>
              <a:gd name="T9" fmla="*/ 2228 h 2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2" h="2229">
                <a:moveTo>
                  <a:pt x="0" y="2228"/>
                </a:moveTo>
                <a:lnTo>
                  <a:pt x="0" y="0"/>
                </a:lnTo>
                <a:lnTo>
                  <a:pt x="2401" y="0"/>
                </a:lnTo>
                <a:lnTo>
                  <a:pt x="2401" y="2228"/>
                </a:lnTo>
                <a:lnTo>
                  <a:pt x="0" y="222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61" name="Freeform 91"/>
          <p:cNvSpPr>
            <a:spLocks noChangeArrowheads="1"/>
          </p:cNvSpPr>
          <p:nvPr/>
        </p:nvSpPr>
        <p:spPr bwMode="auto">
          <a:xfrm>
            <a:off x="297153" y="2032172"/>
            <a:ext cx="1003779" cy="1292547"/>
          </a:xfrm>
          <a:custGeom>
            <a:avLst/>
            <a:gdLst>
              <a:gd name="T0" fmla="*/ 0 w 2402"/>
              <a:gd name="T1" fmla="*/ 2227 h 2228"/>
              <a:gd name="T2" fmla="*/ 0 w 2402"/>
              <a:gd name="T3" fmla="*/ 0 h 2228"/>
              <a:gd name="T4" fmla="*/ 2401 w 2402"/>
              <a:gd name="T5" fmla="*/ 0 h 2228"/>
              <a:gd name="T6" fmla="*/ 2401 w 2402"/>
              <a:gd name="T7" fmla="*/ 2227 h 2228"/>
              <a:gd name="T8" fmla="*/ 0 w 2402"/>
              <a:gd name="T9" fmla="*/ 2227 h 2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2" h="2228">
                <a:moveTo>
                  <a:pt x="0" y="2227"/>
                </a:moveTo>
                <a:lnTo>
                  <a:pt x="0" y="0"/>
                </a:lnTo>
                <a:lnTo>
                  <a:pt x="2401" y="0"/>
                </a:lnTo>
                <a:lnTo>
                  <a:pt x="2401" y="2227"/>
                </a:lnTo>
                <a:lnTo>
                  <a:pt x="0" y="2227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62" name="Freeform 93"/>
          <p:cNvSpPr>
            <a:spLocks noChangeArrowheads="1"/>
          </p:cNvSpPr>
          <p:nvPr/>
        </p:nvSpPr>
        <p:spPr bwMode="auto">
          <a:xfrm>
            <a:off x="1299090" y="2034012"/>
            <a:ext cx="386777" cy="1473058"/>
          </a:xfrm>
          <a:custGeom>
            <a:avLst/>
            <a:gdLst>
              <a:gd name="T0" fmla="*/ 0 w 928"/>
              <a:gd name="T1" fmla="*/ 2227 h 2560"/>
              <a:gd name="T2" fmla="*/ 0 w 928"/>
              <a:gd name="T3" fmla="*/ 0 h 2560"/>
              <a:gd name="T4" fmla="*/ 927 w 928"/>
              <a:gd name="T5" fmla="*/ 667 h 2560"/>
              <a:gd name="T6" fmla="*/ 927 w 928"/>
              <a:gd name="T7" fmla="*/ 2559 h 2560"/>
              <a:gd name="T8" fmla="*/ 0 w 928"/>
              <a:gd name="T9" fmla="*/ 2227 h 2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8" h="2560">
                <a:moveTo>
                  <a:pt x="0" y="2227"/>
                </a:moveTo>
                <a:lnTo>
                  <a:pt x="0" y="0"/>
                </a:lnTo>
                <a:lnTo>
                  <a:pt x="927" y="667"/>
                </a:lnTo>
                <a:lnTo>
                  <a:pt x="927" y="2559"/>
                </a:lnTo>
                <a:lnTo>
                  <a:pt x="0" y="2227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sp>
        <p:nvSpPr>
          <p:cNvPr id="63" name="Freeform 95"/>
          <p:cNvSpPr>
            <a:spLocks noChangeArrowheads="1"/>
          </p:cNvSpPr>
          <p:nvPr/>
        </p:nvSpPr>
        <p:spPr bwMode="auto">
          <a:xfrm>
            <a:off x="1685867" y="2419410"/>
            <a:ext cx="5557147" cy="1073723"/>
          </a:xfrm>
          <a:custGeom>
            <a:avLst/>
            <a:gdLst>
              <a:gd name="T0" fmla="*/ 6600 w 7287"/>
              <a:gd name="T1" fmla="*/ 1896 h 1897"/>
              <a:gd name="T2" fmla="*/ 7286 w 7287"/>
              <a:gd name="T3" fmla="*/ 950 h 1897"/>
              <a:gd name="T4" fmla="*/ 6600 w 7287"/>
              <a:gd name="T5" fmla="*/ 0 h 1897"/>
              <a:gd name="T6" fmla="*/ 0 w 7287"/>
              <a:gd name="T7" fmla="*/ 0 h 1897"/>
              <a:gd name="T8" fmla="*/ 0 w 7287"/>
              <a:gd name="T9" fmla="*/ 1896 h 1897"/>
              <a:gd name="T10" fmla="*/ 6600 w 7287"/>
              <a:gd name="T11" fmla="*/ 1896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87" h="1897">
                <a:moveTo>
                  <a:pt x="6600" y="1896"/>
                </a:moveTo>
                <a:lnTo>
                  <a:pt x="7286" y="950"/>
                </a:lnTo>
                <a:lnTo>
                  <a:pt x="6600" y="0"/>
                </a:lnTo>
                <a:lnTo>
                  <a:pt x="0" y="0"/>
                </a:lnTo>
                <a:lnTo>
                  <a:pt x="0" y="1896"/>
                </a:lnTo>
                <a:lnTo>
                  <a:pt x="6600" y="1896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925" dirty="0">
              <a:latin typeface="Lato Light" charset="0"/>
            </a:endParaRPr>
          </a:p>
        </p:txBody>
      </p:sp>
      <p:cxnSp>
        <p:nvCxnSpPr>
          <p:cNvPr id="65" name="Straight Connector 4"/>
          <p:cNvCxnSpPr/>
          <p:nvPr/>
        </p:nvCxnSpPr>
        <p:spPr>
          <a:xfrm>
            <a:off x="6512544" y="2598232"/>
            <a:ext cx="0" cy="5981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36"/>
          <p:cNvCxnSpPr/>
          <p:nvPr/>
        </p:nvCxnSpPr>
        <p:spPr>
          <a:xfrm>
            <a:off x="7048751" y="4693828"/>
            <a:ext cx="0" cy="5981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37"/>
          <p:cNvCxnSpPr/>
          <p:nvPr/>
        </p:nvCxnSpPr>
        <p:spPr>
          <a:xfrm>
            <a:off x="6560420" y="5664901"/>
            <a:ext cx="0" cy="5981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38"/>
          <p:cNvCxnSpPr/>
          <p:nvPr/>
        </p:nvCxnSpPr>
        <p:spPr>
          <a:xfrm>
            <a:off x="6536727" y="3691977"/>
            <a:ext cx="0" cy="5981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ubtitle 2"/>
          <p:cNvSpPr txBox="1">
            <a:spLocks/>
          </p:cNvSpPr>
          <p:nvPr/>
        </p:nvSpPr>
        <p:spPr>
          <a:xfrm>
            <a:off x="1624212" y="3524439"/>
            <a:ext cx="6761879" cy="918699"/>
          </a:xfrm>
          <a:prstGeom prst="rect">
            <a:avLst/>
          </a:prstGeom>
        </p:spPr>
        <p:txBody>
          <a:bodyPr vert="horz" wrap="square" lIns="88378" tIns="44189" rIns="88378" bIns="4418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CL" sz="1400" dirty="0">
                <a:solidFill>
                  <a:schemeClr val="tx2">
                    <a:lumMod val="75000"/>
                  </a:schemeClr>
                </a:solidFill>
              </a:rPr>
              <a:t>Reuniones informativas con los beneficiarios:</a:t>
            </a:r>
            <a:endParaRPr lang="es-ES" sz="1400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CL" sz="1400" dirty="0">
                <a:solidFill>
                  <a:schemeClr val="tx2">
                    <a:lumMod val="75000"/>
                  </a:schemeClr>
                </a:solidFill>
              </a:rPr>
              <a:t>1ª) 5 días antes del inicio de obras</a:t>
            </a:r>
            <a:endParaRPr lang="es-ES" sz="1400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CL" sz="1400" dirty="0">
                <a:solidFill>
                  <a:schemeClr val="tx2">
                    <a:lumMod val="75000"/>
                  </a:schemeClr>
                </a:solidFill>
              </a:rPr>
              <a:t>2ª) al menos 50% avance de </a:t>
            </a:r>
            <a:r>
              <a:rPr lang="es-CL" sz="1400" dirty="0" smtClean="0">
                <a:solidFill>
                  <a:schemeClr val="tx2">
                    <a:lumMod val="75000"/>
                  </a:schemeClr>
                </a:solidFill>
              </a:rPr>
              <a:t>Obras</a:t>
            </a:r>
            <a:endParaRPr lang="es-E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5" name="Subtitle 2"/>
          <p:cNvSpPr txBox="1">
            <a:spLocks/>
          </p:cNvSpPr>
          <p:nvPr/>
        </p:nvSpPr>
        <p:spPr>
          <a:xfrm>
            <a:off x="1607886" y="2345801"/>
            <a:ext cx="6182769" cy="1209548"/>
          </a:xfrm>
          <a:prstGeom prst="rect">
            <a:avLst/>
          </a:prstGeom>
        </p:spPr>
        <p:txBody>
          <a:bodyPr vert="horz" wrap="square" lIns="88378" tIns="44189" rIns="88378" bIns="4418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CL" sz="1400" dirty="0">
                <a:solidFill>
                  <a:schemeClr val="bg1"/>
                </a:solidFill>
              </a:rPr>
              <a:t>Reuniones informativas con los representantes legales de </a:t>
            </a:r>
            <a:endParaRPr lang="es-CL" sz="1400" dirty="0" smtClean="0">
              <a:solidFill>
                <a:schemeClr val="bg1"/>
              </a:solidFill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CL" sz="1400" dirty="0" smtClean="0">
                <a:solidFill>
                  <a:schemeClr val="bg1"/>
                </a:solidFill>
              </a:rPr>
              <a:t>la </a:t>
            </a:r>
            <a:r>
              <a:rPr lang="es-CL" sz="1400" dirty="0">
                <a:solidFill>
                  <a:schemeClr val="bg1"/>
                </a:solidFill>
              </a:rPr>
              <a:t>o las organizaciones comunitarias</a:t>
            </a:r>
            <a:endParaRPr lang="es-ES" sz="1400" dirty="0">
              <a:solidFill>
                <a:schemeClr val="bg1"/>
              </a:solidFill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CL" sz="1400" dirty="0">
                <a:solidFill>
                  <a:schemeClr val="bg1"/>
                </a:solidFill>
              </a:rPr>
              <a:t>1ª) 5 días antes del inicio de obras</a:t>
            </a:r>
            <a:endParaRPr lang="es-ES" sz="1400" dirty="0">
              <a:solidFill>
                <a:schemeClr val="bg1"/>
              </a:solidFill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CL" sz="1400" dirty="0">
                <a:solidFill>
                  <a:schemeClr val="bg1"/>
                </a:solidFill>
              </a:rPr>
              <a:t>2ª) al menos 50% avance de Obras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77" name="Subtitle 2"/>
          <p:cNvSpPr txBox="1">
            <a:spLocks/>
          </p:cNvSpPr>
          <p:nvPr/>
        </p:nvSpPr>
        <p:spPr>
          <a:xfrm>
            <a:off x="1660695" y="4561049"/>
            <a:ext cx="5694127" cy="918699"/>
          </a:xfrm>
          <a:prstGeom prst="rect">
            <a:avLst/>
          </a:prstGeom>
        </p:spPr>
        <p:txBody>
          <a:bodyPr vert="horz" wrap="square" lIns="88378" tIns="44189" rIns="88378" bIns="4418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CL" sz="1400" dirty="0">
                <a:solidFill>
                  <a:schemeClr val="tx2">
                    <a:lumMod val="75000"/>
                  </a:schemeClr>
                </a:solidFill>
              </a:rPr>
              <a:t>Reuniones informativas con los comités de administración  </a:t>
            </a:r>
            <a:endParaRPr lang="es-ES" sz="1400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CL" sz="1400" dirty="0">
                <a:solidFill>
                  <a:schemeClr val="tx2">
                    <a:lumMod val="75000"/>
                  </a:schemeClr>
                </a:solidFill>
              </a:rPr>
              <a:t>1ª) 5 días antes del inicio de obras</a:t>
            </a:r>
            <a:endParaRPr lang="es-ES" sz="1400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CL" sz="1400" dirty="0">
                <a:solidFill>
                  <a:schemeClr val="tx2">
                    <a:lumMod val="75000"/>
                  </a:schemeClr>
                </a:solidFill>
              </a:rPr>
              <a:t>2ª) al menos 50% avance de Obras</a:t>
            </a:r>
            <a:endParaRPr lang="es-E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" name="Subtitle 2"/>
          <p:cNvSpPr txBox="1">
            <a:spLocks/>
          </p:cNvSpPr>
          <p:nvPr/>
        </p:nvSpPr>
        <p:spPr>
          <a:xfrm>
            <a:off x="1673563" y="5488280"/>
            <a:ext cx="4746348" cy="897604"/>
          </a:xfrm>
          <a:prstGeom prst="rect">
            <a:avLst/>
          </a:prstGeom>
        </p:spPr>
        <p:txBody>
          <a:bodyPr vert="horz" wrap="square" lIns="88378" tIns="44189" rIns="88378" bIns="4418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CL" sz="1400" dirty="0"/>
              <a:t>Reuniones informativas con los beneficiarios:</a:t>
            </a:r>
            <a:endParaRPr lang="es-ES" sz="1400" dirty="0"/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CL" sz="1400" dirty="0"/>
              <a:t>1ª) 5 días antes del inicio de obras</a:t>
            </a:r>
            <a:endParaRPr lang="es-ES" sz="1400" dirty="0"/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CL" sz="1400" dirty="0"/>
              <a:t>2ª) al menos 50% avance de Obras</a:t>
            </a:r>
            <a:endParaRPr lang="es-ES" sz="1400" dirty="0"/>
          </a:p>
        </p:txBody>
      </p:sp>
      <p:grpSp>
        <p:nvGrpSpPr>
          <p:cNvPr id="81" name="Group 2"/>
          <p:cNvGrpSpPr/>
          <p:nvPr/>
        </p:nvGrpSpPr>
        <p:grpSpPr>
          <a:xfrm>
            <a:off x="470986" y="3598393"/>
            <a:ext cx="651686" cy="651686"/>
            <a:chOff x="221902" y="3272125"/>
            <a:chExt cx="1879692" cy="1879692"/>
          </a:xfrm>
        </p:grpSpPr>
        <p:sp>
          <p:nvSpPr>
            <p:cNvPr id="82" name="Oval 1"/>
            <p:cNvSpPr/>
            <p:nvPr/>
          </p:nvSpPr>
          <p:spPr>
            <a:xfrm>
              <a:off x="221902" y="3272125"/>
              <a:ext cx="1879692" cy="1879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4" dirty="0">
                <a:latin typeface="Lato Light" charset="0"/>
              </a:endParaRPr>
            </a:p>
          </p:txBody>
        </p:sp>
        <p:sp>
          <p:nvSpPr>
            <p:cNvPr id="83" name="Oval 34"/>
            <p:cNvSpPr/>
            <p:nvPr/>
          </p:nvSpPr>
          <p:spPr>
            <a:xfrm>
              <a:off x="488126" y="3555564"/>
              <a:ext cx="1347244" cy="134724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4" dirty="0">
                <a:latin typeface="Lato Light" charset="0"/>
              </a:endParaRPr>
            </a:p>
          </p:txBody>
        </p:sp>
      </p:grpSp>
      <p:sp>
        <p:nvSpPr>
          <p:cNvPr id="84" name="Rectangle 37"/>
          <p:cNvSpPr>
            <a:spLocks/>
          </p:cNvSpPr>
          <p:nvPr/>
        </p:nvSpPr>
        <p:spPr bwMode="auto">
          <a:xfrm>
            <a:off x="651527" y="3714936"/>
            <a:ext cx="288541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1858061">
              <a:lnSpc>
                <a:spcPts val="3146"/>
              </a:lnSpc>
            </a:pPr>
            <a:r>
              <a:rPr lang="en-US" sz="2032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Bebas Neue" charset="0"/>
              </a:rPr>
              <a:t>02</a:t>
            </a:r>
          </a:p>
        </p:txBody>
      </p:sp>
      <p:grpSp>
        <p:nvGrpSpPr>
          <p:cNvPr id="85" name="Group 38"/>
          <p:cNvGrpSpPr/>
          <p:nvPr/>
        </p:nvGrpSpPr>
        <p:grpSpPr>
          <a:xfrm>
            <a:off x="456472" y="4769309"/>
            <a:ext cx="651686" cy="651686"/>
            <a:chOff x="221902" y="3272125"/>
            <a:chExt cx="1879692" cy="1879692"/>
          </a:xfrm>
        </p:grpSpPr>
        <p:sp>
          <p:nvSpPr>
            <p:cNvPr id="86" name="Oval 42"/>
            <p:cNvSpPr/>
            <p:nvPr/>
          </p:nvSpPr>
          <p:spPr>
            <a:xfrm>
              <a:off x="221902" y="3272125"/>
              <a:ext cx="1879692" cy="1879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4" dirty="0">
                <a:latin typeface="Lato Light" charset="0"/>
              </a:endParaRPr>
            </a:p>
          </p:txBody>
        </p:sp>
        <p:sp>
          <p:nvSpPr>
            <p:cNvPr id="87" name="Oval 43"/>
            <p:cNvSpPr/>
            <p:nvPr/>
          </p:nvSpPr>
          <p:spPr>
            <a:xfrm>
              <a:off x="488126" y="3555564"/>
              <a:ext cx="1347244" cy="134724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4" dirty="0">
                <a:latin typeface="Lato Light" charset="0"/>
              </a:endParaRPr>
            </a:p>
          </p:txBody>
        </p:sp>
      </p:grpSp>
      <p:sp>
        <p:nvSpPr>
          <p:cNvPr id="88" name="Rectangle 44"/>
          <p:cNvSpPr>
            <a:spLocks/>
          </p:cNvSpPr>
          <p:nvPr/>
        </p:nvSpPr>
        <p:spPr bwMode="auto">
          <a:xfrm>
            <a:off x="637013" y="4885853"/>
            <a:ext cx="288541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1858061">
              <a:lnSpc>
                <a:spcPts val="3146"/>
              </a:lnSpc>
            </a:pPr>
            <a:r>
              <a:rPr lang="en-US" sz="2032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Bebas Neue" charset="0"/>
              </a:rPr>
              <a:t>03</a:t>
            </a:r>
          </a:p>
        </p:txBody>
      </p:sp>
      <p:grpSp>
        <p:nvGrpSpPr>
          <p:cNvPr id="89" name="Group 45"/>
          <p:cNvGrpSpPr/>
          <p:nvPr/>
        </p:nvGrpSpPr>
        <p:grpSpPr>
          <a:xfrm>
            <a:off x="456472" y="5864222"/>
            <a:ext cx="651686" cy="651686"/>
            <a:chOff x="221902" y="3272125"/>
            <a:chExt cx="1879692" cy="1879692"/>
          </a:xfrm>
        </p:grpSpPr>
        <p:sp>
          <p:nvSpPr>
            <p:cNvPr id="90" name="Oval 46"/>
            <p:cNvSpPr/>
            <p:nvPr/>
          </p:nvSpPr>
          <p:spPr>
            <a:xfrm>
              <a:off x="221902" y="3272125"/>
              <a:ext cx="1879692" cy="1879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4" dirty="0">
                <a:latin typeface="Lato Light" charset="0"/>
              </a:endParaRPr>
            </a:p>
          </p:txBody>
        </p:sp>
        <p:sp>
          <p:nvSpPr>
            <p:cNvPr id="91" name="Oval 47"/>
            <p:cNvSpPr/>
            <p:nvPr/>
          </p:nvSpPr>
          <p:spPr>
            <a:xfrm>
              <a:off x="488126" y="3555564"/>
              <a:ext cx="1347244" cy="134724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4" dirty="0">
                <a:latin typeface="Lato Light" charset="0"/>
              </a:endParaRPr>
            </a:p>
          </p:txBody>
        </p:sp>
      </p:grpSp>
      <p:sp>
        <p:nvSpPr>
          <p:cNvPr id="92" name="Rectangle 48"/>
          <p:cNvSpPr>
            <a:spLocks/>
          </p:cNvSpPr>
          <p:nvPr/>
        </p:nvSpPr>
        <p:spPr bwMode="auto">
          <a:xfrm>
            <a:off x="637013" y="5980765"/>
            <a:ext cx="288541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1858061">
              <a:lnSpc>
                <a:spcPts val="3146"/>
              </a:lnSpc>
            </a:pPr>
            <a:r>
              <a:rPr lang="en-US" sz="2032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Bebas Neue" charset="0"/>
              </a:rPr>
              <a:t>04</a:t>
            </a:r>
          </a:p>
        </p:txBody>
      </p:sp>
      <p:grpSp>
        <p:nvGrpSpPr>
          <p:cNvPr id="93" name="Group 49"/>
          <p:cNvGrpSpPr/>
          <p:nvPr/>
        </p:nvGrpSpPr>
        <p:grpSpPr>
          <a:xfrm>
            <a:off x="456472" y="2327279"/>
            <a:ext cx="651686" cy="651686"/>
            <a:chOff x="221902" y="3272125"/>
            <a:chExt cx="1879692" cy="1879692"/>
          </a:xfrm>
        </p:grpSpPr>
        <p:sp>
          <p:nvSpPr>
            <p:cNvPr id="94" name="Oval 50"/>
            <p:cNvSpPr/>
            <p:nvPr/>
          </p:nvSpPr>
          <p:spPr>
            <a:xfrm>
              <a:off x="221902" y="3272125"/>
              <a:ext cx="1879692" cy="18796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4" dirty="0">
                <a:latin typeface="Lato Light" charset="0"/>
              </a:endParaRPr>
            </a:p>
          </p:txBody>
        </p:sp>
        <p:sp>
          <p:nvSpPr>
            <p:cNvPr id="95" name="Oval 51"/>
            <p:cNvSpPr/>
            <p:nvPr/>
          </p:nvSpPr>
          <p:spPr>
            <a:xfrm>
              <a:off x="488126" y="3555564"/>
              <a:ext cx="1347244" cy="134724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4" dirty="0">
                <a:latin typeface="Lato Light" charset="0"/>
              </a:endParaRPr>
            </a:p>
          </p:txBody>
        </p:sp>
      </p:grpSp>
      <p:sp>
        <p:nvSpPr>
          <p:cNvPr id="96" name="Rectangle 52"/>
          <p:cNvSpPr>
            <a:spLocks/>
          </p:cNvSpPr>
          <p:nvPr/>
        </p:nvSpPr>
        <p:spPr bwMode="auto">
          <a:xfrm>
            <a:off x="637013" y="2429309"/>
            <a:ext cx="288541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1858061">
              <a:lnSpc>
                <a:spcPts val="3146"/>
              </a:lnSpc>
            </a:pPr>
            <a:r>
              <a:rPr lang="en-US" sz="2032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  <a:sym typeface="Bebas Neue" charset="0"/>
              </a:rPr>
              <a:t>01</a:t>
            </a:r>
          </a:p>
        </p:txBody>
      </p:sp>
      <p:sp>
        <p:nvSpPr>
          <p:cNvPr id="97" name="Subtitle 2"/>
          <p:cNvSpPr txBox="1">
            <a:spLocks/>
          </p:cNvSpPr>
          <p:nvPr/>
        </p:nvSpPr>
        <p:spPr>
          <a:xfrm>
            <a:off x="7489372" y="2249890"/>
            <a:ext cx="4556992" cy="1080282"/>
          </a:xfrm>
          <a:prstGeom prst="rect">
            <a:avLst/>
          </a:prstGeom>
        </p:spPr>
        <p:txBody>
          <a:bodyPr vert="horz" wrap="square" lIns="88378" tIns="44189" rIns="88378" bIns="4418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5000"/>
              </a:lnSpc>
            </a:pPr>
            <a:r>
              <a:rPr lang="es-CL" sz="1400" dirty="0"/>
              <a:t>Actividad  de capacitación 15 días después de la recepción de obras (en caso de copropiedades, vincular a manual de uso y mantención de bienes comunes).</a:t>
            </a:r>
            <a:endParaRPr lang="es-ES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8" name="Rectangle 54"/>
          <p:cNvSpPr>
            <a:spLocks/>
          </p:cNvSpPr>
          <p:nvPr/>
        </p:nvSpPr>
        <p:spPr bwMode="auto">
          <a:xfrm>
            <a:off x="8505371" y="1687365"/>
            <a:ext cx="3540991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s-ES" sz="1400" b="1" u="sng" dirty="0">
                <a:solidFill>
                  <a:schemeClr val="tx2">
                    <a:lumMod val="75000"/>
                  </a:schemeClr>
                </a:solidFill>
              </a:rPr>
              <a:t>Capacitación Uso, cuidado y mantención de las obras ejecutadas </a:t>
            </a:r>
            <a:endParaRPr lang="es-ES" sz="1400" b="1" u="sng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24583" y="1700059"/>
            <a:ext cx="1310733" cy="3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u="sng" dirty="0" smtClean="0"/>
              <a:t>CAPÍTULO</a:t>
            </a:r>
            <a:endParaRPr lang="es-ES" b="1" u="sng" dirty="0"/>
          </a:p>
        </p:txBody>
      </p:sp>
      <p:sp>
        <p:nvSpPr>
          <p:cNvPr id="3" name="CuadroTexto 2"/>
          <p:cNvSpPr txBox="1"/>
          <p:nvPr/>
        </p:nvSpPr>
        <p:spPr>
          <a:xfrm>
            <a:off x="8003327" y="3427138"/>
            <a:ext cx="4087744" cy="331321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b="1" dirty="0"/>
              <a:t>2 talleres de Capacitación </a:t>
            </a:r>
            <a:r>
              <a:rPr lang="es-ES" sz="1400" dirty="0"/>
              <a:t>ley de Copropiedad </a:t>
            </a:r>
            <a:r>
              <a:rPr lang="es-ES" sz="1400" b="1" dirty="0"/>
              <a:t>Gestiones para la formalización de la copropiedad</a:t>
            </a:r>
            <a:r>
              <a:rPr lang="es-ES" sz="1400" dirty="0"/>
              <a:t>: listado copropietarios, asamblea aprobación reglamento y nombramiento comité de administración, Inscripción reglamento, Obtención RUT copropiedad, Elaboración actualización Plan de Emergencia.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b="1" dirty="0"/>
              <a:t>Promover condiciones adecuadas de administración, uso, y mantención de bienes comunes</a:t>
            </a:r>
            <a:r>
              <a:rPr lang="es-ES" sz="1400" dirty="0"/>
              <a:t>: Actualización lista de copropietarios, capacitación comité de administración, , elaboración manual, uso  y mantención de bienes comunes, elaboración actualización normas de convivencia</a:t>
            </a:r>
            <a:r>
              <a:rPr lang="es-ES" sz="1400" dirty="0" smtClean="0"/>
              <a:t>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79322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50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73" grpId="0"/>
      <p:bldP spid="75" grpId="0"/>
      <p:bldP spid="77" grpId="0"/>
      <p:bldP spid="79" grpId="0"/>
      <p:bldP spid="84" grpId="0"/>
      <p:bldP spid="88" grpId="0"/>
      <p:bldP spid="92" grpId="0"/>
      <p:bldP spid="96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3192499" y="241509"/>
            <a:ext cx="5827593" cy="1039544"/>
            <a:chOff x="6361236" y="483017"/>
            <a:chExt cx="11655185" cy="2079087"/>
          </a:xfrm>
        </p:grpSpPr>
        <p:sp>
          <p:nvSpPr>
            <p:cNvPr id="53" name="TextBox 52"/>
            <p:cNvSpPr txBox="1"/>
            <p:nvPr/>
          </p:nvSpPr>
          <p:spPr>
            <a:xfrm>
              <a:off x="7906588" y="483017"/>
              <a:ext cx="8523449" cy="1446533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IDEAS FUERZA</a:t>
              </a:r>
              <a:endParaRPr lang="en-US" sz="44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56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50" dirty="0">
                <a:solidFill>
                  <a:schemeClr val="accent1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176" name="Freeform 5"/>
          <p:cNvSpPr>
            <a:spLocks noChangeArrowheads="1"/>
          </p:cNvSpPr>
          <p:nvPr/>
        </p:nvSpPr>
        <p:spPr bwMode="auto">
          <a:xfrm>
            <a:off x="-14514" y="1744385"/>
            <a:ext cx="4320051" cy="1204897"/>
          </a:xfrm>
          <a:custGeom>
            <a:avLst/>
            <a:gdLst>
              <a:gd name="T0" fmla="*/ 19514 w 19515"/>
              <a:gd name="T1" fmla="*/ 1594 h 3194"/>
              <a:gd name="T2" fmla="*/ 17920 w 19515"/>
              <a:gd name="T3" fmla="*/ 0 h 3194"/>
              <a:gd name="T4" fmla="*/ 17920 w 19515"/>
              <a:gd name="T5" fmla="*/ 918 h 3194"/>
              <a:gd name="T6" fmla="*/ 0 w 19515"/>
              <a:gd name="T7" fmla="*/ 918 h 3194"/>
              <a:gd name="T8" fmla="*/ 0 w 19515"/>
              <a:gd name="T9" fmla="*/ 2107 h 3194"/>
              <a:gd name="T10" fmla="*/ 17920 w 19515"/>
              <a:gd name="T11" fmla="*/ 2107 h 3194"/>
              <a:gd name="T12" fmla="*/ 17920 w 19515"/>
              <a:gd name="T13" fmla="*/ 3193 h 3194"/>
              <a:gd name="T14" fmla="*/ 19514 w 19515"/>
              <a:gd name="T15" fmla="*/ 1594 h 3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515" h="3194">
                <a:moveTo>
                  <a:pt x="19514" y="1594"/>
                </a:moveTo>
                <a:lnTo>
                  <a:pt x="17920" y="0"/>
                </a:lnTo>
                <a:lnTo>
                  <a:pt x="17920" y="918"/>
                </a:lnTo>
                <a:lnTo>
                  <a:pt x="0" y="918"/>
                </a:lnTo>
                <a:lnTo>
                  <a:pt x="0" y="2107"/>
                </a:lnTo>
                <a:lnTo>
                  <a:pt x="17920" y="2107"/>
                </a:lnTo>
                <a:lnTo>
                  <a:pt x="17920" y="3193"/>
                </a:lnTo>
                <a:lnTo>
                  <a:pt x="19514" y="1594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205" name="Freeform 50"/>
          <p:cNvSpPr>
            <a:spLocks noChangeArrowheads="1"/>
          </p:cNvSpPr>
          <p:nvPr/>
        </p:nvSpPr>
        <p:spPr bwMode="auto">
          <a:xfrm>
            <a:off x="1741796" y="2168670"/>
            <a:ext cx="902" cy="1664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44" name="Freeform 5"/>
          <p:cNvSpPr>
            <a:spLocks noChangeArrowheads="1"/>
          </p:cNvSpPr>
          <p:nvPr/>
        </p:nvSpPr>
        <p:spPr bwMode="auto">
          <a:xfrm>
            <a:off x="19582" y="4574608"/>
            <a:ext cx="4712313" cy="1204897"/>
          </a:xfrm>
          <a:custGeom>
            <a:avLst/>
            <a:gdLst>
              <a:gd name="T0" fmla="*/ 19514 w 19515"/>
              <a:gd name="T1" fmla="*/ 1594 h 3194"/>
              <a:gd name="T2" fmla="*/ 17920 w 19515"/>
              <a:gd name="T3" fmla="*/ 0 h 3194"/>
              <a:gd name="T4" fmla="*/ 17920 w 19515"/>
              <a:gd name="T5" fmla="*/ 918 h 3194"/>
              <a:gd name="T6" fmla="*/ 0 w 19515"/>
              <a:gd name="T7" fmla="*/ 918 h 3194"/>
              <a:gd name="T8" fmla="*/ 0 w 19515"/>
              <a:gd name="T9" fmla="*/ 2107 h 3194"/>
              <a:gd name="T10" fmla="*/ 17920 w 19515"/>
              <a:gd name="T11" fmla="*/ 2107 h 3194"/>
              <a:gd name="T12" fmla="*/ 17920 w 19515"/>
              <a:gd name="T13" fmla="*/ 3193 h 3194"/>
              <a:gd name="T14" fmla="*/ 19514 w 19515"/>
              <a:gd name="T15" fmla="*/ 1594 h 3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515" h="3194">
                <a:moveTo>
                  <a:pt x="19514" y="1594"/>
                </a:moveTo>
                <a:lnTo>
                  <a:pt x="17920" y="0"/>
                </a:lnTo>
                <a:lnTo>
                  <a:pt x="17920" y="918"/>
                </a:lnTo>
                <a:lnTo>
                  <a:pt x="0" y="918"/>
                </a:lnTo>
                <a:lnTo>
                  <a:pt x="0" y="2107"/>
                </a:lnTo>
                <a:lnTo>
                  <a:pt x="17920" y="2107"/>
                </a:lnTo>
                <a:lnTo>
                  <a:pt x="17920" y="3193"/>
                </a:lnTo>
                <a:lnTo>
                  <a:pt x="19514" y="159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grpSp>
        <p:nvGrpSpPr>
          <p:cNvPr id="9" name="Group 8"/>
          <p:cNvGrpSpPr/>
          <p:nvPr/>
        </p:nvGrpSpPr>
        <p:grpSpPr>
          <a:xfrm>
            <a:off x="121470" y="5067322"/>
            <a:ext cx="3767556" cy="68233"/>
            <a:chOff x="5907606" y="6791384"/>
            <a:chExt cx="7535111" cy="136465"/>
          </a:xfrm>
        </p:grpSpPr>
        <p:sp>
          <p:nvSpPr>
            <p:cNvPr id="206" name="Freeform 6"/>
            <p:cNvSpPr>
              <a:spLocks noChangeArrowheads="1"/>
            </p:cNvSpPr>
            <p:nvPr/>
          </p:nvSpPr>
          <p:spPr bwMode="auto">
            <a:xfrm>
              <a:off x="5907606" y="6791384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13" name="Freeform 13"/>
            <p:cNvSpPr>
              <a:spLocks noChangeArrowheads="1"/>
            </p:cNvSpPr>
            <p:nvPr/>
          </p:nvSpPr>
          <p:spPr bwMode="auto">
            <a:xfrm>
              <a:off x="11964981" y="6791384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14" name="Freeform 14"/>
            <p:cNvSpPr>
              <a:spLocks noChangeArrowheads="1"/>
            </p:cNvSpPr>
            <p:nvPr/>
          </p:nvSpPr>
          <p:spPr bwMode="auto">
            <a:xfrm>
              <a:off x="10953201" y="6791384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15" name="Freeform 15"/>
            <p:cNvSpPr>
              <a:spLocks noChangeArrowheads="1"/>
            </p:cNvSpPr>
            <p:nvPr/>
          </p:nvSpPr>
          <p:spPr bwMode="auto">
            <a:xfrm>
              <a:off x="12973434" y="6791384"/>
              <a:ext cx="449312" cy="113167"/>
            </a:xfrm>
            <a:custGeom>
              <a:avLst/>
              <a:gdLst>
                <a:gd name="T0" fmla="*/ 0 w 596"/>
                <a:gd name="T1" fmla="*/ 0 h 151"/>
                <a:gd name="T2" fmla="*/ 0 w 596"/>
                <a:gd name="T3" fmla="*/ 150 h 151"/>
                <a:gd name="T4" fmla="*/ 595 w 596"/>
                <a:gd name="T5" fmla="*/ 150 h 151"/>
                <a:gd name="T6" fmla="*/ 595 w 596"/>
                <a:gd name="T7" fmla="*/ 0 h 151"/>
                <a:gd name="T8" fmla="*/ 0 w 596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0"/>
                  </a:moveTo>
                  <a:lnTo>
                    <a:pt x="0" y="150"/>
                  </a:ln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16" name="Freeform 16"/>
            <p:cNvSpPr>
              <a:spLocks noChangeArrowheads="1"/>
            </p:cNvSpPr>
            <p:nvPr/>
          </p:nvSpPr>
          <p:spPr bwMode="auto">
            <a:xfrm>
              <a:off x="6919388" y="6791384"/>
              <a:ext cx="449310" cy="113167"/>
            </a:xfrm>
            <a:custGeom>
              <a:avLst/>
              <a:gdLst>
                <a:gd name="T0" fmla="*/ 0 w 594"/>
                <a:gd name="T1" fmla="*/ 150 h 151"/>
                <a:gd name="T2" fmla="*/ 593 w 594"/>
                <a:gd name="T3" fmla="*/ 150 h 151"/>
                <a:gd name="T4" fmla="*/ 593 w 594"/>
                <a:gd name="T5" fmla="*/ 0 h 151"/>
                <a:gd name="T6" fmla="*/ 0 w 594"/>
                <a:gd name="T7" fmla="*/ 0 h 151"/>
                <a:gd name="T8" fmla="*/ 0 w 594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151">
                  <a:moveTo>
                    <a:pt x="0" y="150"/>
                  </a:moveTo>
                  <a:lnTo>
                    <a:pt x="593" y="150"/>
                  </a:lnTo>
                  <a:lnTo>
                    <a:pt x="593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17" name="Freeform 17"/>
            <p:cNvSpPr>
              <a:spLocks noChangeArrowheads="1"/>
            </p:cNvSpPr>
            <p:nvPr/>
          </p:nvSpPr>
          <p:spPr bwMode="auto">
            <a:xfrm>
              <a:off x="9948076" y="6791384"/>
              <a:ext cx="445982" cy="113167"/>
            </a:xfrm>
            <a:custGeom>
              <a:avLst/>
              <a:gdLst>
                <a:gd name="T0" fmla="*/ 0 w 590"/>
                <a:gd name="T1" fmla="*/ 150 h 151"/>
                <a:gd name="T2" fmla="*/ 589 w 590"/>
                <a:gd name="T3" fmla="*/ 150 h 151"/>
                <a:gd name="T4" fmla="*/ 589 w 590"/>
                <a:gd name="T5" fmla="*/ 0 h 151"/>
                <a:gd name="T6" fmla="*/ 0 w 590"/>
                <a:gd name="T7" fmla="*/ 0 h 151"/>
                <a:gd name="T8" fmla="*/ 0 w 590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0" h="151">
                  <a:moveTo>
                    <a:pt x="0" y="150"/>
                  </a:moveTo>
                  <a:lnTo>
                    <a:pt x="589" y="150"/>
                  </a:lnTo>
                  <a:lnTo>
                    <a:pt x="589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18" name="Freeform 18"/>
            <p:cNvSpPr>
              <a:spLocks noChangeArrowheads="1"/>
            </p:cNvSpPr>
            <p:nvPr/>
          </p:nvSpPr>
          <p:spPr bwMode="auto">
            <a:xfrm>
              <a:off x="7924513" y="6791384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19" name="Freeform 19"/>
            <p:cNvSpPr>
              <a:spLocks noChangeArrowheads="1"/>
            </p:cNvSpPr>
            <p:nvPr/>
          </p:nvSpPr>
          <p:spPr bwMode="auto">
            <a:xfrm>
              <a:off x="8936293" y="6791384"/>
              <a:ext cx="449310" cy="113167"/>
            </a:xfrm>
            <a:custGeom>
              <a:avLst/>
              <a:gdLst>
                <a:gd name="T0" fmla="*/ 0 w 595"/>
                <a:gd name="T1" fmla="*/ 150 h 151"/>
                <a:gd name="T2" fmla="*/ 594 w 595"/>
                <a:gd name="T3" fmla="*/ 150 h 151"/>
                <a:gd name="T4" fmla="*/ 594 w 595"/>
                <a:gd name="T5" fmla="*/ 0 h 151"/>
                <a:gd name="T6" fmla="*/ 0 w 595"/>
                <a:gd name="T7" fmla="*/ 0 h 151"/>
                <a:gd name="T8" fmla="*/ 0 w 595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151">
                  <a:moveTo>
                    <a:pt x="0" y="150"/>
                  </a:moveTo>
                  <a:lnTo>
                    <a:pt x="594" y="150"/>
                  </a:lnTo>
                  <a:lnTo>
                    <a:pt x="594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22" name="Freeform 22"/>
            <p:cNvSpPr>
              <a:spLocks noChangeArrowheads="1"/>
            </p:cNvSpPr>
            <p:nvPr/>
          </p:nvSpPr>
          <p:spPr bwMode="auto">
            <a:xfrm>
              <a:off x="5930904" y="6814682"/>
              <a:ext cx="449312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27" name="Freeform 27"/>
            <p:cNvSpPr>
              <a:spLocks noChangeArrowheads="1"/>
            </p:cNvSpPr>
            <p:nvPr/>
          </p:nvSpPr>
          <p:spPr bwMode="auto">
            <a:xfrm>
              <a:off x="10976497" y="6814682"/>
              <a:ext cx="449312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28" name="Freeform 28"/>
            <p:cNvSpPr>
              <a:spLocks noChangeArrowheads="1"/>
            </p:cNvSpPr>
            <p:nvPr/>
          </p:nvSpPr>
          <p:spPr bwMode="auto">
            <a:xfrm>
              <a:off x="11988279" y="6814682"/>
              <a:ext cx="449312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29" name="Freeform 29"/>
            <p:cNvSpPr>
              <a:spLocks noChangeArrowheads="1"/>
            </p:cNvSpPr>
            <p:nvPr/>
          </p:nvSpPr>
          <p:spPr bwMode="auto">
            <a:xfrm>
              <a:off x="12993405" y="6814682"/>
              <a:ext cx="449312" cy="113167"/>
            </a:xfrm>
            <a:custGeom>
              <a:avLst/>
              <a:gdLst>
                <a:gd name="T0" fmla="*/ 0 w 596"/>
                <a:gd name="T1" fmla="*/ 0 h 151"/>
                <a:gd name="T2" fmla="*/ 0 w 596"/>
                <a:gd name="T3" fmla="*/ 150 h 151"/>
                <a:gd name="T4" fmla="*/ 595 w 596"/>
                <a:gd name="T5" fmla="*/ 150 h 151"/>
                <a:gd name="T6" fmla="*/ 595 w 596"/>
                <a:gd name="T7" fmla="*/ 0 h 151"/>
                <a:gd name="T8" fmla="*/ 0 w 596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0"/>
                  </a:moveTo>
                  <a:lnTo>
                    <a:pt x="0" y="150"/>
                  </a:ln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30" name="Freeform 30"/>
            <p:cNvSpPr>
              <a:spLocks noChangeArrowheads="1"/>
            </p:cNvSpPr>
            <p:nvPr/>
          </p:nvSpPr>
          <p:spPr bwMode="auto">
            <a:xfrm>
              <a:off x="7951141" y="6814682"/>
              <a:ext cx="445982" cy="113167"/>
            </a:xfrm>
            <a:custGeom>
              <a:avLst/>
              <a:gdLst>
                <a:gd name="T0" fmla="*/ 0 w 590"/>
                <a:gd name="T1" fmla="*/ 150 h 151"/>
                <a:gd name="T2" fmla="*/ 589 w 590"/>
                <a:gd name="T3" fmla="*/ 150 h 151"/>
                <a:gd name="T4" fmla="*/ 589 w 590"/>
                <a:gd name="T5" fmla="*/ 0 h 151"/>
                <a:gd name="T6" fmla="*/ 0 w 590"/>
                <a:gd name="T7" fmla="*/ 0 h 151"/>
                <a:gd name="T8" fmla="*/ 0 w 590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0" h="151">
                  <a:moveTo>
                    <a:pt x="0" y="150"/>
                  </a:moveTo>
                  <a:lnTo>
                    <a:pt x="589" y="150"/>
                  </a:lnTo>
                  <a:lnTo>
                    <a:pt x="589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31" name="Freeform 31"/>
            <p:cNvSpPr>
              <a:spLocks noChangeArrowheads="1"/>
            </p:cNvSpPr>
            <p:nvPr/>
          </p:nvSpPr>
          <p:spPr bwMode="auto">
            <a:xfrm>
              <a:off x="6942686" y="6814682"/>
              <a:ext cx="449312" cy="113167"/>
            </a:xfrm>
            <a:custGeom>
              <a:avLst/>
              <a:gdLst>
                <a:gd name="T0" fmla="*/ 0 w 595"/>
                <a:gd name="T1" fmla="*/ 150 h 151"/>
                <a:gd name="T2" fmla="*/ 594 w 595"/>
                <a:gd name="T3" fmla="*/ 150 h 151"/>
                <a:gd name="T4" fmla="*/ 594 w 595"/>
                <a:gd name="T5" fmla="*/ 0 h 151"/>
                <a:gd name="T6" fmla="*/ 0 w 595"/>
                <a:gd name="T7" fmla="*/ 0 h 151"/>
                <a:gd name="T8" fmla="*/ 0 w 595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151">
                  <a:moveTo>
                    <a:pt x="0" y="150"/>
                  </a:moveTo>
                  <a:lnTo>
                    <a:pt x="594" y="150"/>
                  </a:lnTo>
                  <a:lnTo>
                    <a:pt x="594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32" name="Freeform 32"/>
            <p:cNvSpPr>
              <a:spLocks noChangeArrowheads="1"/>
            </p:cNvSpPr>
            <p:nvPr/>
          </p:nvSpPr>
          <p:spPr bwMode="auto">
            <a:xfrm>
              <a:off x="9968044" y="6814682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33" name="Freeform 33"/>
            <p:cNvSpPr>
              <a:spLocks noChangeArrowheads="1"/>
            </p:cNvSpPr>
            <p:nvPr/>
          </p:nvSpPr>
          <p:spPr bwMode="auto">
            <a:xfrm>
              <a:off x="8959592" y="6814682"/>
              <a:ext cx="449312" cy="113167"/>
            </a:xfrm>
            <a:custGeom>
              <a:avLst/>
              <a:gdLst>
                <a:gd name="T0" fmla="*/ 0 w 595"/>
                <a:gd name="T1" fmla="*/ 150 h 151"/>
                <a:gd name="T2" fmla="*/ 594 w 595"/>
                <a:gd name="T3" fmla="*/ 150 h 151"/>
                <a:gd name="T4" fmla="*/ 594 w 595"/>
                <a:gd name="T5" fmla="*/ 0 h 151"/>
                <a:gd name="T6" fmla="*/ 0 w 595"/>
                <a:gd name="T7" fmla="*/ 0 h 151"/>
                <a:gd name="T8" fmla="*/ 0 w 595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151">
                  <a:moveTo>
                    <a:pt x="0" y="150"/>
                  </a:moveTo>
                  <a:lnTo>
                    <a:pt x="594" y="150"/>
                  </a:lnTo>
                  <a:lnTo>
                    <a:pt x="594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201" y="2281703"/>
            <a:ext cx="3261664" cy="68233"/>
            <a:chOff x="1873795" y="4563406"/>
            <a:chExt cx="6523328" cy="136465"/>
          </a:xfrm>
        </p:grpSpPr>
        <p:sp>
          <p:nvSpPr>
            <p:cNvPr id="235" name="Freeform 6"/>
            <p:cNvSpPr>
              <a:spLocks noChangeArrowheads="1"/>
            </p:cNvSpPr>
            <p:nvPr/>
          </p:nvSpPr>
          <p:spPr bwMode="auto">
            <a:xfrm>
              <a:off x="5907606" y="4563406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36" name="Freeform 7"/>
            <p:cNvSpPr>
              <a:spLocks noChangeArrowheads="1"/>
            </p:cNvSpPr>
            <p:nvPr/>
          </p:nvSpPr>
          <p:spPr bwMode="auto">
            <a:xfrm>
              <a:off x="3890700" y="4563406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37" name="Freeform 8"/>
            <p:cNvSpPr>
              <a:spLocks noChangeArrowheads="1"/>
            </p:cNvSpPr>
            <p:nvPr/>
          </p:nvSpPr>
          <p:spPr bwMode="auto">
            <a:xfrm>
              <a:off x="2885575" y="4563406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38" name="Freeform 9"/>
            <p:cNvSpPr>
              <a:spLocks noChangeArrowheads="1"/>
            </p:cNvSpPr>
            <p:nvPr/>
          </p:nvSpPr>
          <p:spPr bwMode="auto">
            <a:xfrm>
              <a:off x="4902483" y="4563406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40" name="Freeform 11"/>
            <p:cNvSpPr>
              <a:spLocks noChangeArrowheads="1"/>
            </p:cNvSpPr>
            <p:nvPr/>
          </p:nvSpPr>
          <p:spPr bwMode="auto">
            <a:xfrm>
              <a:off x="1873795" y="4563406"/>
              <a:ext cx="449310" cy="113167"/>
            </a:xfrm>
            <a:custGeom>
              <a:avLst/>
              <a:gdLst>
                <a:gd name="T0" fmla="*/ 0 w 595"/>
                <a:gd name="T1" fmla="*/ 150 h 151"/>
                <a:gd name="T2" fmla="*/ 594 w 595"/>
                <a:gd name="T3" fmla="*/ 150 h 151"/>
                <a:gd name="T4" fmla="*/ 594 w 595"/>
                <a:gd name="T5" fmla="*/ 0 h 151"/>
                <a:gd name="T6" fmla="*/ 0 w 595"/>
                <a:gd name="T7" fmla="*/ 0 h 151"/>
                <a:gd name="T8" fmla="*/ 0 w 595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151">
                  <a:moveTo>
                    <a:pt x="0" y="150"/>
                  </a:moveTo>
                  <a:lnTo>
                    <a:pt x="594" y="150"/>
                  </a:lnTo>
                  <a:lnTo>
                    <a:pt x="594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45" name="Freeform 16"/>
            <p:cNvSpPr>
              <a:spLocks noChangeArrowheads="1"/>
            </p:cNvSpPr>
            <p:nvPr/>
          </p:nvSpPr>
          <p:spPr bwMode="auto">
            <a:xfrm>
              <a:off x="6919388" y="4563406"/>
              <a:ext cx="449310" cy="113167"/>
            </a:xfrm>
            <a:custGeom>
              <a:avLst/>
              <a:gdLst>
                <a:gd name="T0" fmla="*/ 0 w 594"/>
                <a:gd name="T1" fmla="*/ 150 h 151"/>
                <a:gd name="T2" fmla="*/ 593 w 594"/>
                <a:gd name="T3" fmla="*/ 150 h 151"/>
                <a:gd name="T4" fmla="*/ 593 w 594"/>
                <a:gd name="T5" fmla="*/ 0 h 151"/>
                <a:gd name="T6" fmla="*/ 0 w 594"/>
                <a:gd name="T7" fmla="*/ 0 h 151"/>
                <a:gd name="T8" fmla="*/ 0 w 594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151">
                  <a:moveTo>
                    <a:pt x="0" y="150"/>
                  </a:moveTo>
                  <a:lnTo>
                    <a:pt x="593" y="150"/>
                  </a:lnTo>
                  <a:lnTo>
                    <a:pt x="593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47" name="Freeform 18"/>
            <p:cNvSpPr>
              <a:spLocks noChangeArrowheads="1"/>
            </p:cNvSpPr>
            <p:nvPr/>
          </p:nvSpPr>
          <p:spPr bwMode="auto">
            <a:xfrm>
              <a:off x="7924513" y="4563406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49" name="Freeform 20"/>
            <p:cNvSpPr>
              <a:spLocks noChangeArrowheads="1"/>
            </p:cNvSpPr>
            <p:nvPr/>
          </p:nvSpPr>
          <p:spPr bwMode="auto">
            <a:xfrm>
              <a:off x="3913998" y="4586704"/>
              <a:ext cx="449312" cy="113167"/>
            </a:xfrm>
            <a:custGeom>
              <a:avLst/>
              <a:gdLst>
                <a:gd name="T0" fmla="*/ 0 w 595"/>
                <a:gd name="T1" fmla="*/ 150 h 151"/>
                <a:gd name="T2" fmla="*/ 594 w 595"/>
                <a:gd name="T3" fmla="*/ 150 h 151"/>
                <a:gd name="T4" fmla="*/ 594 w 595"/>
                <a:gd name="T5" fmla="*/ 0 h 151"/>
                <a:gd name="T6" fmla="*/ 0 w 595"/>
                <a:gd name="T7" fmla="*/ 0 h 151"/>
                <a:gd name="T8" fmla="*/ 0 w 595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151">
                  <a:moveTo>
                    <a:pt x="0" y="150"/>
                  </a:moveTo>
                  <a:lnTo>
                    <a:pt x="594" y="150"/>
                  </a:lnTo>
                  <a:lnTo>
                    <a:pt x="594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50" name="Freeform 21"/>
            <p:cNvSpPr>
              <a:spLocks noChangeArrowheads="1"/>
            </p:cNvSpPr>
            <p:nvPr/>
          </p:nvSpPr>
          <p:spPr bwMode="auto">
            <a:xfrm>
              <a:off x="2905546" y="4586704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51" name="Freeform 22"/>
            <p:cNvSpPr>
              <a:spLocks noChangeArrowheads="1"/>
            </p:cNvSpPr>
            <p:nvPr/>
          </p:nvSpPr>
          <p:spPr bwMode="auto">
            <a:xfrm>
              <a:off x="5930904" y="4586704"/>
              <a:ext cx="449312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53" name="Freeform 24"/>
            <p:cNvSpPr>
              <a:spLocks noChangeArrowheads="1"/>
            </p:cNvSpPr>
            <p:nvPr/>
          </p:nvSpPr>
          <p:spPr bwMode="auto">
            <a:xfrm>
              <a:off x="1897093" y="4586704"/>
              <a:ext cx="449312" cy="113167"/>
            </a:xfrm>
            <a:custGeom>
              <a:avLst/>
              <a:gdLst>
                <a:gd name="T0" fmla="*/ 0 w 595"/>
                <a:gd name="T1" fmla="*/ 150 h 151"/>
                <a:gd name="T2" fmla="*/ 594 w 595"/>
                <a:gd name="T3" fmla="*/ 150 h 151"/>
                <a:gd name="T4" fmla="*/ 594 w 595"/>
                <a:gd name="T5" fmla="*/ 0 h 151"/>
                <a:gd name="T6" fmla="*/ 0 w 595"/>
                <a:gd name="T7" fmla="*/ 0 h 151"/>
                <a:gd name="T8" fmla="*/ 0 w 595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151">
                  <a:moveTo>
                    <a:pt x="0" y="150"/>
                  </a:moveTo>
                  <a:lnTo>
                    <a:pt x="594" y="150"/>
                  </a:lnTo>
                  <a:lnTo>
                    <a:pt x="594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55" name="Freeform 26"/>
            <p:cNvSpPr>
              <a:spLocks noChangeArrowheads="1"/>
            </p:cNvSpPr>
            <p:nvPr/>
          </p:nvSpPr>
          <p:spPr bwMode="auto">
            <a:xfrm>
              <a:off x="4922451" y="4586704"/>
              <a:ext cx="449310" cy="113167"/>
            </a:xfrm>
            <a:custGeom>
              <a:avLst/>
              <a:gdLst>
                <a:gd name="T0" fmla="*/ 0 w 596"/>
                <a:gd name="T1" fmla="*/ 150 h 151"/>
                <a:gd name="T2" fmla="*/ 595 w 596"/>
                <a:gd name="T3" fmla="*/ 150 h 151"/>
                <a:gd name="T4" fmla="*/ 595 w 596"/>
                <a:gd name="T5" fmla="*/ 0 h 151"/>
                <a:gd name="T6" fmla="*/ 0 w 596"/>
                <a:gd name="T7" fmla="*/ 0 h 151"/>
                <a:gd name="T8" fmla="*/ 0 w 596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6" h="151">
                  <a:moveTo>
                    <a:pt x="0" y="150"/>
                  </a:moveTo>
                  <a:lnTo>
                    <a:pt x="595" y="150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59" name="Freeform 30"/>
            <p:cNvSpPr>
              <a:spLocks noChangeArrowheads="1"/>
            </p:cNvSpPr>
            <p:nvPr/>
          </p:nvSpPr>
          <p:spPr bwMode="auto">
            <a:xfrm>
              <a:off x="7951141" y="4586704"/>
              <a:ext cx="445982" cy="113167"/>
            </a:xfrm>
            <a:custGeom>
              <a:avLst/>
              <a:gdLst>
                <a:gd name="T0" fmla="*/ 0 w 590"/>
                <a:gd name="T1" fmla="*/ 150 h 151"/>
                <a:gd name="T2" fmla="*/ 589 w 590"/>
                <a:gd name="T3" fmla="*/ 150 h 151"/>
                <a:gd name="T4" fmla="*/ 589 w 590"/>
                <a:gd name="T5" fmla="*/ 0 h 151"/>
                <a:gd name="T6" fmla="*/ 0 w 590"/>
                <a:gd name="T7" fmla="*/ 0 h 151"/>
                <a:gd name="T8" fmla="*/ 0 w 590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0" h="151">
                  <a:moveTo>
                    <a:pt x="0" y="150"/>
                  </a:moveTo>
                  <a:lnTo>
                    <a:pt x="589" y="150"/>
                  </a:lnTo>
                  <a:lnTo>
                    <a:pt x="589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60" name="Freeform 31"/>
            <p:cNvSpPr>
              <a:spLocks noChangeArrowheads="1"/>
            </p:cNvSpPr>
            <p:nvPr/>
          </p:nvSpPr>
          <p:spPr bwMode="auto">
            <a:xfrm>
              <a:off x="6942686" y="4586704"/>
              <a:ext cx="449312" cy="113167"/>
            </a:xfrm>
            <a:custGeom>
              <a:avLst/>
              <a:gdLst>
                <a:gd name="T0" fmla="*/ 0 w 595"/>
                <a:gd name="T1" fmla="*/ 150 h 151"/>
                <a:gd name="T2" fmla="*/ 594 w 595"/>
                <a:gd name="T3" fmla="*/ 150 h 151"/>
                <a:gd name="T4" fmla="*/ 594 w 595"/>
                <a:gd name="T5" fmla="*/ 0 h 151"/>
                <a:gd name="T6" fmla="*/ 0 w 595"/>
                <a:gd name="T7" fmla="*/ 0 h 151"/>
                <a:gd name="T8" fmla="*/ 0 w 595"/>
                <a:gd name="T9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151">
                  <a:moveTo>
                    <a:pt x="0" y="150"/>
                  </a:moveTo>
                  <a:lnTo>
                    <a:pt x="594" y="150"/>
                  </a:lnTo>
                  <a:lnTo>
                    <a:pt x="594" y="0"/>
                  </a:lnTo>
                  <a:lnTo>
                    <a:pt x="0" y="0"/>
                  </a:lnTo>
                  <a:lnTo>
                    <a:pt x="0" y="15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</p:grpSp>
      <p:sp>
        <p:nvSpPr>
          <p:cNvPr id="305" name="TextBox 304"/>
          <p:cNvSpPr txBox="1"/>
          <p:nvPr/>
        </p:nvSpPr>
        <p:spPr>
          <a:xfrm>
            <a:off x="4040585" y="4844971"/>
            <a:ext cx="569350" cy="50781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id-ID" sz="2700" b="1" dirty="0">
                <a:solidFill>
                  <a:schemeClr val="bg1"/>
                </a:solidFill>
                <a:latin typeface="Lato Regular"/>
                <a:cs typeface="Lato Regular"/>
              </a:rPr>
              <a:t>02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4982993" y="5146205"/>
            <a:ext cx="7209007" cy="1058733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" b="1" dirty="0" smtClean="0">
                <a:latin typeface="Lato Regular"/>
                <a:cs typeface="Lato Regular"/>
              </a:rPr>
              <a:t>ETAPA EJECUCIÓN Y CIERRE</a:t>
            </a:r>
          </a:p>
          <a:p>
            <a:pPr>
              <a:lnSpc>
                <a:spcPct val="110000"/>
              </a:lnSpc>
            </a:pPr>
            <a:r>
              <a:rPr lang="es-ES" b="1" dirty="0" smtClean="0">
                <a:latin typeface="Lato Regular"/>
                <a:cs typeface="Lato Regular"/>
              </a:rPr>
              <a:t>A</a:t>
            </a:r>
            <a:r>
              <a:rPr lang="es-ES" sz="2000" b="1" dirty="0" smtClean="0">
                <a:latin typeface="Lato Regular"/>
                <a:cs typeface="Lato Regular"/>
              </a:rPr>
              <a:t>ct</a:t>
            </a:r>
            <a:r>
              <a:rPr lang="es-ES" b="1" dirty="0" smtClean="0">
                <a:latin typeface="Lato Regular"/>
                <a:cs typeface="Lato Regular"/>
              </a:rPr>
              <a:t>ividades específicas y significativas en la etapa de ejecución: avances de obras – uso, cuidado y mantención</a:t>
            </a:r>
            <a:endParaRPr lang="es-ES" sz="2400" b="1" u="sng" dirty="0">
              <a:latin typeface="Lato Regular"/>
              <a:cs typeface="Lato Regular"/>
            </a:endParaRPr>
          </a:p>
        </p:txBody>
      </p:sp>
      <p:sp>
        <p:nvSpPr>
          <p:cNvPr id="307" name="TextBox 306"/>
          <p:cNvSpPr txBox="1"/>
          <p:nvPr/>
        </p:nvSpPr>
        <p:spPr>
          <a:xfrm>
            <a:off x="3620141" y="2058469"/>
            <a:ext cx="569350" cy="50781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id-ID" sz="2700" b="1" dirty="0">
                <a:solidFill>
                  <a:schemeClr val="bg1"/>
                </a:solidFill>
                <a:latin typeface="Lato Regular"/>
                <a:cs typeface="Lato Regular"/>
              </a:rPr>
              <a:t>01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4478099" y="2058469"/>
            <a:ext cx="7554244" cy="146499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CL" sz="2000" b="1" dirty="0" smtClean="0">
                <a:latin typeface="Lato Regular"/>
                <a:cs typeface="Lato Regular"/>
              </a:rPr>
              <a:t>ETAPA PREVIA</a:t>
            </a:r>
          </a:p>
          <a:p>
            <a:pPr>
              <a:lnSpc>
                <a:spcPct val="110000"/>
              </a:lnSpc>
            </a:pPr>
            <a:r>
              <a:rPr lang="es-CL" sz="2000" b="1" dirty="0" smtClean="0">
                <a:latin typeface="Lato Regular"/>
                <a:cs typeface="Lato Regular"/>
              </a:rPr>
              <a:t>Proyectos vinculados a DIAGNOSTICOS  TÉCNICOS CONSTRUCTIVOS validados por las familias. Proceso informado y participativo. </a:t>
            </a:r>
            <a:endParaRPr lang="es-ES" sz="2000" b="1" dirty="0">
              <a:latin typeface="Lato Regular"/>
              <a:cs typeface="Lato Regular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4572956" y="5731432"/>
            <a:ext cx="569350" cy="507813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id-ID" sz="2700" b="1" dirty="0">
                <a:solidFill>
                  <a:schemeClr val="bg1"/>
                </a:solidFill>
                <a:latin typeface="Lato Regular"/>
                <a:cs typeface="Lato Regular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99625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205" grpId="0" animBg="1"/>
      <p:bldP spid="144" grpId="0" animBg="1"/>
      <p:bldP spid="305" grpId="0"/>
      <p:bldP spid="306" grpId="0"/>
      <p:bldP spid="307" grpId="0"/>
      <p:bldP spid="308" grpId="0"/>
      <p:bldP spid="3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7A6D3F5-0FD0-4932-9F21-EC366DF00C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F61AD738-E1E1-4912-AB2E-FF56D6A6A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02" t="20110" b="776"/>
          <a:stretch/>
        </p:blipFill>
        <p:spPr>
          <a:xfrm flipH="1">
            <a:off x="8353866" y="0"/>
            <a:ext cx="3794012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21755EA-60C1-4B17-AA43-D05AAF8FE2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02" t="20110" b="776"/>
          <a:stretch/>
        </p:blipFill>
        <p:spPr>
          <a:xfrm>
            <a:off x="0" y="0"/>
            <a:ext cx="4139124" cy="6858000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8D9E8FCC-10F3-4305-B9D8-670EEE2CFAC2}"/>
              </a:ext>
            </a:extLst>
          </p:cNvPr>
          <p:cNvSpPr/>
          <p:nvPr/>
        </p:nvSpPr>
        <p:spPr>
          <a:xfrm>
            <a:off x="1518555" y="-1583871"/>
            <a:ext cx="9699172" cy="9699172"/>
          </a:xfrm>
          <a:prstGeom prst="ellipse">
            <a:avLst/>
          </a:prstGeom>
          <a:solidFill>
            <a:srgbClr val="1D7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475" y="2627437"/>
            <a:ext cx="2983596" cy="12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804240" y="3085070"/>
            <a:ext cx="5827593" cy="1039544"/>
            <a:chOff x="6361236" y="483017"/>
            <a:chExt cx="11655185" cy="2079087"/>
          </a:xfrm>
        </p:grpSpPr>
        <p:sp>
          <p:nvSpPr>
            <p:cNvPr id="53" name="TextBox 52"/>
            <p:cNvSpPr txBox="1"/>
            <p:nvPr/>
          </p:nvSpPr>
          <p:spPr>
            <a:xfrm>
              <a:off x="9692334" y="483017"/>
              <a:ext cx="4951962" cy="1446533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ANEXOS</a:t>
              </a:r>
              <a:endParaRPr lang="en-US" sz="44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56" name="Subtitle 2"/>
            <p:cNvSpPr txBox="1">
              <a:spLocks/>
            </p:cNvSpPr>
            <p:nvPr/>
          </p:nvSpPr>
          <p:spPr>
            <a:xfrm>
              <a:off x="6361236" y="1634834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50" dirty="0">
                <a:solidFill>
                  <a:schemeClr val="accent1"/>
                </a:solidFill>
                <a:latin typeface="Lato Light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91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EB9519ADAC0F4CA0E0A302598F9AA2" ma:contentTypeVersion="0" ma:contentTypeDescription="Crear nuevo documento." ma:contentTypeScope="" ma:versionID="84b54942f2b9e8925cc1a507067db5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dd313e2823f878bee41f9d37eae132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7E7FBD-9102-4D26-B372-3C223A68A892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E4F375-50C1-449C-85EB-E6F22C2451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BDFB35-2FEC-497C-AD65-030BA20AA5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2515</Words>
  <Application>Microsoft Office PowerPoint</Application>
  <PresentationFormat>Panorámica</PresentationFormat>
  <Paragraphs>321</Paragraphs>
  <Slides>25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9" baseType="lpstr">
      <vt:lpstr>ＭＳ Ｐゴシック</vt:lpstr>
      <vt:lpstr>SimSun</vt:lpstr>
      <vt:lpstr>Arial</vt:lpstr>
      <vt:lpstr>Bebas Neue</vt:lpstr>
      <vt:lpstr>Calibri</vt:lpstr>
      <vt:lpstr>Calibri Light</vt:lpstr>
      <vt:lpstr>Gill Sans</vt:lpstr>
      <vt:lpstr>Lato</vt:lpstr>
      <vt:lpstr>Lato Black</vt:lpstr>
      <vt:lpstr>Lato Light</vt:lpstr>
      <vt:lpstr>Lato Regular</vt:lpstr>
      <vt:lpstr>Open Sans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Tamara Calderon Orellana</dc:creator>
  <cp:lastModifiedBy>Christian Caro Velasquez</cp:lastModifiedBy>
  <cp:revision>97</cp:revision>
  <cp:lastPrinted>2019-07-30T15:26:18Z</cp:lastPrinted>
  <dcterms:created xsi:type="dcterms:W3CDTF">2018-08-06T20:58:45Z</dcterms:created>
  <dcterms:modified xsi:type="dcterms:W3CDTF">2019-07-31T17:25:19Z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0x0101005CEB9519ADAC0F4CA0E0A302598F9AA2</vt:lpwstr>
  </property>
</Properties>
</file>