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722" r:id="rId5"/>
    <p:sldId id="770" r:id="rId6"/>
    <p:sldId id="716" r:id="rId7"/>
    <p:sldId id="758" r:id="rId8"/>
    <p:sldId id="257" r:id="rId9"/>
    <p:sldId id="755" r:id="rId10"/>
    <p:sldId id="759" r:id="rId11"/>
    <p:sldId id="766" r:id="rId12"/>
    <p:sldId id="756" r:id="rId13"/>
    <p:sldId id="760" r:id="rId14"/>
    <p:sldId id="771" r:id="rId15"/>
    <p:sldId id="757" r:id="rId16"/>
    <p:sldId id="761" r:id="rId17"/>
    <p:sldId id="717" r:id="rId1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70">
          <p15:clr>
            <a:srgbClr val="A4A3A4"/>
          </p15:clr>
        </p15:guide>
        <p15:guide id="2" orient="horz" pos="2201">
          <p15:clr>
            <a:srgbClr val="A4A3A4"/>
          </p15:clr>
        </p15:guide>
        <p15:guide id="3" pos="5780">
          <p15:clr>
            <a:srgbClr val="A4A3A4"/>
          </p15:clr>
        </p15:guide>
        <p15:guide id="4" pos="1928">
          <p15:clr>
            <a:srgbClr val="A4A3A4"/>
          </p15:clr>
        </p15:guide>
        <p15:guide id="5" pos="15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4F82"/>
    <a:srgbClr val="88BD24"/>
    <a:srgbClr val="E63A16"/>
    <a:srgbClr val="36A9E1"/>
    <a:srgbClr val="1D70B8"/>
    <a:srgbClr val="F29206"/>
    <a:srgbClr val="00A19A"/>
    <a:srgbClr val="94C121"/>
    <a:srgbClr val="EA5B0C"/>
    <a:srgbClr val="3DA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9708" autoAdjust="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>
        <p:guide orient="horz" pos="1370"/>
        <p:guide orient="horz" pos="2201"/>
        <p:guide pos="5780"/>
        <p:guide pos="1928"/>
        <p:guide pos="15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159CA-3F0D-4C88-92B9-A46FACBD985D}" type="datetimeFigureOut">
              <a:rPr lang="es-CL" smtClean="0"/>
              <a:t>30-07-2019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A4311-1D1E-484A-B9B0-C39805DBB7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30887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ACB89D-C6AE-4D2C-9F1F-88FBD2EF63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11161AF-32A7-4AF0-98D9-6FAEA8B253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5086FE-756C-4B2B-B9F1-1AFE64730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3AF9-FEA7-452F-99BB-FCAF589CB3C2}" type="datetimeFigureOut">
              <a:rPr lang="es-CL" smtClean="0"/>
              <a:t>30-07-2019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2E1AA4-5244-4257-883A-D1AB83837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13A841-DDA0-4268-A8B2-AA647A14A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EEB2-ACDC-484D-A676-C18890E6539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9158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185F10-28F3-4C79-BE5E-6964E0DDF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70B016-867F-412E-91ED-CF1C7806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7A5025-5DD9-432E-9195-1A2CA19D9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3AF9-FEA7-452F-99BB-FCAF589CB3C2}" type="datetimeFigureOut">
              <a:rPr lang="es-CL" smtClean="0"/>
              <a:t>30-07-2019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5872C7-F9B1-44E8-8086-936F5FD05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ECEB2D-7326-49EF-BA08-2435F2D8D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EEB2-ACDC-484D-A676-C18890E6539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28251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3BF3934-F6C0-44A8-80FB-8E739CE6A1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D0A39AE-696F-430C-92EF-9E64770230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A9F8C9-E384-4623-87D1-B13E1179A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3AF9-FEA7-452F-99BB-FCAF589CB3C2}" type="datetimeFigureOut">
              <a:rPr lang="es-CL" smtClean="0"/>
              <a:t>30-07-2019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145B29-4426-4186-9D7B-46D67D373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4A6E27-F4AC-42E6-9E90-FF6AE755C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EEB2-ACDC-484D-A676-C18890E6539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9504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EF9615-4405-4996-B9D4-D639747E0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DDB5CA-0018-4462-97C8-D00A446BB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3F2432-1547-449E-B949-56661BB72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3AF9-FEA7-452F-99BB-FCAF589CB3C2}" type="datetimeFigureOut">
              <a:rPr lang="es-CL" smtClean="0"/>
              <a:t>30-07-2019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547983-3213-418F-9BB6-046F6AF6C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AA81B7-1D53-496C-B839-5CE5D73F8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EEB2-ACDC-484D-A676-C18890E6539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24911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0FD5D8-7738-4450-A6DA-B7D4D2E9E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FE44A1-03EC-4889-9367-E716BAAF6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480BC1-27AB-4BE2-AFAD-5B42069C9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3AF9-FEA7-452F-99BB-FCAF589CB3C2}" type="datetimeFigureOut">
              <a:rPr lang="es-CL" smtClean="0"/>
              <a:t>30-07-2019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74F9BE-E7D1-4BF7-8978-483AB988D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E0E4A6-EBBE-43CB-B14D-F5EAA6D30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EEB2-ACDC-484D-A676-C18890E6539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75591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401446-7693-4609-B820-CE47395CE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26D699-9949-435B-A2CD-CAFEE5269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1C728C-092F-41C7-9A06-DED114C4E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F64ED18-EA05-494B-956C-6B0D0A830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3AF9-FEA7-452F-99BB-FCAF589CB3C2}" type="datetimeFigureOut">
              <a:rPr lang="es-CL" smtClean="0"/>
              <a:t>30-07-2019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041A1F-5258-47E5-9666-AE3EC6AAB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A15FA8-F8C5-41C5-B9F7-73DEE4151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EEB2-ACDC-484D-A676-C18890E6539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94735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ECE7F0-717F-4D4C-94D3-DB5942A04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57BAC41-C124-4746-8360-3D996787F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7E524E5-8297-4BE9-BB93-8E344CF8E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F81B963-EB94-424C-9D54-9F51FA55ED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01D01E8-9CA1-4F61-B84B-A4DF25DC8A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5E1254C-9C38-4D2D-A8C3-451B3BD09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3AF9-FEA7-452F-99BB-FCAF589CB3C2}" type="datetimeFigureOut">
              <a:rPr lang="es-CL" smtClean="0"/>
              <a:t>30-07-2019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D0DC74F-0321-427D-AB26-33E99DBD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701C52F-0D0E-4DF4-BDD0-5395BC23B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EEB2-ACDC-484D-A676-C18890E6539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073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22C2BE-682D-4CD2-8D6C-04447A408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3DB1F51-80B6-4A8C-9FFA-0C35CBCDA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3AF9-FEA7-452F-99BB-FCAF589CB3C2}" type="datetimeFigureOut">
              <a:rPr lang="es-CL" smtClean="0"/>
              <a:t>30-07-2019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93AE808-B92C-4E29-9668-71D99939A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0E3CC9F-40ED-4DA7-A7FC-DEA4A3B45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EEB2-ACDC-484D-A676-C18890E6539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462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AE74CB1-B631-4042-92B0-FDD3F1390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3AF9-FEA7-452F-99BB-FCAF589CB3C2}" type="datetimeFigureOut">
              <a:rPr lang="es-CL" smtClean="0"/>
              <a:t>30-07-2019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EDA33CA-B211-4E19-B80D-88CBD32CA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F37BEB4-1B33-4D92-824E-4238DC795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EEB2-ACDC-484D-A676-C18890E6539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99064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113C73-3C31-4162-88FC-754001068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FDE752-CE60-488C-B273-9CB89182A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B7B0CF-CC06-427B-8EFF-464DB39B36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809FBEC-2188-45EB-A2E2-20104EC7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3AF9-FEA7-452F-99BB-FCAF589CB3C2}" type="datetimeFigureOut">
              <a:rPr lang="es-CL" smtClean="0"/>
              <a:t>30-07-2019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456FFF1-A4F0-410A-A125-3A8D04A16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7E78F9-7ED3-4C32-B241-AB12D4C60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EEB2-ACDC-484D-A676-C18890E6539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7641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2EDDB4-11DC-478F-A18A-FDFEDB484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5A13359-8718-447C-AAD2-8DFD353E85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A6AA39E-E3E6-4A6F-94E3-8ABF05DA5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0BBD1AB-ECFF-4B20-857B-5A1ABBE81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3AF9-FEA7-452F-99BB-FCAF589CB3C2}" type="datetimeFigureOut">
              <a:rPr lang="es-CL" smtClean="0"/>
              <a:t>30-07-2019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8549C5-3B30-499C-A88D-C970806BB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24E855D-B270-494D-8193-D76691B18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EEB2-ACDC-484D-A676-C18890E6539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9574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950FFCE-486D-4206-8E05-2F091DED4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2A7919E-611E-4660-818D-182037875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82957E-7573-4E25-84E6-480D947AC1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23AF9-FEA7-452F-99BB-FCAF589CB3C2}" type="datetimeFigureOut">
              <a:rPr lang="es-CL" smtClean="0"/>
              <a:t>30-07-2019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F5FE76-17A2-49D0-864D-A64625E89F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4B250F-75AD-4596-85F8-F19707F936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0EEB2-ACDC-484D-A676-C18890E6539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0217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3.png"/><Relationship Id="rId4" Type="http://schemas.openxmlformats.org/officeDocument/2006/relationships/image" Target="../media/image6.svg"/><Relationship Id="rId9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3.png"/><Relationship Id="rId4" Type="http://schemas.openxmlformats.org/officeDocument/2006/relationships/image" Target="../media/image8.svg"/><Relationship Id="rId9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11" Type="http://schemas.openxmlformats.org/officeDocument/2006/relationships/image" Target="../media/image25.png"/><Relationship Id="rId5" Type="http://schemas.openxmlformats.org/officeDocument/2006/relationships/image" Target="../media/image3.png"/><Relationship Id="rId10" Type="http://schemas.openxmlformats.org/officeDocument/2006/relationships/image" Target="../media/image24.png"/><Relationship Id="rId4" Type="http://schemas.openxmlformats.org/officeDocument/2006/relationships/image" Target="../media/image6.svg"/><Relationship Id="rId9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emf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3.png"/><Relationship Id="rId4" Type="http://schemas.openxmlformats.org/officeDocument/2006/relationships/image" Target="../media/image8.svg"/><Relationship Id="rId9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3.png"/><Relationship Id="rId4" Type="http://schemas.openxmlformats.org/officeDocument/2006/relationships/image" Target="../media/image8.svg"/><Relationship Id="rId9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microsoft.com/office/2007/relationships/hdphoto" Target="../media/hdphoto2.wdp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10" Type="http://schemas.microsoft.com/office/2007/relationships/hdphoto" Target="../media/hdphoto1.wdp"/><Relationship Id="rId4" Type="http://schemas.openxmlformats.org/officeDocument/2006/relationships/image" Target="../media/image6.svg"/><Relationship Id="rId9" Type="http://schemas.openxmlformats.org/officeDocument/2006/relationships/image" Target="../media/image13.png"/><Relationship Id="rId14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3.png"/><Relationship Id="rId4" Type="http://schemas.openxmlformats.org/officeDocument/2006/relationships/image" Target="../media/image8.svg"/><Relationship Id="rId9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3.png"/><Relationship Id="rId4" Type="http://schemas.openxmlformats.org/officeDocument/2006/relationships/image" Target="../media/image6.sv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3.png"/><Relationship Id="rId4" Type="http://schemas.openxmlformats.org/officeDocument/2006/relationships/image" Target="../media/image8.svg"/><Relationship Id="rId9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B4708B3B-C18E-4330-A2EB-108422FEB7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Elipse 21">
            <a:extLst>
              <a:ext uri="{FF2B5EF4-FFF2-40B4-BE49-F238E27FC236}">
                <a16:creationId xmlns:a16="http://schemas.microsoft.com/office/drawing/2014/main" id="{F244CDE3-3BD3-4D7D-BBE6-0464651F1AD9}"/>
              </a:ext>
            </a:extLst>
          </p:cNvPr>
          <p:cNvSpPr/>
          <p:nvPr/>
        </p:nvSpPr>
        <p:spPr>
          <a:xfrm>
            <a:off x="1784601" y="-577541"/>
            <a:ext cx="8622798" cy="86227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6134DCFC-C155-46E6-A7F9-9BFF49D82A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314124" y="591183"/>
            <a:ext cx="3563752" cy="1435881"/>
          </a:xfrm>
          <a:prstGeom prst="rect">
            <a:avLst/>
          </a:prstGeom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35C7DC35-D5E1-470C-AE39-C036A70D9446}"/>
              </a:ext>
            </a:extLst>
          </p:cNvPr>
          <p:cNvCxnSpPr/>
          <p:nvPr/>
        </p:nvCxnSpPr>
        <p:spPr>
          <a:xfrm>
            <a:off x="4841033" y="3580981"/>
            <a:ext cx="25099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2281237" y="3429000"/>
            <a:ext cx="762952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L" sz="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s-CL" sz="4000" b="1" dirty="0" smtClean="0">
                <a:solidFill>
                  <a:schemeClr val="accent1">
                    <a:lumMod val="75000"/>
                  </a:schemeClr>
                </a:solidFill>
              </a:rPr>
              <a:t>Asistencia Técnica</a:t>
            </a:r>
            <a:endParaRPr lang="es-CL" sz="4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s-CL" sz="2800" dirty="0" smtClean="0">
                <a:solidFill>
                  <a:schemeClr val="accent1">
                    <a:lumMod val="75000"/>
                  </a:schemeClr>
                </a:solidFill>
              </a:rPr>
              <a:t>DS N°27/2016</a:t>
            </a:r>
            <a:endParaRPr lang="es-CL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02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5D844C73-7959-4F1B-8209-02F0A7374F3D}"/>
              </a:ext>
            </a:extLst>
          </p:cNvPr>
          <p:cNvSpPr/>
          <p:nvPr/>
        </p:nvSpPr>
        <p:spPr>
          <a:xfrm>
            <a:off x="-17964" y="-97274"/>
            <a:ext cx="12192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B6AF5B4-1B8C-4C8A-A00F-E13168F21131}"/>
              </a:ext>
            </a:extLst>
          </p:cNvPr>
          <p:cNvSpPr/>
          <p:nvPr/>
        </p:nvSpPr>
        <p:spPr>
          <a:xfrm>
            <a:off x="0" y="6119748"/>
            <a:ext cx="12192000" cy="7678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5770"/>
            <a:ext cx="4954502" cy="8069349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6EA886A8-14C5-46D6-9A25-520A9406E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21347" y="0"/>
            <a:ext cx="1724402" cy="16752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0BA2A75-9332-426A-9839-0E914B7849DD}"/>
              </a:ext>
            </a:extLst>
          </p:cNvPr>
          <p:cNvSpPr txBox="1"/>
          <p:nvPr/>
        </p:nvSpPr>
        <p:spPr>
          <a:xfrm>
            <a:off x="1406013" y="6365549"/>
            <a:ext cx="12332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bg1"/>
                </a:solidFill>
              </a:rPr>
              <a:t>Proyectos para </a:t>
            </a:r>
            <a:r>
              <a:rPr lang="es-CL" sz="2800" b="1" dirty="0" smtClean="0">
                <a:solidFill>
                  <a:schemeClr val="bg1"/>
                </a:solidFill>
              </a:rPr>
              <a:t>Condominios de Viviendas</a:t>
            </a:r>
            <a:endParaRPr lang="es-CL" sz="2800" b="1" dirty="0">
              <a:solidFill>
                <a:schemeClr val="bg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229342" y="6282220"/>
            <a:ext cx="620750" cy="481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" name="Grupo 48"/>
          <p:cNvGrpSpPr/>
          <p:nvPr/>
        </p:nvGrpSpPr>
        <p:grpSpPr>
          <a:xfrm>
            <a:off x="-14775" y="256012"/>
            <a:ext cx="2393706" cy="2276670"/>
            <a:chOff x="3054349" y="1799100"/>
            <a:chExt cx="2393706" cy="2276670"/>
          </a:xfrm>
        </p:grpSpPr>
        <p:sp>
          <p:nvSpPr>
            <p:cNvPr id="50" name="Elipse 49"/>
            <p:cNvSpPr/>
            <p:nvPr/>
          </p:nvSpPr>
          <p:spPr>
            <a:xfrm>
              <a:off x="3112867" y="1799100"/>
              <a:ext cx="2276670" cy="2276670"/>
            </a:xfrm>
            <a:prstGeom prst="ellipse">
              <a:avLst/>
            </a:prstGeom>
            <a:solidFill>
              <a:srgbClr val="00B050"/>
            </a:solidFill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51" name="Imagen 50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2118" y="1821474"/>
              <a:ext cx="2159634" cy="825684"/>
            </a:xfrm>
            <a:prstGeom prst="rect">
              <a:avLst/>
            </a:prstGeom>
          </p:spPr>
        </p:pic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66725DBF-0EC6-4F71-BF65-F1DC4AFAD3A3}"/>
                </a:ext>
              </a:extLst>
            </p:cNvPr>
            <p:cNvSpPr txBox="1"/>
            <p:nvPr/>
          </p:nvSpPr>
          <p:spPr>
            <a:xfrm>
              <a:off x="3281459" y="2778812"/>
              <a:ext cx="192748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Proyectos para Condominios de Viviendas</a:t>
              </a:r>
            </a:p>
            <a:p>
              <a:pPr algn="ctr"/>
              <a:r>
                <a:rPr lang="es-CL" sz="1400" b="1" u="sng" dirty="0" smtClean="0">
                  <a:solidFill>
                    <a:schemeClr val="bg1"/>
                  </a:solidFill>
                </a:rPr>
                <a:t>(UF)</a:t>
              </a:r>
              <a:endParaRPr lang="es-CL" sz="1400" b="1" u="sng" dirty="0">
                <a:solidFill>
                  <a:schemeClr val="bg1"/>
                </a:solidFill>
              </a:endParaRPr>
            </a:p>
          </p:txBody>
        </p:sp>
        <p:sp>
          <p:nvSpPr>
            <p:cNvPr id="53" name="CuadroTexto 52">
              <a:extLst>
                <a:ext uri="{FF2B5EF4-FFF2-40B4-BE49-F238E27FC236}">
                  <a16:creationId xmlns:a16="http://schemas.microsoft.com/office/drawing/2014/main" id="{49C71100-4E08-4582-AC56-5E8F3CF4D08E}"/>
                </a:ext>
              </a:extLst>
            </p:cNvPr>
            <p:cNvSpPr txBox="1"/>
            <p:nvPr/>
          </p:nvSpPr>
          <p:spPr>
            <a:xfrm>
              <a:off x="3054349" y="2049517"/>
              <a:ext cx="2393706" cy="581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100"/>
                </a:lnSpc>
              </a:pPr>
              <a:r>
                <a:rPr lang="es-CL" sz="2800" b="1" dirty="0" smtClean="0">
                  <a:solidFill>
                    <a:schemeClr val="bg1"/>
                  </a:solidFill>
                </a:rPr>
                <a:t>Capítulo III</a:t>
              </a:r>
              <a:endParaRPr lang="es-CL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Llamada de flecha hacia abajo 6"/>
          <p:cNvSpPr/>
          <p:nvPr/>
        </p:nvSpPr>
        <p:spPr>
          <a:xfrm>
            <a:off x="2027143" y="1116031"/>
            <a:ext cx="1998185" cy="1843920"/>
          </a:xfrm>
          <a:prstGeom prst="downArrowCallout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CL" sz="1000" dirty="0" smtClean="0"/>
              <a:t>a</a:t>
            </a:r>
            <a:r>
              <a:rPr lang="es-CL" sz="1000" dirty="0"/>
              <a:t>) Obras de Áreas Verdes y Equipamiento, Obras de Cierres Perimetrales y Obras de Accesibilidad </a:t>
            </a:r>
            <a:r>
              <a:rPr lang="es-CL" sz="1000" dirty="0" smtClean="0"/>
              <a:t>Universal</a:t>
            </a:r>
            <a:endParaRPr lang="es-CL" sz="1000" dirty="0"/>
          </a:p>
        </p:txBody>
      </p:sp>
      <p:sp>
        <p:nvSpPr>
          <p:cNvPr id="59" name="Llamada de flecha hacia abajo 58"/>
          <p:cNvSpPr/>
          <p:nvPr/>
        </p:nvSpPr>
        <p:spPr>
          <a:xfrm>
            <a:off x="4047676" y="1120951"/>
            <a:ext cx="1998185" cy="1843920"/>
          </a:xfrm>
          <a:prstGeom prst="downArrowCallout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CL" sz="1000" dirty="0" smtClean="0"/>
              <a:t>b</a:t>
            </a:r>
            <a:r>
              <a:rPr lang="es-CL" sz="1000" dirty="0"/>
              <a:t>) Obras en Techumbre, Obras en Ascensores, Escaleras y/o Circulaciones, Obras en Fachadas y/o Muros, Obras de Iluminación y Obras de </a:t>
            </a:r>
            <a:r>
              <a:rPr lang="es-CL" sz="1000" dirty="0" smtClean="0"/>
              <a:t>Acondicionamiento</a:t>
            </a:r>
            <a:endParaRPr lang="es-CL" b="1" dirty="0">
              <a:latin typeface="Calibri" panose="020F0502020204030204" pitchFamily="34" charset="0"/>
              <a:ea typeface="Calibri" panose="020F0502020204030204" pitchFamily="34" charset="0"/>
              <a:cs typeface="Mangal"/>
            </a:endParaRPr>
          </a:p>
        </p:txBody>
      </p:sp>
      <p:sp>
        <p:nvSpPr>
          <p:cNvPr id="60" name="Llamada de flecha hacia abajo 59"/>
          <p:cNvSpPr/>
          <p:nvPr/>
        </p:nvSpPr>
        <p:spPr>
          <a:xfrm>
            <a:off x="6078036" y="1116039"/>
            <a:ext cx="1998185" cy="1843920"/>
          </a:xfrm>
          <a:prstGeom prst="downArrowCallout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CL" sz="1000" dirty="0"/>
              <a:t>c) Obras de Redes de Servicio, Obras de Refuerzo Estructural y Obras de Eficiencia Energética e Hídrica</a:t>
            </a:r>
          </a:p>
        </p:txBody>
      </p:sp>
      <p:sp>
        <p:nvSpPr>
          <p:cNvPr id="61" name="Llamada de flecha hacia abajo 60"/>
          <p:cNvSpPr/>
          <p:nvPr/>
        </p:nvSpPr>
        <p:spPr>
          <a:xfrm>
            <a:off x="10084679" y="1120959"/>
            <a:ext cx="1998185" cy="1843920"/>
          </a:xfrm>
          <a:prstGeom prst="downArrowCallout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Ampliación de la Vivienda en Copropiedad</a:t>
            </a:r>
            <a:endParaRPr lang="es-CL" sz="1400" b="1" dirty="0">
              <a:latin typeface="Calibri" panose="020F0502020204030204" pitchFamily="34" charset="0"/>
              <a:ea typeface="Calibri" panose="020F0502020204030204" pitchFamily="34" charset="0"/>
              <a:cs typeface="Mangal"/>
            </a:endParaRPr>
          </a:p>
        </p:txBody>
      </p:sp>
      <p:sp>
        <p:nvSpPr>
          <p:cNvPr id="94" name="Rectángulo 93"/>
          <p:cNvSpPr/>
          <p:nvPr/>
        </p:nvSpPr>
        <p:spPr>
          <a:xfrm>
            <a:off x="2100492" y="2814783"/>
            <a:ext cx="559762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1</a:t>
            </a:r>
            <a:r>
              <a:rPr lang="es-CL" b="1" dirty="0" smtClean="0"/>
              <a:t>,0</a:t>
            </a:r>
          </a:p>
        </p:txBody>
      </p:sp>
      <p:sp>
        <p:nvSpPr>
          <p:cNvPr id="103" name="Rectángulo 102"/>
          <p:cNvSpPr/>
          <p:nvPr/>
        </p:nvSpPr>
        <p:spPr>
          <a:xfrm>
            <a:off x="2113642" y="2242905"/>
            <a:ext cx="550879" cy="480806"/>
          </a:xfrm>
          <a:prstGeom prst="rect">
            <a:avLst/>
          </a:prstGeom>
          <a:gradFill flip="none" rotWithShape="1">
            <a:gsLst>
              <a:gs pos="55624">
                <a:schemeClr val="accent4">
                  <a:lumMod val="60000"/>
                  <a:lumOff val="40000"/>
                </a:schemeClr>
              </a:gs>
              <a:gs pos="86896">
                <a:schemeClr val="accent4">
                  <a:lumMod val="60000"/>
                  <a:lumOff val="40000"/>
                </a:schemeClr>
              </a:gs>
              <a:gs pos="0">
                <a:srgbClr val="FFFF00"/>
              </a:gs>
              <a:gs pos="48000">
                <a:schemeClr val="accent4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6,0</a:t>
            </a:r>
          </a:p>
          <a:p>
            <a:pPr algn="ctr"/>
            <a:r>
              <a:rPr lang="es-CL" sz="800" b="1" dirty="0" smtClean="0">
                <a:solidFill>
                  <a:schemeClr val="tx1"/>
                </a:solidFill>
              </a:rPr>
              <a:t>&lt;=50</a:t>
            </a:r>
          </a:p>
        </p:txBody>
      </p:sp>
      <p:sp>
        <p:nvSpPr>
          <p:cNvPr id="120" name="Rectángulo 119"/>
          <p:cNvSpPr/>
          <p:nvPr/>
        </p:nvSpPr>
        <p:spPr>
          <a:xfrm>
            <a:off x="102995" y="2809866"/>
            <a:ext cx="1902878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 smtClean="0"/>
              <a:t>Organización, habilitación y/o Gestión de la Demanda</a:t>
            </a:r>
            <a:endParaRPr lang="es-CL" sz="1000" b="1" dirty="0"/>
          </a:p>
        </p:txBody>
      </p:sp>
      <p:sp>
        <p:nvSpPr>
          <p:cNvPr id="121" name="Rectángulo 120"/>
          <p:cNvSpPr/>
          <p:nvPr/>
        </p:nvSpPr>
        <p:spPr>
          <a:xfrm>
            <a:off x="102995" y="3654700"/>
            <a:ext cx="1900078" cy="82987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 smtClean="0"/>
              <a:t>Desarrollo del Proyecto Técnico</a:t>
            </a:r>
          </a:p>
          <a:p>
            <a:pPr algn="ctr"/>
            <a:r>
              <a:rPr lang="es-CL" sz="1000" b="1" dirty="0" smtClean="0"/>
              <a:t>Diagnóstico; </a:t>
            </a:r>
            <a:r>
              <a:rPr lang="es-CL" sz="1000" b="1" dirty="0"/>
              <a:t>Elaboración, Tramitación y </a:t>
            </a:r>
            <a:r>
              <a:rPr lang="es-CL" sz="1000" b="1" dirty="0" smtClean="0"/>
              <a:t>Postulación, </a:t>
            </a:r>
            <a:r>
              <a:rPr lang="es-CL" sz="1000" b="1" dirty="0" smtClean="0"/>
              <a:t>y </a:t>
            </a:r>
            <a:r>
              <a:rPr lang="es-CL" sz="1000" b="1" dirty="0"/>
              <a:t>Asesoría a la </a:t>
            </a:r>
            <a:r>
              <a:rPr lang="es-CL" sz="1000" b="1" dirty="0" smtClean="0"/>
              <a:t>Contratación</a:t>
            </a:r>
            <a:endParaRPr lang="es-CL" sz="1000" b="1" dirty="0">
              <a:latin typeface="Calibri" panose="020F0502020204030204" pitchFamily="34" charset="0"/>
              <a:ea typeface="Calibri" panose="020F0502020204030204" pitchFamily="34" charset="0"/>
              <a:cs typeface="Mangal"/>
            </a:endParaRPr>
          </a:p>
          <a:p>
            <a:pPr algn="ctr"/>
            <a:endParaRPr lang="es-CL" sz="1000" b="1" dirty="0"/>
          </a:p>
        </p:txBody>
      </p:sp>
      <p:sp>
        <p:nvSpPr>
          <p:cNvPr id="122" name="Rectángulo 121"/>
          <p:cNvSpPr/>
          <p:nvPr/>
        </p:nvSpPr>
        <p:spPr>
          <a:xfrm>
            <a:off x="102995" y="4576911"/>
            <a:ext cx="1912168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 smtClean="0"/>
              <a:t>Gestión Técnica, Social y Legal de Proyectos</a:t>
            </a:r>
            <a:endParaRPr lang="es-CL" sz="1000" b="1" dirty="0"/>
          </a:p>
        </p:txBody>
      </p:sp>
      <p:sp>
        <p:nvSpPr>
          <p:cNvPr id="123" name="Rectángulo 122"/>
          <p:cNvSpPr/>
          <p:nvPr/>
        </p:nvSpPr>
        <p:spPr>
          <a:xfrm>
            <a:off x="102995" y="5407739"/>
            <a:ext cx="1926918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 smtClean="0"/>
              <a:t>Fiscalización Técnica de Obras</a:t>
            </a:r>
            <a:endParaRPr lang="es-CL" sz="1000" b="1" dirty="0"/>
          </a:p>
        </p:txBody>
      </p:sp>
      <p:sp>
        <p:nvSpPr>
          <p:cNvPr id="54" name="Rectángulo 53"/>
          <p:cNvSpPr/>
          <p:nvPr/>
        </p:nvSpPr>
        <p:spPr>
          <a:xfrm>
            <a:off x="8214970" y="1224183"/>
            <a:ext cx="180061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0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Postulaciones simultáneas MBC</a:t>
            </a:r>
            <a:r>
              <a:rPr lang="es-ES" sz="1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se </a:t>
            </a:r>
            <a:r>
              <a:rPr lang="es-ES" sz="1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pagará en </a:t>
            </a:r>
            <a:r>
              <a:rPr lang="es-ES" sz="1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AT un % similar </a:t>
            </a:r>
            <a:r>
              <a:rPr lang="es-ES" sz="1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 que representa cada obra o proyecto respecto al total de </a:t>
            </a:r>
            <a:r>
              <a:rPr lang="es-ES" sz="1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fondos.</a:t>
            </a:r>
            <a:endParaRPr lang="es-ES" sz="1000" dirty="0" smtClean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1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ES" sz="1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presupuesto total se obtiene de la sumatoria de recursos asignados simultáneamente para cada obra o proyecto que beneficia a las familias. En estos casos, se pagará también por cada servicio que comprende la </a:t>
            </a:r>
            <a:r>
              <a:rPr lang="es-ES" sz="1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AT, </a:t>
            </a:r>
            <a:r>
              <a:rPr lang="es-ES" sz="1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 valor equivalente al </a:t>
            </a:r>
            <a:r>
              <a:rPr lang="es-ES" sz="1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% asignado </a:t>
            </a:r>
            <a:r>
              <a:rPr lang="es-ES" sz="1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por este concepto a cada proyecto</a:t>
            </a:r>
            <a:r>
              <a:rPr lang="es-ES" sz="1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36231" y="1831"/>
            <a:ext cx="1295079" cy="1309880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7" name="Rectángulo 56"/>
          <p:cNvSpPr/>
          <p:nvPr/>
        </p:nvSpPr>
        <p:spPr>
          <a:xfrm>
            <a:off x="2023795" y="615755"/>
            <a:ext cx="6052426" cy="47527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           </a:t>
            </a:r>
            <a:r>
              <a:rPr lang="es-CL" dirty="0" smtClean="0"/>
              <a:t>Mejoramiento de Bienes Comunes</a:t>
            </a:r>
            <a:endParaRPr lang="es-CL" dirty="0"/>
          </a:p>
        </p:txBody>
      </p:sp>
      <p:pic>
        <p:nvPicPr>
          <p:cNvPr id="55" name="Picture 6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18560" y="8805"/>
            <a:ext cx="1327241" cy="1309880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6" name="Rectángulo 65"/>
          <p:cNvSpPr/>
          <p:nvPr/>
        </p:nvSpPr>
        <p:spPr>
          <a:xfrm>
            <a:off x="2705176" y="2809864"/>
            <a:ext cx="559762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1</a:t>
            </a:r>
            <a:r>
              <a:rPr lang="es-CL" b="1" dirty="0" smtClean="0"/>
              <a:t>,0</a:t>
            </a:r>
          </a:p>
        </p:txBody>
      </p:sp>
      <p:sp>
        <p:nvSpPr>
          <p:cNvPr id="67" name="Rectángulo 66"/>
          <p:cNvSpPr/>
          <p:nvPr/>
        </p:nvSpPr>
        <p:spPr>
          <a:xfrm>
            <a:off x="3344276" y="2809869"/>
            <a:ext cx="559762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1</a:t>
            </a:r>
            <a:r>
              <a:rPr lang="es-CL" b="1" dirty="0" smtClean="0"/>
              <a:t>,0</a:t>
            </a:r>
          </a:p>
        </p:txBody>
      </p:sp>
      <p:sp>
        <p:nvSpPr>
          <p:cNvPr id="68" name="Rectángulo 67"/>
          <p:cNvSpPr/>
          <p:nvPr/>
        </p:nvSpPr>
        <p:spPr>
          <a:xfrm>
            <a:off x="2095575" y="3684937"/>
            <a:ext cx="559762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1,5</a:t>
            </a:r>
          </a:p>
        </p:txBody>
      </p:sp>
      <p:sp>
        <p:nvSpPr>
          <p:cNvPr id="69" name="Rectángulo 68"/>
          <p:cNvSpPr/>
          <p:nvPr/>
        </p:nvSpPr>
        <p:spPr>
          <a:xfrm>
            <a:off x="2700259" y="3680018"/>
            <a:ext cx="559762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2,0</a:t>
            </a:r>
          </a:p>
        </p:txBody>
      </p:sp>
      <p:sp>
        <p:nvSpPr>
          <p:cNvPr id="70" name="Rectángulo 69"/>
          <p:cNvSpPr/>
          <p:nvPr/>
        </p:nvSpPr>
        <p:spPr>
          <a:xfrm>
            <a:off x="3339359" y="3680023"/>
            <a:ext cx="559762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1,5</a:t>
            </a:r>
          </a:p>
        </p:txBody>
      </p:sp>
      <p:sp>
        <p:nvSpPr>
          <p:cNvPr id="71" name="Rectángulo 70"/>
          <p:cNvSpPr/>
          <p:nvPr/>
        </p:nvSpPr>
        <p:spPr>
          <a:xfrm>
            <a:off x="2095577" y="4560012"/>
            <a:ext cx="559762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2,5</a:t>
            </a:r>
          </a:p>
        </p:txBody>
      </p:sp>
      <p:sp>
        <p:nvSpPr>
          <p:cNvPr id="72" name="Rectángulo 71"/>
          <p:cNvSpPr/>
          <p:nvPr/>
        </p:nvSpPr>
        <p:spPr>
          <a:xfrm>
            <a:off x="2700261" y="4555093"/>
            <a:ext cx="559762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1</a:t>
            </a:r>
            <a:r>
              <a:rPr lang="es-CL" b="1" dirty="0" smtClean="0"/>
              <a:t>,0</a:t>
            </a:r>
          </a:p>
        </p:txBody>
      </p:sp>
      <p:sp>
        <p:nvSpPr>
          <p:cNvPr id="73" name="Rectángulo 72"/>
          <p:cNvSpPr/>
          <p:nvPr/>
        </p:nvSpPr>
        <p:spPr>
          <a:xfrm>
            <a:off x="3339361" y="4555098"/>
            <a:ext cx="559762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1</a:t>
            </a:r>
            <a:r>
              <a:rPr lang="es-CL" b="1" dirty="0" smtClean="0"/>
              <a:t>,0</a:t>
            </a:r>
          </a:p>
        </p:txBody>
      </p:sp>
      <p:sp>
        <p:nvSpPr>
          <p:cNvPr id="74" name="Rectángulo 73"/>
          <p:cNvSpPr/>
          <p:nvPr/>
        </p:nvSpPr>
        <p:spPr>
          <a:xfrm>
            <a:off x="2095577" y="5395756"/>
            <a:ext cx="559762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1</a:t>
            </a:r>
            <a:r>
              <a:rPr lang="es-CL" b="1" dirty="0" smtClean="0"/>
              <a:t>,0</a:t>
            </a:r>
          </a:p>
        </p:txBody>
      </p:sp>
      <p:sp>
        <p:nvSpPr>
          <p:cNvPr id="75" name="Rectángulo 74"/>
          <p:cNvSpPr/>
          <p:nvPr/>
        </p:nvSpPr>
        <p:spPr>
          <a:xfrm>
            <a:off x="2700261" y="5390837"/>
            <a:ext cx="559762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1</a:t>
            </a:r>
            <a:r>
              <a:rPr lang="es-CL" b="1" dirty="0" smtClean="0"/>
              <a:t>,0</a:t>
            </a:r>
          </a:p>
        </p:txBody>
      </p:sp>
      <p:sp>
        <p:nvSpPr>
          <p:cNvPr id="76" name="Rectángulo 75"/>
          <p:cNvSpPr/>
          <p:nvPr/>
        </p:nvSpPr>
        <p:spPr>
          <a:xfrm>
            <a:off x="3339361" y="5390842"/>
            <a:ext cx="559762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1</a:t>
            </a:r>
            <a:r>
              <a:rPr lang="es-CL" b="1" dirty="0" smtClean="0"/>
              <a:t>,0</a:t>
            </a:r>
          </a:p>
        </p:txBody>
      </p:sp>
      <p:sp>
        <p:nvSpPr>
          <p:cNvPr id="77" name="Rectángulo 76"/>
          <p:cNvSpPr/>
          <p:nvPr/>
        </p:nvSpPr>
        <p:spPr>
          <a:xfrm>
            <a:off x="2750795" y="2238969"/>
            <a:ext cx="550879" cy="480806"/>
          </a:xfrm>
          <a:prstGeom prst="rect">
            <a:avLst/>
          </a:prstGeom>
          <a:gradFill flip="none" rotWithShape="1">
            <a:gsLst>
              <a:gs pos="55624">
                <a:schemeClr val="accent4">
                  <a:lumMod val="60000"/>
                  <a:lumOff val="40000"/>
                </a:schemeClr>
              </a:gs>
              <a:gs pos="86896">
                <a:schemeClr val="accent4">
                  <a:lumMod val="60000"/>
                  <a:lumOff val="40000"/>
                </a:schemeClr>
              </a:gs>
              <a:gs pos="0">
                <a:srgbClr val="FFFF00"/>
              </a:gs>
              <a:gs pos="48000">
                <a:schemeClr val="accent4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5</a:t>
            </a:r>
            <a:r>
              <a:rPr lang="es-CL" b="1" dirty="0" smtClean="0"/>
              <a:t>,0</a:t>
            </a:r>
          </a:p>
          <a:p>
            <a:pPr algn="ctr"/>
            <a:r>
              <a:rPr lang="es-CL" sz="800" b="1" dirty="0" smtClean="0">
                <a:solidFill>
                  <a:schemeClr val="tx1"/>
                </a:solidFill>
              </a:rPr>
              <a:t>51-100</a:t>
            </a:r>
          </a:p>
        </p:txBody>
      </p:sp>
      <p:sp>
        <p:nvSpPr>
          <p:cNvPr id="78" name="Rectángulo 77"/>
          <p:cNvSpPr/>
          <p:nvPr/>
        </p:nvSpPr>
        <p:spPr>
          <a:xfrm>
            <a:off x="3375851" y="2238969"/>
            <a:ext cx="550879" cy="480806"/>
          </a:xfrm>
          <a:prstGeom prst="rect">
            <a:avLst/>
          </a:prstGeom>
          <a:gradFill flip="none" rotWithShape="1">
            <a:gsLst>
              <a:gs pos="55624">
                <a:schemeClr val="accent4">
                  <a:lumMod val="60000"/>
                  <a:lumOff val="40000"/>
                </a:schemeClr>
              </a:gs>
              <a:gs pos="86896">
                <a:schemeClr val="accent4">
                  <a:lumMod val="60000"/>
                  <a:lumOff val="40000"/>
                </a:schemeClr>
              </a:gs>
              <a:gs pos="0">
                <a:srgbClr val="FFFF00"/>
              </a:gs>
              <a:gs pos="48000">
                <a:schemeClr val="accent4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4,5</a:t>
            </a:r>
          </a:p>
          <a:p>
            <a:pPr algn="ctr"/>
            <a:r>
              <a:rPr lang="es-CL" sz="800" b="1" dirty="0" smtClean="0">
                <a:solidFill>
                  <a:schemeClr val="tx1"/>
                </a:solidFill>
              </a:rPr>
              <a:t>101 +</a:t>
            </a:r>
          </a:p>
        </p:txBody>
      </p:sp>
      <p:sp>
        <p:nvSpPr>
          <p:cNvPr id="79" name="Rectángulo 78"/>
          <p:cNvSpPr/>
          <p:nvPr/>
        </p:nvSpPr>
        <p:spPr>
          <a:xfrm>
            <a:off x="4130855" y="2800043"/>
            <a:ext cx="559762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1</a:t>
            </a:r>
            <a:r>
              <a:rPr lang="es-CL" b="1" dirty="0" smtClean="0"/>
              <a:t>,0</a:t>
            </a:r>
          </a:p>
        </p:txBody>
      </p:sp>
      <p:sp>
        <p:nvSpPr>
          <p:cNvPr id="80" name="Rectángulo 79"/>
          <p:cNvSpPr/>
          <p:nvPr/>
        </p:nvSpPr>
        <p:spPr>
          <a:xfrm>
            <a:off x="4144005" y="2228165"/>
            <a:ext cx="550879" cy="480806"/>
          </a:xfrm>
          <a:prstGeom prst="rect">
            <a:avLst/>
          </a:prstGeom>
          <a:gradFill flip="none" rotWithShape="1">
            <a:gsLst>
              <a:gs pos="55624">
                <a:schemeClr val="accent4">
                  <a:lumMod val="60000"/>
                  <a:lumOff val="40000"/>
                </a:schemeClr>
              </a:gs>
              <a:gs pos="86896">
                <a:schemeClr val="accent4">
                  <a:lumMod val="60000"/>
                  <a:lumOff val="40000"/>
                </a:schemeClr>
              </a:gs>
              <a:gs pos="0">
                <a:srgbClr val="FFFF00"/>
              </a:gs>
              <a:gs pos="48000">
                <a:schemeClr val="accent4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9,5</a:t>
            </a:r>
          </a:p>
          <a:p>
            <a:pPr algn="ctr"/>
            <a:r>
              <a:rPr lang="es-CL" sz="800" b="1" dirty="0" smtClean="0">
                <a:solidFill>
                  <a:schemeClr val="tx1"/>
                </a:solidFill>
              </a:rPr>
              <a:t>&lt;=50</a:t>
            </a:r>
          </a:p>
        </p:txBody>
      </p:sp>
      <p:sp>
        <p:nvSpPr>
          <p:cNvPr id="81" name="Rectángulo 80"/>
          <p:cNvSpPr/>
          <p:nvPr/>
        </p:nvSpPr>
        <p:spPr>
          <a:xfrm>
            <a:off x="4735539" y="2795124"/>
            <a:ext cx="559762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1</a:t>
            </a:r>
            <a:r>
              <a:rPr lang="es-CL" b="1" dirty="0" smtClean="0"/>
              <a:t>,0</a:t>
            </a:r>
          </a:p>
        </p:txBody>
      </p:sp>
      <p:sp>
        <p:nvSpPr>
          <p:cNvPr id="82" name="Rectángulo 81"/>
          <p:cNvSpPr/>
          <p:nvPr/>
        </p:nvSpPr>
        <p:spPr>
          <a:xfrm>
            <a:off x="5374639" y="2795129"/>
            <a:ext cx="559762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1</a:t>
            </a:r>
            <a:r>
              <a:rPr lang="es-CL" b="1" dirty="0" smtClean="0"/>
              <a:t>,0</a:t>
            </a:r>
          </a:p>
        </p:txBody>
      </p:sp>
      <p:sp>
        <p:nvSpPr>
          <p:cNvPr id="83" name="Rectángulo 82"/>
          <p:cNvSpPr/>
          <p:nvPr/>
        </p:nvSpPr>
        <p:spPr>
          <a:xfrm>
            <a:off x="4125938" y="3670197"/>
            <a:ext cx="559762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4</a:t>
            </a:r>
            <a:r>
              <a:rPr lang="es-CL" b="1" dirty="0" smtClean="0"/>
              <a:t>,5</a:t>
            </a:r>
          </a:p>
        </p:txBody>
      </p:sp>
      <p:sp>
        <p:nvSpPr>
          <p:cNvPr id="84" name="Rectángulo 83"/>
          <p:cNvSpPr/>
          <p:nvPr/>
        </p:nvSpPr>
        <p:spPr>
          <a:xfrm>
            <a:off x="4730622" y="3665278"/>
            <a:ext cx="559762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3,5</a:t>
            </a:r>
          </a:p>
        </p:txBody>
      </p:sp>
      <p:sp>
        <p:nvSpPr>
          <p:cNvPr id="85" name="Rectángulo 84"/>
          <p:cNvSpPr/>
          <p:nvPr/>
        </p:nvSpPr>
        <p:spPr>
          <a:xfrm>
            <a:off x="5369722" y="3665283"/>
            <a:ext cx="559762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3,0</a:t>
            </a:r>
          </a:p>
        </p:txBody>
      </p:sp>
      <p:sp>
        <p:nvSpPr>
          <p:cNvPr id="86" name="Rectángulo 85"/>
          <p:cNvSpPr/>
          <p:nvPr/>
        </p:nvSpPr>
        <p:spPr>
          <a:xfrm>
            <a:off x="4125940" y="4545272"/>
            <a:ext cx="559762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2,5</a:t>
            </a:r>
          </a:p>
        </p:txBody>
      </p:sp>
      <p:sp>
        <p:nvSpPr>
          <p:cNvPr id="87" name="Rectángulo 86"/>
          <p:cNvSpPr/>
          <p:nvPr/>
        </p:nvSpPr>
        <p:spPr>
          <a:xfrm>
            <a:off x="4730624" y="4540353"/>
            <a:ext cx="559762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2,0</a:t>
            </a:r>
          </a:p>
        </p:txBody>
      </p:sp>
      <p:sp>
        <p:nvSpPr>
          <p:cNvPr id="88" name="Rectángulo 87"/>
          <p:cNvSpPr/>
          <p:nvPr/>
        </p:nvSpPr>
        <p:spPr>
          <a:xfrm>
            <a:off x="5369724" y="4540358"/>
            <a:ext cx="559762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1,5</a:t>
            </a:r>
          </a:p>
        </p:txBody>
      </p:sp>
      <p:sp>
        <p:nvSpPr>
          <p:cNvPr id="89" name="Rectángulo 88"/>
          <p:cNvSpPr/>
          <p:nvPr/>
        </p:nvSpPr>
        <p:spPr>
          <a:xfrm>
            <a:off x="4125940" y="5381016"/>
            <a:ext cx="559762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1,5</a:t>
            </a:r>
          </a:p>
        </p:txBody>
      </p:sp>
      <p:sp>
        <p:nvSpPr>
          <p:cNvPr id="90" name="Rectángulo 89"/>
          <p:cNvSpPr/>
          <p:nvPr/>
        </p:nvSpPr>
        <p:spPr>
          <a:xfrm>
            <a:off x="4730624" y="5376097"/>
            <a:ext cx="559762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1</a:t>
            </a:r>
            <a:r>
              <a:rPr lang="es-CL" b="1" dirty="0" smtClean="0"/>
              <a:t>,0</a:t>
            </a:r>
          </a:p>
        </p:txBody>
      </p:sp>
      <p:sp>
        <p:nvSpPr>
          <p:cNvPr id="91" name="Rectángulo 90"/>
          <p:cNvSpPr/>
          <p:nvPr/>
        </p:nvSpPr>
        <p:spPr>
          <a:xfrm>
            <a:off x="5369724" y="5376102"/>
            <a:ext cx="559762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1</a:t>
            </a:r>
            <a:r>
              <a:rPr lang="es-CL" b="1" dirty="0" smtClean="0"/>
              <a:t>,0</a:t>
            </a:r>
          </a:p>
        </p:txBody>
      </p:sp>
      <p:sp>
        <p:nvSpPr>
          <p:cNvPr id="92" name="Rectángulo 91"/>
          <p:cNvSpPr/>
          <p:nvPr/>
        </p:nvSpPr>
        <p:spPr>
          <a:xfrm>
            <a:off x="4781158" y="2224229"/>
            <a:ext cx="550879" cy="480806"/>
          </a:xfrm>
          <a:prstGeom prst="rect">
            <a:avLst/>
          </a:prstGeom>
          <a:gradFill flip="none" rotWithShape="1">
            <a:gsLst>
              <a:gs pos="55624">
                <a:schemeClr val="accent4">
                  <a:lumMod val="60000"/>
                  <a:lumOff val="40000"/>
                </a:schemeClr>
              </a:gs>
              <a:gs pos="86896">
                <a:schemeClr val="accent4">
                  <a:lumMod val="60000"/>
                  <a:lumOff val="40000"/>
                </a:schemeClr>
              </a:gs>
              <a:gs pos="0">
                <a:srgbClr val="FFFF00"/>
              </a:gs>
              <a:gs pos="48000">
                <a:schemeClr val="accent4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7,5</a:t>
            </a:r>
          </a:p>
          <a:p>
            <a:pPr algn="ctr"/>
            <a:r>
              <a:rPr lang="es-CL" sz="800" b="1" dirty="0" smtClean="0">
                <a:solidFill>
                  <a:schemeClr val="tx1"/>
                </a:solidFill>
              </a:rPr>
              <a:t>51-100</a:t>
            </a:r>
          </a:p>
        </p:txBody>
      </p:sp>
      <p:sp>
        <p:nvSpPr>
          <p:cNvPr id="93" name="Rectángulo 92"/>
          <p:cNvSpPr/>
          <p:nvPr/>
        </p:nvSpPr>
        <p:spPr>
          <a:xfrm>
            <a:off x="5406214" y="2224229"/>
            <a:ext cx="550879" cy="480806"/>
          </a:xfrm>
          <a:prstGeom prst="rect">
            <a:avLst/>
          </a:prstGeom>
          <a:gradFill flip="none" rotWithShape="1">
            <a:gsLst>
              <a:gs pos="55624">
                <a:schemeClr val="accent4">
                  <a:lumMod val="60000"/>
                  <a:lumOff val="40000"/>
                </a:schemeClr>
              </a:gs>
              <a:gs pos="86896">
                <a:schemeClr val="accent4">
                  <a:lumMod val="60000"/>
                  <a:lumOff val="40000"/>
                </a:schemeClr>
              </a:gs>
              <a:gs pos="0">
                <a:srgbClr val="FFFF00"/>
              </a:gs>
              <a:gs pos="48000">
                <a:schemeClr val="accent4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6</a:t>
            </a:r>
            <a:r>
              <a:rPr lang="es-CL" b="1" dirty="0" smtClean="0"/>
              <a:t>,5</a:t>
            </a:r>
          </a:p>
          <a:p>
            <a:pPr algn="ctr"/>
            <a:r>
              <a:rPr lang="es-CL" sz="800" b="1" dirty="0" smtClean="0">
                <a:solidFill>
                  <a:schemeClr val="tx1"/>
                </a:solidFill>
              </a:rPr>
              <a:t>101 +</a:t>
            </a:r>
          </a:p>
        </p:txBody>
      </p:sp>
      <p:sp>
        <p:nvSpPr>
          <p:cNvPr id="98" name="Rectángulo 97"/>
          <p:cNvSpPr/>
          <p:nvPr/>
        </p:nvSpPr>
        <p:spPr>
          <a:xfrm>
            <a:off x="6180891" y="2814795"/>
            <a:ext cx="559762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1,5</a:t>
            </a:r>
          </a:p>
        </p:txBody>
      </p:sp>
      <p:sp>
        <p:nvSpPr>
          <p:cNvPr id="104" name="Rectángulo 103"/>
          <p:cNvSpPr/>
          <p:nvPr/>
        </p:nvSpPr>
        <p:spPr>
          <a:xfrm>
            <a:off x="6194041" y="2242917"/>
            <a:ext cx="550879" cy="480806"/>
          </a:xfrm>
          <a:prstGeom prst="rect">
            <a:avLst/>
          </a:prstGeom>
          <a:gradFill flip="none" rotWithShape="1">
            <a:gsLst>
              <a:gs pos="55624">
                <a:schemeClr val="accent4">
                  <a:lumMod val="60000"/>
                  <a:lumOff val="40000"/>
                </a:schemeClr>
              </a:gs>
              <a:gs pos="86896">
                <a:schemeClr val="accent4">
                  <a:lumMod val="60000"/>
                  <a:lumOff val="40000"/>
                </a:schemeClr>
              </a:gs>
              <a:gs pos="0">
                <a:srgbClr val="FFFF00"/>
              </a:gs>
              <a:gs pos="48000">
                <a:schemeClr val="accent4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 smtClean="0"/>
              <a:t>12,0</a:t>
            </a:r>
          </a:p>
          <a:p>
            <a:pPr algn="ctr"/>
            <a:r>
              <a:rPr lang="es-CL" sz="800" b="1" dirty="0" smtClean="0">
                <a:solidFill>
                  <a:schemeClr val="tx1"/>
                </a:solidFill>
              </a:rPr>
              <a:t>&lt;=50</a:t>
            </a:r>
          </a:p>
        </p:txBody>
      </p:sp>
      <p:sp>
        <p:nvSpPr>
          <p:cNvPr id="124" name="Rectángulo 123"/>
          <p:cNvSpPr/>
          <p:nvPr/>
        </p:nvSpPr>
        <p:spPr>
          <a:xfrm>
            <a:off x="6785575" y="2809876"/>
            <a:ext cx="559762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1</a:t>
            </a:r>
            <a:r>
              <a:rPr lang="es-CL" b="1" dirty="0" smtClean="0"/>
              <a:t>,0</a:t>
            </a:r>
          </a:p>
        </p:txBody>
      </p:sp>
      <p:sp>
        <p:nvSpPr>
          <p:cNvPr id="125" name="Rectángulo 124"/>
          <p:cNvSpPr/>
          <p:nvPr/>
        </p:nvSpPr>
        <p:spPr>
          <a:xfrm>
            <a:off x="7424675" y="2809881"/>
            <a:ext cx="559762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1</a:t>
            </a:r>
            <a:r>
              <a:rPr lang="es-CL" b="1" dirty="0" smtClean="0"/>
              <a:t>,0</a:t>
            </a:r>
          </a:p>
        </p:txBody>
      </p:sp>
      <p:sp>
        <p:nvSpPr>
          <p:cNvPr id="126" name="Rectángulo 125"/>
          <p:cNvSpPr/>
          <p:nvPr/>
        </p:nvSpPr>
        <p:spPr>
          <a:xfrm>
            <a:off x="6175974" y="3684949"/>
            <a:ext cx="559762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5,0</a:t>
            </a:r>
          </a:p>
        </p:txBody>
      </p:sp>
      <p:sp>
        <p:nvSpPr>
          <p:cNvPr id="127" name="Rectángulo 126"/>
          <p:cNvSpPr/>
          <p:nvPr/>
        </p:nvSpPr>
        <p:spPr>
          <a:xfrm>
            <a:off x="6780658" y="3680030"/>
            <a:ext cx="559762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4</a:t>
            </a:r>
            <a:r>
              <a:rPr lang="es-CL" b="1" dirty="0" smtClean="0"/>
              <a:t>,5</a:t>
            </a:r>
          </a:p>
        </p:txBody>
      </p:sp>
      <p:sp>
        <p:nvSpPr>
          <p:cNvPr id="128" name="Rectángulo 127"/>
          <p:cNvSpPr/>
          <p:nvPr/>
        </p:nvSpPr>
        <p:spPr>
          <a:xfrm>
            <a:off x="7419758" y="3680035"/>
            <a:ext cx="559762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2,5</a:t>
            </a:r>
          </a:p>
        </p:txBody>
      </p:sp>
      <p:sp>
        <p:nvSpPr>
          <p:cNvPr id="130" name="Rectángulo 129"/>
          <p:cNvSpPr/>
          <p:nvPr/>
        </p:nvSpPr>
        <p:spPr>
          <a:xfrm>
            <a:off x="6175976" y="4560024"/>
            <a:ext cx="559762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2,5</a:t>
            </a:r>
          </a:p>
        </p:txBody>
      </p:sp>
      <p:sp>
        <p:nvSpPr>
          <p:cNvPr id="131" name="Rectángulo 130"/>
          <p:cNvSpPr/>
          <p:nvPr/>
        </p:nvSpPr>
        <p:spPr>
          <a:xfrm>
            <a:off x="6780660" y="4555105"/>
            <a:ext cx="559762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2,5</a:t>
            </a:r>
          </a:p>
        </p:txBody>
      </p:sp>
      <p:sp>
        <p:nvSpPr>
          <p:cNvPr id="132" name="Rectángulo 131"/>
          <p:cNvSpPr/>
          <p:nvPr/>
        </p:nvSpPr>
        <p:spPr>
          <a:xfrm>
            <a:off x="7419760" y="4555110"/>
            <a:ext cx="559762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2,0</a:t>
            </a:r>
          </a:p>
        </p:txBody>
      </p:sp>
      <p:sp>
        <p:nvSpPr>
          <p:cNvPr id="133" name="Rectángulo 132"/>
          <p:cNvSpPr/>
          <p:nvPr/>
        </p:nvSpPr>
        <p:spPr>
          <a:xfrm>
            <a:off x="6175976" y="5395768"/>
            <a:ext cx="559762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3,0</a:t>
            </a:r>
          </a:p>
        </p:txBody>
      </p:sp>
      <p:sp>
        <p:nvSpPr>
          <p:cNvPr id="134" name="Rectángulo 133"/>
          <p:cNvSpPr/>
          <p:nvPr/>
        </p:nvSpPr>
        <p:spPr>
          <a:xfrm>
            <a:off x="6780660" y="5390849"/>
            <a:ext cx="559762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2</a:t>
            </a:r>
            <a:r>
              <a:rPr lang="es-CL" b="1" dirty="0" smtClean="0"/>
              <a:t>,5</a:t>
            </a:r>
          </a:p>
        </p:txBody>
      </p:sp>
      <p:sp>
        <p:nvSpPr>
          <p:cNvPr id="135" name="Rectángulo 134"/>
          <p:cNvSpPr/>
          <p:nvPr/>
        </p:nvSpPr>
        <p:spPr>
          <a:xfrm>
            <a:off x="7419760" y="5390854"/>
            <a:ext cx="559762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2,0</a:t>
            </a:r>
          </a:p>
        </p:txBody>
      </p:sp>
      <p:sp>
        <p:nvSpPr>
          <p:cNvPr id="136" name="Rectángulo 135"/>
          <p:cNvSpPr/>
          <p:nvPr/>
        </p:nvSpPr>
        <p:spPr>
          <a:xfrm>
            <a:off x="6831194" y="2238981"/>
            <a:ext cx="550879" cy="480806"/>
          </a:xfrm>
          <a:prstGeom prst="rect">
            <a:avLst/>
          </a:prstGeom>
          <a:gradFill flip="none" rotWithShape="1">
            <a:gsLst>
              <a:gs pos="55624">
                <a:schemeClr val="accent4">
                  <a:lumMod val="60000"/>
                  <a:lumOff val="40000"/>
                </a:schemeClr>
              </a:gs>
              <a:gs pos="86896">
                <a:schemeClr val="accent4">
                  <a:lumMod val="60000"/>
                  <a:lumOff val="40000"/>
                </a:schemeClr>
              </a:gs>
              <a:gs pos="0">
                <a:srgbClr val="FFFF00"/>
              </a:gs>
              <a:gs pos="48000">
                <a:schemeClr val="accent4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 smtClean="0"/>
              <a:t>10,5</a:t>
            </a:r>
          </a:p>
          <a:p>
            <a:pPr algn="ctr"/>
            <a:r>
              <a:rPr lang="es-CL" sz="800" b="1" dirty="0" smtClean="0">
                <a:solidFill>
                  <a:schemeClr val="tx1"/>
                </a:solidFill>
              </a:rPr>
              <a:t>51-100</a:t>
            </a:r>
          </a:p>
        </p:txBody>
      </p:sp>
      <p:sp>
        <p:nvSpPr>
          <p:cNvPr id="137" name="Rectángulo 136"/>
          <p:cNvSpPr/>
          <p:nvPr/>
        </p:nvSpPr>
        <p:spPr>
          <a:xfrm>
            <a:off x="7456250" y="2238981"/>
            <a:ext cx="550879" cy="480806"/>
          </a:xfrm>
          <a:prstGeom prst="rect">
            <a:avLst/>
          </a:prstGeom>
          <a:gradFill flip="none" rotWithShape="1">
            <a:gsLst>
              <a:gs pos="55624">
                <a:schemeClr val="accent4">
                  <a:lumMod val="60000"/>
                  <a:lumOff val="40000"/>
                </a:schemeClr>
              </a:gs>
              <a:gs pos="86896">
                <a:schemeClr val="accent4">
                  <a:lumMod val="60000"/>
                  <a:lumOff val="40000"/>
                </a:schemeClr>
              </a:gs>
              <a:gs pos="0">
                <a:srgbClr val="FFFF00"/>
              </a:gs>
              <a:gs pos="48000">
                <a:schemeClr val="accent4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7,5</a:t>
            </a:r>
          </a:p>
          <a:p>
            <a:pPr algn="ctr"/>
            <a:r>
              <a:rPr lang="es-CL" sz="800" b="1" dirty="0" smtClean="0">
                <a:solidFill>
                  <a:schemeClr val="tx1"/>
                </a:solidFill>
              </a:rPr>
              <a:t>101 +</a:t>
            </a:r>
          </a:p>
        </p:txBody>
      </p:sp>
      <p:sp>
        <p:nvSpPr>
          <p:cNvPr id="139" name="Rectángulo 138"/>
          <p:cNvSpPr/>
          <p:nvPr/>
        </p:nvSpPr>
        <p:spPr>
          <a:xfrm>
            <a:off x="10216255" y="2819077"/>
            <a:ext cx="559762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2</a:t>
            </a:r>
            <a:r>
              <a:rPr lang="es-CL" b="1" dirty="0" smtClean="0"/>
              <a:t>,0</a:t>
            </a:r>
          </a:p>
        </p:txBody>
      </p:sp>
      <p:sp>
        <p:nvSpPr>
          <p:cNvPr id="140" name="Rectángulo 139"/>
          <p:cNvSpPr/>
          <p:nvPr/>
        </p:nvSpPr>
        <p:spPr>
          <a:xfrm>
            <a:off x="10229405" y="2247199"/>
            <a:ext cx="550879" cy="480806"/>
          </a:xfrm>
          <a:prstGeom prst="rect">
            <a:avLst/>
          </a:prstGeom>
          <a:gradFill flip="none" rotWithShape="1">
            <a:gsLst>
              <a:gs pos="55624">
                <a:schemeClr val="accent4">
                  <a:lumMod val="60000"/>
                  <a:lumOff val="40000"/>
                </a:schemeClr>
              </a:gs>
              <a:gs pos="86896">
                <a:schemeClr val="accent4">
                  <a:lumMod val="60000"/>
                  <a:lumOff val="40000"/>
                </a:schemeClr>
              </a:gs>
              <a:gs pos="0">
                <a:srgbClr val="FFFF00"/>
              </a:gs>
              <a:gs pos="48000">
                <a:schemeClr val="accent4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 smtClean="0"/>
              <a:t>14,0</a:t>
            </a:r>
          </a:p>
          <a:p>
            <a:pPr algn="ctr"/>
            <a:r>
              <a:rPr lang="es-CL" sz="800" b="1" dirty="0" smtClean="0">
                <a:solidFill>
                  <a:schemeClr val="tx1"/>
                </a:solidFill>
              </a:rPr>
              <a:t>&lt;=50</a:t>
            </a:r>
          </a:p>
        </p:txBody>
      </p:sp>
      <p:sp>
        <p:nvSpPr>
          <p:cNvPr id="141" name="Rectángulo 140"/>
          <p:cNvSpPr/>
          <p:nvPr/>
        </p:nvSpPr>
        <p:spPr>
          <a:xfrm>
            <a:off x="10820939" y="2814158"/>
            <a:ext cx="559762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1,5</a:t>
            </a:r>
          </a:p>
        </p:txBody>
      </p:sp>
      <p:sp>
        <p:nvSpPr>
          <p:cNvPr id="142" name="Rectángulo 141"/>
          <p:cNvSpPr/>
          <p:nvPr/>
        </p:nvSpPr>
        <p:spPr>
          <a:xfrm>
            <a:off x="11460039" y="2814163"/>
            <a:ext cx="559762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1</a:t>
            </a:r>
            <a:r>
              <a:rPr lang="es-CL" b="1" dirty="0" smtClean="0"/>
              <a:t>,0</a:t>
            </a:r>
          </a:p>
        </p:txBody>
      </p:sp>
      <p:sp>
        <p:nvSpPr>
          <p:cNvPr id="143" name="Rectángulo 142"/>
          <p:cNvSpPr/>
          <p:nvPr/>
        </p:nvSpPr>
        <p:spPr>
          <a:xfrm>
            <a:off x="10211338" y="3689231"/>
            <a:ext cx="559762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6</a:t>
            </a:r>
            <a:r>
              <a:rPr lang="es-CL" b="1" dirty="0" smtClean="0"/>
              <a:t>,0</a:t>
            </a:r>
          </a:p>
        </p:txBody>
      </p:sp>
      <p:sp>
        <p:nvSpPr>
          <p:cNvPr id="144" name="Rectángulo 143"/>
          <p:cNvSpPr/>
          <p:nvPr/>
        </p:nvSpPr>
        <p:spPr>
          <a:xfrm>
            <a:off x="10816022" y="3684312"/>
            <a:ext cx="559762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5,5</a:t>
            </a:r>
          </a:p>
        </p:txBody>
      </p:sp>
      <p:sp>
        <p:nvSpPr>
          <p:cNvPr id="145" name="Rectángulo 144"/>
          <p:cNvSpPr/>
          <p:nvPr/>
        </p:nvSpPr>
        <p:spPr>
          <a:xfrm>
            <a:off x="11455122" y="3684317"/>
            <a:ext cx="559762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5,0</a:t>
            </a:r>
          </a:p>
        </p:txBody>
      </p:sp>
      <p:sp>
        <p:nvSpPr>
          <p:cNvPr id="146" name="Rectángulo 145"/>
          <p:cNvSpPr/>
          <p:nvPr/>
        </p:nvSpPr>
        <p:spPr>
          <a:xfrm>
            <a:off x="10211340" y="4564306"/>
            <a:ext cx="559762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3,0</a:t>
            </a:r>
          </a:p>
        </p:txBody>
      </p:sp>
      <p:sp>
        <p:nvSpPr>
          <p:cNvPr id="147" name="Rectángulo 146"/>
          <p:cNvSpPr/>
          <p:nvPr/>
        </p:nvSpPr>
        <p:spPr>
          <a:xfrm>
            <a:off x="10816024" y="4559387"/>
            <a:ext cx="559762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2,5</a:t>
            </a:r>
          </a:p>
        </p:txBody>
      </p:sp>
      <p:sp>
        <p:nvSpPr>
          <p:cNvPr id="148" name="Rectángulo 147"/>
          <p:cNvSpPr/>
          <p:nvPr/>
        </p:nvSpPr>
        <p:spPr>
          <a:xfrm>
            <a:off x="11455124" y="4559392"/>
            <a:ext cx="559762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2,0</a:t>
            </a:r>
          </a:p>
        </p:txBody>
      </p:sp>
      <p:sp>
        <p:nvSpPr>
          <p:cNvPr id="149" name="Rectángulo 148"/>
          <p:cNvSpPr/>
          <p:nvPr/>
        </p:nvSpPr>
        <p:spPr>
          <a:xfrm>
            <a:off x="10211340" y="5400050"/>
            <a:ext cx="559762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3,0</a:t>
            </a:r>
          </a:p>
        </p:txBody>
      </p:sp>
      <p:sp>
        <p:nvSpPr>
          <p:cNvPr id="150" name="Rectángulo 149"/>
          <p:cNvSpPr/>
          <p:nvPr/>
        </p:nvSpPr>
        <p:spPr>
          <a:xfrm>
            <a:off x="10816024" y="5395131"/>
            <a:ext cx="559762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2</a:t>
            </a:r>
            <a:r>
              <a:rPr lang="es-CL" b="1" dirty="0" smtClean="0"/>
              <a:t>,5</a:t>
            </a:r>
          </a:p>
        </p:txBody>
      </p:sp>
      <p:sp>
        <p:nvSpPr>
          <p:cNvPr id="151" name="Rectángulo 150"/>
          <p:cNvSpPr/>
          <p:nvPr/>
        </p:nvSpPr>
        <p:spPr>
          <a:xfrm>
            <a:off x="11455124" y="5395136"/>
            <a:ext cx="559762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2,0</a:t>
            </a:r>
          </a:p>
        </p:txBody>
      </p:sp>
      <p:sp>
        <p:nvSpPr>
          <p:cNvPr id="152" name="Rectángulo 151"/>
          <p:cNvSpPr/>
          <p:nvPr/>
        </p:nvSpPr>
        <p:spPr>
          <a:xfrm>
            <a:off x="10866558" y="2243263"/>
            <a:ext cx="550879" cy="480806"/>
          </a:xfrm>
          <a:prstGeom prst="rect">
            <a:avLst/>
          </a:prstGeom>
          <a:gradFill flip="none" rotWithShape="1">
            <a:gsLst>
              <a:gs pos="55624">
                <a:schemeClr val="accent4">
                  <a:lumMod val="60000"/>
                  <a:lumOff val="40000"/>
                </a:schemeClr>
              </a:gs>
              <a:gs pos="86896">
                <a:schemeClr val="accent4">
                  <a:lumMod val="60000"/>
                  <a:lumOff val="40000"/>
                </a:schemeClr>
              </a:gs>
              <a:gs pos="0">
                <a:srgbClr val="FFFF00"/>
              </a:gs>
              <a:gs pos="48000">
                <a:schemeClr val="accent4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 smtClean="0"/>
              <a:t>12,0</a:t>
            </a:r>
          </a:p>
          <a:p>
            <a:pPr algn="ctr"/>
            <a:r>
              <a:rPr lang="es-CL" sz="800" b="1" dirty="0" smtClean="0">
                <a:solidFill>
                  <a:schemeClr val="tx1"/>
                </a:solidFill>
              </a:rPr>
              <a:t>51-100</a:t>
            </a:r>
          </a:p>
        </p:txBody>
      </p:sp>
      <p:sp>
        <p:nvSpPr>
          <p:cNvPr id="153" name="Rectángulo 152"/>
          <p:cNvSpPr/>
          <p:nvPr/>
        </p:nvSpPr>
        <p:spPr>
          <a:xfrm>
            <a:off x="11491614" y="2243263"/>
            <a:ext cx="550879" cy="480806"/>
          </a:xfrm>
          <a:prstGeom prst="rect">
            <a:avLst/>
          </a:prstGeom>
          <a:gradFill flip="none" rotWithShape="1">
            <a:gsLst>
              <a:gs pos="55624">
                <a:schemeClr val="accent4">
                  <a:lumMod val="60000"/>
                  <a:lumOff val="40000"/>
                </a:schemeClr>
              </a:gs>
              <a:gs pos="86896">
                <a:schemeClr val="accent4">
                  <a:lumMod val="60000"/>
                  <a:lumOff val="40000"/>
                </a:schemeClr>
              </a:gs>
              <a:gs pos="0">
                <a:srgbClr val="FFFF00"/>
              </a:gs>
              <a:gs pos="48000">
                <a:schemeClr val="accent4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 smtClean="0"/>
              <a:t>10,0</a:t>
            </a:r>
          </a:p>
          <a:p>
            <a:pPr algn="ctr"/>
            <a:r>
              <a:rPr lang="es-CL" sz="800" b="1" dirty="0" smtClean="0">
                <a:solidFill>
                  <a:schemeClr val="tx1"/>
                </a:solidFill>
              </a:rPr>
              <a:t>101 +</a:t>
            </a:r>
          </a:p>
        </p:txBody>
      </p:sp>
      <p:sp>
        <p:nvSpPr>
          <p:cNvPr id="154" name="Rectángulo 153"/>
          <p:cNvSpPr/>
          <p:nvPr/>
        </p:nvSpPr>
        <p:spPr>
          <a:xfrm>
            <a:off x="8162495" y="3936043"/>
            <a:ext cx="180061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es-CL" sz="1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el caso de </a:t>
            </a:r>
            <a:r>
              <a:rPr lang="es-CL" sz="1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postulación simultánea de un Proyecto de </a:t>
            </a:r>
            <a:r>
              <a:rPr lang="es-CL" sz="10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MBC y de AVC,</a:t>
            </a:r>
            <a:r>
              <a:rPr lang="es-CL" sz="1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1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 pagará el 100% la </a:t>
            </a:r>
            <a:r>
              <a:rPr lang="es-CL" sz="1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AT </a:t>
            </a:r>
            <a:r>
              <a:rPr lang="es-CL" sz="1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correspondiente a Proyectos de </a:t>
            </a:r>
            <a:r>
              <a:rPr lang="es-CL" sz="1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AVC y </a:t>
            </a:r>
            <a:r>
              <a:rPr lang="es-CL" sz="1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sólo un 50% de la </a:t>
            </a:r>
            <a:r>
              <a:rPr lang="es-CL" sz="1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AT correspondiente </a:t>
            </a:r>
            <a:r>
              <a:rPr lang="es-CL" sz="1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 Proyecto de </a:t>
            </a:r>
            <a:r>
              <a:rPr lang="es-CL" sz="1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MBC, </a:t>
            </a:r>
            <a:r>
              <a:rPr lang="es-CL" sz="1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 acuerdo a las </a:t>
            </a:r>
            <a:r>
              <a:rPr lang="es-CL" sz="1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tablas. </a:t>
            </a:r>
            <a:r>
              <a:rPr lang="es-CL" sz="1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 estos casos, se pagará también por cada servicio que comprende la </a:t>
            </a:r>
            <a:r>
              <a:rPr lang="es-CL" sz="1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AT, </a:t>
            </a:r>
            <a:r>
              <a:rPr lang="es-CL" sz="1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 valor equivalente al porcentaje asignado por este concepto a cada proyecto</a:t>
            </a:r>
            <a:r>
              <a:rPr lang="es-CL" sz="1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" sz="1000" dirty="0" smtClean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60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5D844C73-7959-4F1B-8209-02F0A7374F3D}"/>
              </a:ext>
            </a:extLst>
          </p:cNvPr>
          <p:cNvSpPr/>
          <p:nvPr/>
        </p:nvSpPr>
        <p:spPr>
          <a:xfrm>
            <a:off x="0" y="-230841"/>
            <a:ext cx="12192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B6AF5B4-1B8C-4C8A-A00F-E13168F21131}"/>
              </a:ext>
            </a:extLst>
          </p:cNvPr>
          <p:cNvSpPr/>
          <p:nvPr/>
        </p:nvSpPr>
        <p:spPr>
          <a:xfrm>
            <a:off x="0" y="6119748"/>
            <a:ext cx="12192000" cy="7678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5770"/>
            <a:ext cx="4954502" cy="8069349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6EA886A8-14C5-46D6-9A25-520A9406E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21347" y="0"/>
            <a:ext cx="1724402" cy="16752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0BA2A75-9332-426A-9839-0E914B7849DD}"/>
              </a:ext>
            </a:extLst>
          </p:cNvPr>
          <p:cNvSpPr txBox="1"/>
          <p:nvPr/>
        </p:nvSpPr>
        <p:spPr>
          <a:xfrm>
            <a:off x="1406013" y="6365549"/>
            <a:ext cx="12332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bg1"/>
                </a:solidFill>
              </a:rPr>
              <a:t>Proyectos para </a:t>
            </a:r>
            <a:r>
              <a:rPr lang="es-CL" sz="2800" b="1" dirty="0" smtClean="0">
                <a:solidFill>
                  <a:schemeClr val="bg1"/>
                </a:solidFill>
              </a:rPr>
              <a:t>Condominios de Viviendas</a:t>
            </a:r>
            <a:endParaRPr lang="es-CL" sz="2800" b="1" dirty="0">
              <a:solidFill>
                <a:schemeClr val="bg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229342" y="6282220"/>
            <a:ext cx="620750" cy="481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" name="Grupo 48"/>
          <p:cNvGrpSpPr/>
          <p:nvPr/>
        </p:nvGrpSpPr>
        <p:grpSpPr>
          <a:xfrm>
            <a:off x="-14775" y="256012"/>
            <a:ext cx="2393706" cy="2276670"/>
            <a:chOff x="3054349" y="1799100"/>
            <a:chExt cx="2393706" cy="2276670"/>
          </a:xfrm>
        </p:grpSpPr>
        <p:sp>
          <p:nvSpPr>
            <p:cNvPr id="50" name="Elipse 49"/>
            <p:cNvSpPr/>
            <p:nvPr/>
          </p:nvSpPr>
          <p:spPr>
            <a:xfrm>
              <a:off x="3112867" y="1799100"/>
              <a:ext cx="2276670" cy="2276670"/>
            </a:xfrm>
            <a:prstGeom prst="ellipse">
              <a:avLst/>
            </a:prstGeom>
            <a:solidFill>
              <a:srgbClr val="00B050"/>
            </a:solidFill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51" name="Imagen 50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2118" y="1821474"/>
              <a:ext cx="2159634" cy="825684"/>
            </a:xfrm>
            <a:prstGeom prst="rect">
              <a:avLst/>
            </a:prstGeom>
          </p:spPr>
        </p:pic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66725DBF-0EC6-4F71-BF65-F1DC4AFAD3A3}"/>
                </a:ext>
              </a:extLst>
            </p:cNvPr>
            <p:cNvSpPr txBox="1"/>
            <p:nvPr/>
          </p:nvSpPr>
          <p:spPr>
            <a:xfrm>
              <a:off x="3281459" y="2778812"/>
              <a:ext cx="19274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Proyectos para Condominios de </a:t>
              </a:r>
              <a:r>
                <a:rPr lang="es-CL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Viviendas</a:t>
              </a:r>
              <a:endParaRPr lang="es-CL" sz="1600" b="1" dirty="0" smtClean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53" name="CuadroTexto 52">
              <a:extLst>
                <a:ext uri="{FF2B5EF4-FFF2-40B4-BE49-F238E27FC236}">
                  <a16:creationId xmlns:a16="http://schemas.microsoft.com/office/drawing/2014/main" id="{49C71100-4E08-4582-AC56-5E8F3CF4D08E}"/>
                </a:ext>
              </a:extLst>
            </p:cNvPr>
            <p:cNvSpPr txBox="1"/>
            <p:nvPr/>
          </p:nvSpPr>
          <p:spPr>
            <a:xfrm>
              <a:off x="3054349" y="2049517"/>
              <a:ext cx="2393706" cy="581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100"/>
                </a:lnSpc>
              </a:pPr>
              <a:r>
                <a:rPr lang="es-CL" sz="2800" b="1" dirty="0" smtClean="0">
                  <a:solidFill>
                    <a:schemeClr val="bg1"/>
                  </a:solidFill>
                </a:rPr>
                <a:t>Capítulo III</a:t>
              </a:r>
              <a:endParaRPr lang="es-CL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95" name="Rectangle 1"/>
          <p:cNvSpPr>
            <a:spLocks noChangeArrowheads="1"/>
          </p:cNvSpPr>
          <p:nvPr/>
        </p:nvSpPr>
        <p:spPr bwMode="auto">
          <a:xfrm>
            <a:off x="5852622" y="750305"/>
            <a:ext cx="3621242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L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Según </a:t>
            </a:r>
            <a:r>
              <a:rPr kumimoji="0" lang="es-ES" altLang="es-CL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se trate de la primera o segunda postulación de la copropiedad, al Servicio Gestión Técnica, Social y Legal de Proyectos se adicionarán por beneficiario los montos señalados en la siguiente tabla:</a:t>
            </a:r>
            <a:endParaRPr kumimoji="0" lang="es-CL" altLang="es-CL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867397" y="3506001"/>
            <a:ext cx="36268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CL" sz="1200" dirty="0" smtClean="0">
                <a:solidFill>
                  <a:srgbClr val="002060"/>
                </a:solidFill>
                <a:ea typeface="Calibri" panose="020F0502020204030204" pitchFamily="34" charset="0"/>
                <a:cs typeface="Mangal"/>
              </a:rPr>
              <a:t>Los </a:t>
            </a:r>
            <a:r>
              <a:rPr lang="es-ES" altLang="es-CL" sz="1200" dirty="0">
                <a:solidFill>
                  <a:srgbClr val="002060"/>
                </a:solidFill>
                <a:ea typeface="Calibri" panose="020F0502020204030204" pitchFamily="34" charset="0"/>
                <a:cs typeface="Mangal"/>
              </a:rPr>
              <a:t>honorarios indicados en la tabla precedente se cancelarán una vez que SERVIU verifique la realización y cumplimiento de la totalidad de los servicios y productos que establezca el respectivo llamado a postulación.</a:t>
            </a:r>
            <a:endParaRPr lang="es-CL" altLang="es-CL" sz="1200" dirty="0">
              <a:solidFill>
                <a:srgbClr val="00206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867397" y="4795848"/>
            <a:ext cx="370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CL" sz="14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 valor </a:t>
            </a:r>
            <a:r>
              <a:rPr lang="es-ES" altLang="es-CL" sz="14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 pagar por concepto de </a:t>
            </a:r>
            <a:r>
              <a:rPr lang="es-ES" altLang="es-CL" sz="1400" b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Regularización de Vivienda </a:t>
            </a:r>
            <a:r>
              <a:rPr lang="es-ES" altLang="es-CL" sz="14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será de </a:t>
            </a:r>
            <a:r>
              <a:rPr lang="es-ES" altLang="es-CL" sz="1400" u="sng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3 UF por </a:t>
            </a:r>
            <a:r>
              <a:rPr lang="es-ES" altLang="es-CL" sz="1400" u="sng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beneficiario</a:t>
            </a:r>
            <a:r>
              <a:rPr lang="es-ES" altLang="es-CL" sz="14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ES" altLang="es-CL" sz="1400" dirty="0">
              <a:solidFill>
                <a:srgbClr val="002060"/>
              </a:solidFill>
            </a:endParaRPr>
          </a:p>
        </p:txBody>
      </p:sp>
      <p:graphicFrame>
        <p:nvGraphicFramePr>
          <p:cNvPr id="96" name="Tabla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181394"/>
              </p:ext>
            </p:extLst>
          </p:nvPr>
        </p:nvGraphicFramePr>
        <p:xfrm>
          <a:off x="5867397" y="2016401"/>
          <a:ext cx="3626875" cy="14371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4595">
                  <a:extLst>
                    <a:ext uri="{9D8B030D-6E8A-4147-A177-3AD203B41FA5}">
                      <a16:colId xmlns:a16="http://schemas.microsoft.com/office/drawing/2014/main" val="1417862768"/>
                    </a:ext>
                  </a:extLst>
                </a:gridCol>
                <a:gridCol w="1298987">
                  <a:extLst>
                    <a:ext uri="{9D8B030D-6E8A-4147-A177-3AD203B41FA5}">
                      <a16:colId xmlns:a16="http://schemas.microsoft.com/office/drawing/2014/main" val="2982820413"/>
                    </a:ext>
                  </a:extLst>
                </a:gridCol>
                <a:gridCol w="1363293">
                  <a:extLst>
                    <a:ext uri="{9D8B030D-6E8A-4147-A177-3AD203B41FA5}">
                      <a16:colId xmlns:a16="http://schemas.microsoft.com/office/drawing/2014/main" val="2418943206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Modalidad de Postulación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Tipo de Selección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68853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Copropiedad que postula para ser seleccionada </a:t>
                      </a:r>
                      <a:r>
                        <a:rPr lang="es-CL" sz="1000" dirty="0" smtClean="0">
                          <a:effectLst/>
                        </a:rPr>
                        <a:t>1era</a:t>
                      </a:r>
                      <a:r>
                        <a:rPr lang="es-CL" sz="1000" baseline="0" dirty="0" smtClean="0">
                          <a:effectLst/>
                        </a:rPr>
                        <a:t> Vez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Copropiedad que postula para ser seleccionada </a:t>
                      </a:r>
                      <a:r>
                        <a:rPr lang="es-CL" sz="1000" dirty="0" smtClean="0">
                          <a:effectLst/>
                        </a:rPr>
                        <a:t>2da vez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0186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Subsidio a la Familia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3 UF por cada postulante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No aplica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8249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Subsidio a la Copropiedad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3 UF por cada vivienda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1,5 UF por cada vivienda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6511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644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n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" y="-1006271"/>
            <a:ext cx="4954502" cy="8069349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5D844C73-7959-4F1B-8209-02F0A7374F3D}"/>
              </a:ext>
            </a:extLst>
          </p:cNvPr>
          <p:cNvSpPr/>
          <p:nvPr/>
        </p:nvSpPr>
        <p:spPr>
          <a:xfrm>
            <a:off x="0" y="-11129"/>
            <a:ext cx="12192000" cy="9434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F63DDC89-E57F-470D-A77A-F314E24E4F62}"/>
              </a:ext>
            </a:extLst>
          </p:cNvPr>
          <p:cNvGrpSpPr/>
          <p:nvPr/>
        </p:nvGrpSpPr>
        <p:grpSpPr>
          <a:xfrm>
            <a:off x="-227589" y="-11129"/>
            <a:ext cx="12154671" cy="817470"/>
            <a:chOff x="-227589" y="-11129"/>
            <a:chExt cx="12154671" cy="817470"/>
          </a:xfrm>
        </p:grpSpPr>
        <p:pic>
          <p:nvPicPr>
            <p:cNvPr id="20" name="Gráfico 19">
              <a:extLst>
                <a:ext uri="{FF2B5EF4-FFF2-40B4-BE49-F238E27FC236}">
                  <a16:creationId xmlns:a16="http://schemas.microsoft.com/office/drawing/2014/main" id="{87FC4CA9-39F1-4A97-8D1D-584B963A4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-227589" y="-11129"/>
              <a:ext cx="4061035" cy="817470"/>
            </a:xfrm>
            <a:prstGeom prst="rect">
              <a:avLst/>
            </a:prstGeom>
          </p:spPr>
        </p:pic>
        <p:pic>
          <p:nvPicPr>
            <p:cNvPr id="21" name="Gráfico 20">
              <a:extLst>
                <a:ext uri="{FF2B5EF4-FFF2-40B4-BE49-F238E27FC236}">
                  <a16:creationId xmlns:a16="http://schemas.microsoft.com/office/drawing/2014/main" id="{B4EC7D85-A99C-4BB4-AF1D-3BAECF1AF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3851630" y="-11129"/>
              <a:ext cx="4061035" cy="817470"/>
            </a:xfrm>
            <a:prstGeom prst="rect">
              <a:avLst/>
            </a:prstGeom>
          </p:spPr>
        </p:pic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id="{6CE81B15-E26B-4744-85BC-FE82F9408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7866047" y="-11129"/>
              <a:ext cx="4061035" cy="817470"/>
            </a:xfrm>
            <a:prstGeom prst="rect">
              <a:avLst/>
            </a:prstGeom>
          </p:spPr>
        </p:pic>
      </p:grp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F244E4A-7779-4B35-93F2-954BEB8E9A0D}"/>
              </a:ext>
            </a:extLst>
          </p:cNvPr>
          <p:cNvSpPr/>
          <p:nvPr/>
        </p:nvSpPr>
        <p:spPr>
          <a:xfrm>
            <a:off x="0" y="801077"/>
            <a:ext cx="12192000" cy="7160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520458" y="865636"/>
            <a:ext cx="10803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Programa DS N°27- Montos de pago AT</a:t>
            </a:r>
            <a:endParaRPr lang="es-CL" sz="3200" b="1" dirty="0">
              <a:solidFill>
                <a:schemeClr val="bg1"/>
              </a:solidFill>
            </a:endParaRPr>
          </a:p>
        </p:txBody>
      </p:sp>
      <p:pic>
        <p:nvPicPr>
          <p:cNvPr id="25" name="Gráfico 14">
            <a:extLst>
              <a:ext uri="{FF2B5EF4-FFF2-40B4-BE49-F238E27FC236}">
                <a16:creationId xmlns:a16="http://schemas.microsoft.com/office/drawing/2014/main" id="{6EA886A8-14C5-46D6-9A25-520A9406E4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20457" y="-17268"/>
            <a:ext cx="1724402" cy="167524"/>
          </a:xfrm>
          <a:prstGeom prst="rect">
            <a:avLst/>
          </a:prstGeom>
        </p:spPr>
      </p:pic>
      <p:grpSp>
        <p:nvGrpSpPr>
          <p:cNvPr id="9" name="Grupo 8"/>
          <p:cNvGrpSpPr/>
          <p:nvPr/>
        </p:nvGrpSpPr>
        <p:grpSpPr>
          <a:xfrm>
            <a:off x="3054349" y="1799100"/>
            <a:ext cx="2393706" cy="2276670"/>
            <a:chOff x="951143" y="2735836"/>
            <a:chExt cx="2393706" cy="2276670"/>
          </a:xfrm>
        </p:grpSpPr>
        <p:pic>
          <p:nvPicPr>
            <p:cNvPr id="34" name="Imagen 33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912" y="2758210"/>
              <a:ext cx="2159634" cy="825684"/>
            </a:xfrm>
            <a:prstGeom prst="rect">
              <a:avLst/>
            </a:prstGeom>
          </p:spPr>
        </p:pic>
        <p:grpSp>
          <p:nvGrpSpPr>
            <p:cNvPr id="3" name="Grupo 2"/>
            <p:cNvGrpSpPr/>
            <p:nvPr/>
          </p:nvGrpSpPr>
          <p:grpSpPr>
            <a:xfrm>
              <a:off x="951143" y="2735836"/>
              <a:ext cx="2393706" cy="2276670"/>
              <a:chOff x="957875" y="2735836"/>
              <a:chExt cx="2393706" cy="2276670"/>
            </a:xfrm>
          </p:grpSpPr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66725DBF-0EC6-4F71-BF65-F1DC4AFAD3A3}"/>
                  </a:ext>
                </a:extLst>
              </p:cNvPr>
              <p:cNvSpPr txBox="1"/>
              <p:nvPr/>
            </p:nvSpPr>
            <p:spPr>
              <a:xfrm>
                <a:off x="1184985" y="3715548"/>
                <a:ext cx="192748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L" sz="16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Proyectos para el Equipamiento Comunitario</a:t>
                </a:r>
                <a:endParaRPr lang="es-CL"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5" name="CuadroTexto 44">
                <a:extLst>
                  <a:ext uri="{FF2B5EF4-FFF2-40B4-BE49-F238E27FC236}">
                    <a16:creationId xmlns:a16="http://schemas.microsoft.com/office/drawing/2014/main" id="{49C71100-4E08-4582-AC56-5E8F3CF4D08E}"/>
                  </a:ext>
                </a:extLst>
              </p:cNvPr>
              <p:cNvSpPr txBox="1"/>
              <p:nvPr/>
            </p:nvSpPr>
            <p:spPr>
              <a:xfrm>
                <a:off x="957875" y="2986253"/>
                <a:ext cx="2393706" cy="618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4100"/>
                  </a:lnSpc>
                </a:pPr>
                <a:r>
                  <a:rPr lang="es-CL" sz="2800" b="1" dirty="0" smtClean="0">
                    <a:solidFill>
                      <a:schemeClr val="bg1"/>
                    </a:solidFill>
                  </a:rPr>
                  <a:t>Capítulo I</a:t>
                </a:r>
                <a:endParaRPr lang="es-CL" sz="2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" name="Elipse 1"/>
              <p:cNvSpPr/>
              <p:nvPr/>
            </p:nvSpPr>
            <p:spPr>
              <a:xfrm>
                <a:off x="1016393" y="2735836"/>
                <a:ext cx="2276670" cy="2276670"/>
              </a:xfrm>
              <a:prstGeom prst="ellipse">
                <a:avLst/>
              </a:prstGeom>
              <a:noFill/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</p:grpSp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05587" y="6017606"/>
            <a:ext cx="911890" cy="7079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upo 9"/>
          <p:cNvGrpSpPr/>
          <p:nvPr/>
        </p:nvGrpSpPr>
        <p:grpSpPr>
          <a:xfrm>
            <a:off x="6992171" y="1791395"/>
            <a:ext cx="2393706" cy="2276670"/>
            <a:chOff x="3545906" y="2735836"/>
            <a:chExt cx="2393706" cy="2276670"/>
          </a:xfrm>
        </p:grpSpPr>
        <p:pic>
          <p:nvPicPr>
            <p:cNvPr id="33" name="Imagen 32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9179" y="2758210"/>
              <a:ext cx="2159634" cy="825684"/>
            </a:xfrm>
            <a:prstGeom prst="rect">
              <a:avLst/>
            </a:prstGeom>
          </p:spPr>
        </p:pic>
        <p:grpSp>
          <p:nvGrpSpPr>
            <p:cNvPr id="4" name="Grupo 3"/>
            <p:cNvGrpSpPr/>
            <p:nvPr/>
          </p:nvGrpSpPr>
          <p:grpSpPr>
            <a:xfrm>
              <a:off x="3545906" y="2735836"/>
              <a:ext cx="2393706" cy="2276670"/>
              <a:chOff x="3545906" y="2735836"/>
              <a:chExt cx="2393706" cy="2276670"/>
            </a:xfrm>
          </p:grpSpPr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AD8318A0-DD15-4BB1-A65D-AF821124D9D0}"/>
                  </a:ext>
                </a:extLst>
              </p:cNvPr>
              <p:cNvSpPr txBox="1"/>
              <p:nvPr/>
            </p:nvSpPr>
            <p:spPr>
              <a:xfrm>
                <a:off x="3890842" y="3735741"/>
                <a:ext cx="175163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L" sz="16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Proyectos para la Vivienda</a:t>
                </a:r>
                <a:endParaRPr lang="es-CL"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6" name="Elipse 25"/>
              <p:cNvSpPr/>
              <p:nvPr/>
            </p:nvSpPr>
            <p:spPr>
              <a:xfrm>
                <a:off x="3630661" y="2735836"/>
                <a:ext cx="2276670" cy="2276670"/>
              </a:xfrm>
              <a:prstGeom prst="ellipse">
                <a:avLst/>
              </a:prstGeom>
              <a:noFill/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8" name="CuadroTexto 37">
                <a:extLst>
                  <a:ext uri="{FF2B5EF4-FFF2-40B4-BE49-F238E27FC236}">
                    <a16:creationId xmlns:a16="http://schemas.microsoft.com/office/drawing/2014/main" id="{49C71100-4E08-4582-AC56-5E8F3CF4D08E}"/>
                  </a:ext>
                </a:extLst>
              </p:cNvPr>
              <p:cNvSpPr txBox="1"/>
              <p:nvPr/>
            </p:nvSpPr>
            <p:spPr>
              <a:xfrm>
                <a:off x="3545906" y="2997335"/>
                <a:ext cx="2393706" cy="618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4100"/>
                  </a:lnSpc>
                </a:pPr>
                <a:r>
                  <a:rPr lang="es-CL" sz="2800" b="1" dirty="0" smtClean="0">
                    <a:solidFill>
                      <a:schemeClr val="bg1"/>
                    </a:solidFill>
                  </a:rPr>
                  <a:t>Capítulo II</a:t>
                </a:r>
                <a:endParaRPr lang="es-CL" sz="28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" name="Grupo 10"/>
          <p:cNvGrpSpPr/>
          <p:nvPr/>
        </p:nvGrpSpPr>
        <p:grpSpPr>
          <a:xfrm>
            <a:off x="3157841" y="4380772"/>
            <a:ext cx="2393706" cy="2276670"/>
            <a:chOff x="6183800" y="2735836"/>
            <a:chExt cx="2393706" cy="2276670"/>
          </a:xfrm>
        </p:grpSpPr>
        <p:pic>
          <p:nvPicPr>
            <p:cNvPr id="35" name="Imagen 34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3447" y="2758210"/>
              <a:ext cx="2159634" cy="825684"/>
            </a:xfrm>
            <a:prstGeom prst="rect">
              <a:avLst/>
            </a:prstGeom>
          </p:spPr>
        </p:pic>
        <p:grpSp>
          <p:nvGrpSpPr>
            <p:cNvPr id="7" name="Grupo 6"/>
            <p:cNvGrpSpPr/>
            <p:nvPr/>
          </p:nvGrpSpPr>
          <p:grpSpPr>
            <a:xfrm>
              <a:off x="6183800" y="2735836"/>
              <a:ext cx="2393706" cy="2276670"/>
              <a:chOff x="6183800" y="2735836"/>
              <a:chExt cx="2393706" cy="2276670"/>
            </a:xfrm>
          </p:grpSpPr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F0F8116E-0B19-4248-B112-F04B7B8C92AB}"/>
                  </a:ext>
                </a:extLst>
              </p:cNvPr>
              <p:cNvSpPr txBox="1"/>
              <p:nvPr/>
            </p:nvSpPr>
            <p:spPr>
              <a:xfrm>
                <a:off x="6244929" y="3735741"/>
                <a:ext cx="2318657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L" sz="16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Proyectos para Condominios de Viviendas</a:t>
                </a:r>
                <a:endParaRPr lang="es-CL"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algn="ctr"/>
                <a:endParaRPr lang="es-CL"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1" name="Elipse 30"/>
              <p:cNvSpPr/>
              <p:nvPr/>
            </p:nvSpPr>
            <p:spPr>
              <a:xfrm>
                <a:off x="6244929" y="2735836"/>
                <a:ext cx="2276670" cy="2276670"/>
              </a:xfrm>
              <a:prstGeom prst="ellipse">
                <a:avLst/>
              </a:prstGeom>
              <a:noFill/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9" name="CuadroTexto 38">
                <a:extLst>
                  <a:ext uri="{FF2B5EF4-FFF2-40B4-BE49-F238E27FC236}">
                    <a16:creationId xmlns:a16="http://schemas.microsoft.com/office/drawing/2014/main" id="{49C71100-4E08-4582-AC56-5E8F3CF4D08E}"/>
                  </a:ext>
                </a:extLst>
              </p:cNvPr>
              <p:cNvSpPr txBox="1"/>
              <p:nvPr/>
            </p:nvSpPr>
            <p:spPr>
              <a:xfrm>
                <a:off x="6183800" y="3000106"/>
                <a:ext cx="2393706" cy="618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4100"/>
                  </a:lnSpc>
                </a:pPr>
                <a:r>
                  <a:rPr lang="es-CL" sz="2800" b="1" dirty="0" smtClean="0">
                    <a:solidFill>
                      <a:schemeClr val="bg1"/>
                    </a:solidFill>
                  </a:rPr>
                  <a:t>Capítulo III</a:t>
                </a:r>
                <a:endParaRPr lang="es-CL" sz="28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" name="Grupo 4"/>
          <p:cNvGrpSpPr/>
          <p:nvPr/>
        </p:nvGrpSpPr>
        <p:grpSpPr>
          <a:xfrm>
            <a:off x="6994993" y="4297746"/>
            <a:ext cx="2393706" cy="2276670"/>
            <a:chOff x="6994993" y="4297746"/>
            <a:chExt cx="2393706" cy="2276670"/>
          </a:xfrm>
        </p:grpSpPr>
        <p:sp>
          <p:nvSpPr>
            <p:cNvPr id="32" name="Elipse 31"/>
            <p:cNvSpPr/>
            <p:nvPr/>
          </p:nvSpPr>
          <p:spPr>
            <a:xfrm>
              <a:off x="7024177" y="4297746"/>
              <a:ext cx="2276670" cy="2276670"/>
            </a:xfrm>
            <a:prstGeom prst="ellipse">
              <a:avLst/>
            </a:prstGeom>
            <a:solidFill>
              <a:srgbClr val="00B050"/>
            </a:solidFill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36" name="Imagen 35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0349" y="4320120"/>
              <a:ext cx="2159634" cy="825684"/>
            </a:xfrm>
            <a:prstGeom prst="rect">
              <a:avLst/>
            </a:prstGeom>
          </p:spPr>
        </p:pic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656095AE-27AD-4AC3-B573-ECFD7AD07E69}"/>
                </a:ext>
              </a:extLst>
            </p:cNvPr>
            <p:cNvSpPr txBox="1"/>
            <p:nvPr/>
          </p:nvSpPr>
          <p:spPr>
            <a:xfrm>
              <a:off x="7097405" y="5297651"/>
              <a:ext cx="21302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Proyectos de Eficiencia Energética e Hídrica</a:t>
              </a:r>
              <a:endParaRPr lang="es-CL" sz="1600" b="1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es-CL" sz="16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49C71100-4E08-4582-AC56-5E8F3CF4D08E}"/>
                </a:ext>
              </a:extLst>
            </p:cNvPr>
            <p:cNvSpPr txBox="1"/>
            <p:nvPr/>
          </p:nvSpPr>
          <p:spPr>
            <a:xfrm>
              <a:off x="6994993" y="4573099"/>
              <a:ext cx="2393706" cy="618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100"/>
                </a:lnSpc>
              </a:pPr>
              <a:r>
                <a:rPr lang="es-CL" sz="2800" b="1" dirty="0" smtClean="0">
                  <a:solidFill>
                    <a:schemeClr val="bg1"/>
                  </a:solidFill>
                </a:rPr>
                <a:t>Capítulo IV</a:t>
              </a:r>
              <a:endParaRPr lang="es-CL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Elipse 49"/>
          <p:cNvSpPr/>
          <p:nvPr/>
        </p:nvSpPr>
        <p:spPr>
          <a:xfrm>
            <a:off x="5092784" y="2991368"/>
            <a:ext cx="2276670" cy="2276670"/>
          </a:xfrm>
          <a:prstGeom prst="ellipse">
            <a:avLst/>
          </a:prstGeom>
          <a:solidFill>
            <a:schemeClr val="bg1">
              <a:alpha val="63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3" name="Picture 3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23252" y="3177873"/>
            <a:ext cx="1900036" cy="176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103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5D844C73-7959-4F1B-8209-02F0A7374F3D}"/>
              </a:ext>
            </a:extLst>
          </p:cNvPr>
          <p:cNvSpPr/>
          <p:nvPr/>
        </p:nvSpPr>
        <p:spPr>
          <a:xfrm>
            <a:off x="-1322" y="-9133"/>
            <a:ext cx="12192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B6AF5B4-1B8C-4C8A-A00F-E13168F21131}"/>
              </a:ext>
            </a:extLst>
          </p:cNvPr>
          <p:cNvSpPr/>
          <p:nvPr/>
        </p:nvSpPr>
        <p:spPr>
          <a:xfrm>
            <a:off x="0" y="6119748"/>
            <a:ext cx="12192000" cy="7678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5770"/>
            <a:ext cx="4954502" cy="7154359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6EA886A8-14C5-46D6-9A25-520A9406E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21347" y="0"/>
            <a:ext cx="1724402" cy="16752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0BA2A75-9332-426A-9839-0E914B7849DD}"/>
              </a:ext>
            </a:extLst>
          </p:cNvPr>
          <p:cNvSpPr txBox="1"/>
          <p:nvPr/>
        </p:nvSpPr>
        <p:spPr>
          <a:xfrm>
            <a:off x="1406013" y="6365549"/>
            <a:ext cx="12332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bg1"/>
                </a:solidFill>
              </a:rPr>
              <a:t>Proyectos </a:t>
            </a:r>
            <a:r>
              <a:rPr lang="es-CL" sz="2800" b="1" dirty="0" smtClean="0">
                <a:solidFill>
                  <a:schemeClr val="bg1"/>
                </a:solidFill>
              </a:rPr>
              <a:t>de Eficiencia Energética e Hídrica</a:t>
            </a:r>
            <a:endParaRPr lang="es-CL" sz="2800" b="1" dirty="0">
              <a:solidFill>
                <a:schemeClr val="bg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229342" y="6282220"/>
            <a:ext cx="620750" cy="481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" name="Grupo 48"/>
          <p:cNvGrpSpPr/>
          <p:nvPr/>
        </p:nvGrpSpPr>
        <p:grpSpPr>
          <a:xfrm>
            <a:off x="-14775" y="256012"/>
            <a:ext cx="2393706" cy="2276670"/>
            <a:chOff x="3054349" y="1799100"/>
            <a:chExt cx="2393706" cy="2276670"/>
          </a:xfrm>
        </p:grpSpPr>
        <p:sp>
          <p:nvSpPr>
            <p:cNvPr id="50" name="Elipse 49"/>
            <p:cNvSpPr/>
            <p:nvPr/>
          </p:nvSpPr>
          <p:spPr>
            <a:xfrm>
              <a:off x="3112867" y="1799100"/>
              <a:ext cx="2276670" cy="2276670"/>
            </a:xfrm>
            <a:prstGeom prst="ellipse">
              <a:avLst/>
            </a:prstGeom>
            <a:solidFill>
              <a:srgbClr val="00B050"/>
            </a:solidFill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51" name="Imagen 50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2118" y="1821474"/>
              <a:ext cx="2159634" cy="825684"/>
            </a:xfrm>
            <a:prstGeom prst="rect">
              <a:avLst/>
            </a:prstGeom>
          </p:spPr>
        </p:pic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66725DBF-0EC6-4F71-BF65-F1DC4AFAD3A3}"/>
                </a:ext>
              </a:extLst>
            </p:cNvPr>
            <p:cNvSpPr txBox="1"/>
            <p:nvPr/>
          </p:nvSpPr>
          <p:spPr>
            <a:xfrm>
              <a:off x="3281459" y="2778812"/>
              <a:ext cx="192748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Proyectos de Eficiencia Energética e Hídrica</a:t>
              </a:r>
            </a:p>
            <a:p>
              <a:pPr algn="ctr"/>
              <a:r>
                <a:rPr lang="es-CL" sz="1400" b="1" u="sng" dirty="0" smtClean="0">
                  <a:solidFill>
                    <a:schemeClr val="bg1"/>
                  </a:solidFill>
                </a:rPr>
                <a:t>(UF)</a:t>
              </a:r>
              <a:endParaRPr lang="es-CL" sz="1400" b="1" u="sng" dirty="0">
                <a:solidFill>
                  <a:schemeClr val="bg1"/>
                </a:solidFill>
              </a:endParaRPr>
            </a:p>
          </p:txBody>
        </p:sp>
        <p:sp>
          <p:nvSpPr>
            <p:cNvPr id="53" name="CuadroTexto 52">
              <a:extLst>
                <a:ext uri="{FF2B5EF4-FFF2-40B4-BE49-F238E27FC236}">
                  <a16:creationId xmlns:a16="http://schemas.microsoft.com/office/drawing/2014/main" id="{49C71100-4E08-4582-AC56-5E8F3CF4D08E}"/>
                </a:ext>
              </a:extLst>
            </p:cNvPr>
            <p:cNvSpPr txBox="1"/>
            <p:nvPr/>
          </p:nvSpPr>
          <p:spPr>
            <a:xfrm>
              <a:off x="3054349" y="2049517"/>
              <a:ext cx="2393706" cy="581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100"/>
                </a:lnSpc>
              </a:pPr>
              <a:r>
                <a:rPr lang="es-CL" sz="2800" b="1" dirty="0" smtClean="0">
                  <a:solidFill>
                    <a:schemeClr val="bg1"/>
                  </a:solidFill>
                </a:rPr>
                <a:t>Capítulo IV</a:t>
              </a:r>
              <a:endParaRPr lang="es-CL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Llamada de flecha hacia abajo 6"/>
          <p:cNvSpPr/>
          <p:nvPr/>
        </p:nvSpPr>
        <p:spPr>
          <a:xfrm>
            <a:off x="2027143" y="1116031"/>
            <a:ext cx="1998185" cy="1843920"/>
          </a:xfrm>
          <a:prstGeom prst="downArrowCallout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CL" dirty="0" smtClean="0"/>
              <a:t>Acondicionamiento </a:t>
            </a:r>
            <a:r>
              <a:rPr lang="es-CL" dirty="0"/>
              <a:t>Térmico de la </a:t>
            </a:r>
            <a:r>
              <a:rPr lang="es-CL" dirty="0" smtClean="0"/>
              <a:t>Vivienda</a:t>
            </a:r>
            <a:endParaRPr lang="es-CL" dirty="0"/>
          </a:p>
        </p:txBody>
      </p:sp>
      <p:sp>
        <p:nvSpPr>
          <p:cNvPr id="59" name="Llamada de flecha hacia abajo 58"/>
          <p:cNvSpPr/>
          <p:nvPr/>
        </p:nvSpPr>
        <p:spPr>
          <a:xfrm>
            <a:off x="4047676" y="1120951"/>
            <a:ext cx="1998185" cy="1843920"/>
          </a:xfrm>
          <a:prstGeom prst="downArrowCallout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Eficiencia </a:t>
            </a:r>
            <a:r>
              <a:rPr lang="es-CL" dirty="0"/>
              <a:t>Energética e </a:t>
            </a:r>
            <a:r>
              <a:rPr lang="es-CL" dirty="0" smtClean="0"/>
              <a:t>Hídrica</a:t>
            </a:r>
            <a:endParaRPr lang="es-CL" dirty="0"/>
          </a:p>
        </p:txBody>
      </p:sp>
      <p:sp>
        <p:nvSpPr>
          <p:cNvPr id="94" name="Rectángulo 93"/>
          <p:cNvSpPr/>
          <p:nvPr/>
        </p:nvSpPr>
        <p:spPr>
          <a:xfrm>
            <a:off x="2257807" y="2677135"/>
            <a:ext cx="1522791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2,0</a:t>
            </a:r>
          </a:p>
        </p:txBody>
      </p:sp>
      <p:sp>
        <p:nvSpPr>
          <p:cNvPr id="95" name="Rectángulo 94"/>
          <p:cNvSpPr/>
          <p:nvPr/>
        </p:nvSpPr>
        <p:spPr>
          <a:xfrm>
            <a:off x="2255007" y="3521969"/>
            <a:ext cx="1522791" cy="82495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4,0</a:t>
            </a:r>
          </a:p>
        </p:txBody>
      </p:sp>
      <p:sp>
        <p:nvSpPr>
          <p:cNvPr id="96" name="Rectángulo 95"/>
          <p:cNvSpPr/>
          <p:nvPr/>
        </p:nvSpPr>
        <p:spPr>
          <a:xfrm>
            <a:off x="2267097" y="4434348"/>
            <a:ext cx="1522791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1,0</a:t>
            </a:r>
          </a:p>
        </p:txBody>
      </p:sp>
      <p:sp>
        <p:nvSpPr>
          <p:cNvPr id="97" name="Rectángulo 96"/>
          <p:cNvSpPr/>
          <p:nvPr/>
        </p:nvSpPr>
        <p:spPr>
          <a:xfrm>
            <a:off x="2281847" y="5265176"/>
            <a:ext cx="1522791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2,5 (*)</a:t>
            </a:r>
          </a:p>
        </p:txBody>
      </p:sp>
      <p:sp>
        <p:nvSpPr>
          <p:cNvPr id="99" name="Rectángulo 98"/>
          <p:cNvSpPr/>
          <p:nvPr/>
        </p:nvSpPr>
        <p:spPr>
          <a:xfrm>
            <a:off x="4307835" y="2691881"/>
            <a:ext cx="1522791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2,0</a:t>
            </a:r>
          </a:p>
        </p:txBody>
      </p:sp>
      <p:sp>
        <p:nvSpPr>
          <p:cNvPr id="100" name="Rectángulo 99"/>
          <p:cNvSpPr/>
          <p:nvPr/>
        </p:nvSpPr>
        <p:spPr>
          <a:xfrm>
            <a:off x="4305035" y="3536715"/>
            <a:ext cx="1522791" cy="77208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5,0</a:t>
            </a:r>
          </a:p>
        </p:txBody>
      </p:sp>
      <p:sp>
        <p:nvSpPr>
          <p:cNvPr id="101" name="Rectángulo 100"/>
          <p:cNvSpPr/>
          <p:nvPr/>
        </p:nvSpPr>
        <p:spPr>
          <a:xfrm>
            <a:off x="4317125" y="4399930"/>
            <a:ext cx="1522791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1,0</a:t>
            </a:r>
          </a:p>
        </p:txBody>
      </p:sp>
      <p:sp>
        <p:nvSpPr>
          <p:cNvPr id="102" name="Rectángulo 101"/>
          <p:cNvSpPr/>
          <p:nvPr/>
        </p:nvSpPr>
        <p:spPr>
          <a:xfrm>
            <a:off x="4331875" y="5230758"/>
            <a:ext cx="1522791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3</a:t>
            </a:r>
            <a:r>
              <a:rPr lang="es-CL" b="1" dirty="0" smtClean="0"/>
              <a:t>,0</a:t>
            </a:r>
          </a:p>
        </p:txBody>
      </p:sp>
      <p:sp>
        <p:nvSpPr>
          <p:cNvPr id="103" name="Rectángulo 102"/>
          <p:cNvSpPr/>
          <p:nvPr/>
        </p:nvSpPr>
        <p:spPr>
          <a:xfrm>
            <a:off x="4467708" y="2212980"/>
            <a:ext cx="1249172" cy="480806"/>
          </a:xfrm>
          <a:prstGeom prst="rect">
            <a:avLst/>
          </a:prstGeom>
          <a:gradFill flip="none" rotWithShape="1">
            <a:gsLst>
              <a:gs pos="55624">
                <a:schemeClr val="accent4">
                  <a:lumMod val="60000"/>
                  <a:lumOff val="40000"/>
                </a:schemeClr>
              </a:gs>
              <a:gs pos="86896">
                <a:schemeClr val="accent4">
                  <a:lumMod val="60000"/>
                  <a:lumOff val="40000"/>
                </a:schemeClr>
              </a:gs>
              <a:gs pos="0">
                <a:srgbClr val="FFFF00"/>
              </a:gs>
              <a:gs pos="48000">
                <a:schemeClr val="accent4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11,0</a:t>
            </a:r>
          </a:p>
        </p:txBody>
      </p:sp>
      <p:sp>
        <p:nvSpPr>
          <p:cNvPr id="120" name="Rectángulo 119"/>
          <p:cNvSpPr/>
          <p:nvPr/>
        </p:nvSpPr>
        <p:spPr>
          <a:xfrm>
            <a:off x="102995" y="2672218"/>
            <a:ext cx="1902878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 smtClean="0"/>
              <a:t>Organización, habilitación y/o Gestión de la Demanda</a:t>
            </a:r>
            <a:endParaRPr lang="es-CL" sz="1000" b="1" dirty="0"/>
          </a:p>
        </p:txBody>
      </p:sp>
      <p:sp>
        <p:nvSpPr>
          <p:cNvPr id="121" name="Rectángulo 120"/>
          <p:cNvSpPr/>
          <p:nvPr/>
        </p:nvSpPr>
        <p:spPr>
          <a:xfrm>
            <a:off x="102995" y="3517052"/>
            <a:ext cx="1900078" cy="82987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 smtClean="0"/>
              <a:t>Desarrollo del Proyecto Técnico</a:t>
            </a:r>
          </a:p>
          <a:p>
            <a:pPr algn="ctr"/>
            <a:r>
              <a:rPr lang="es-CL" sz="1000" b="1" dirty="0" smtClean="0"/>
              <a:t>Diagnóstico; </a:t>
            </a:r>
            <a:r>
              <a:rPr lang="es-CL" sz="1000" b="1" dirty="0"/>
              <a:t>Elaboración, Tramitación y </a:t>
            </a:r>
            <a:r>
              <a:rPr lang="es-CL" sz="1000" b="1" dirty="0" smtClean="0"/>
              <a:t>Postulación, </a:t>
            </a:r>
            <a:r>
              <a:rPr lang="es-CL" sz="1000" b="1" dirty="0" smtClean="0"/>
              <a:t>y </a:t>
            </a:r>
            <a:r>
              <a:rPr lang="es-CL" sz="1000" b="1" dirty="0"/>
              <a:t>Asesoría a la </a:t>
            </a:r>
            <a:r>
              <a:rPr lang="es-CL" sz="1000" b="1" dirty="0" smtClean="0"/>
              <a:t>Contratación</a:t>
            </a:r>
            <a:endParaRPr lang="es-CL" sz="1000" b="1" dirty="0">
              <a:latin typeface="Calibri" panose="020F0502020204030204" pitchFamily="34" charset="0"/>
              <a:ea typeface="Calibri" panose="020F0502020204030204" pitchFamily="34" charset="0"/>
              <a:cs typeface="Mangal"/>
            </a:endParaRPr>
          </a:p>
          <a:p>
            <a:pPr algn="ctr"/>
            <a:endParaRPr lang="es-CL" sz="1000" b="1" dirty="0"/>
          </a:p>
        </p:txBody>
      </p:sp>
      <p:sp>
        <p:nvSpPr>
          <p:cNvPr id="122" name="Rectángulo 121"/>
          <p:cNvSpPr/>
          <p:nvPr/>
        </p:nvSpPr>
        <p:spPr>
          <a:xfrm>
            <a:off x="102995" y="4439263"/>
            <a:ext cx="1912168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 smtClean="0"/>
              <a:t>Gestión Técnica, Social y Legal de Proyectos</a:t>
            </a:r>
            <a:endParaRPr lang="es-CL" sz="1000" b="1" dirty="0"/>
          </a:p>
        </p:txBody>
      </p:sp>
      <p:sp>
        <p:nvSpPr>
          <p:cNvPr id="123" name="Rectángulo 122"/>
          <p:cNvSpPr/>
          <p:nvPr/>
        </p:nvSpPr>
        <p:spPr>
          <a:xfrm>
            <a:off x="102995" y="5270091"/>
            <a:ext cx="1926918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 smtClean="0"/>
              <a:t>Fiscalización Técnica de Obras</a:t>
            </a:r>
            <a:endParaRPr lang="es-CL" sz="1000" b="1" dirty="0"/>
          </a:p>
        </p:txBody>
      </p:sp>
      <p:sp>
        <p:nvSpPr>
          <p:cNvPr id="129" name="Rectángulo 128"/>
          <p:cNvSpPr/>
          <p:nvPr/>
        </p:nvSpPr>
        <p:spPr>
          <a:xfrm>
            <a:off x="2398016" y="2208065"/>
            <a:ext cx="1249172" cy="480806"/>
          </a:xfrm>
          <a:prstGeom prst="rect">
            <a:avLst/>
          </a:prstGeom>
          <a:gradFill flip="none" rotWithShape="1">
            <a:gsLst>
              <a:gs pos="55624">
                <a:schemeClr val="accent4">
                  <a:lumMod val="60000"/>
                  <a:lumOff val="40000"/>
                </a:schemeClr>
              </a:gs>
              <a:gs pos="86896">
                <a:schemeClr val="accent4">
                  <a:lumMod val="60000"/>
                  <a:lumOff val="40000"/>
                </a:schemeClr>
              </a:gs>
              <a:gs pos="0">
                <a:srgbClr val="FFFF00"/>
              </a:gs>
              <a:gs pos="48000">
                <a:schemeClr val="accent4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9,5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93162" y="6076905"/>
            <a:ext cx="61601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00" b="1" dirty="0">
                <a:solidFill>
                  <a:schemeClr val="bg1"/>
                </a:solidFill>
              </a:rPr>
              <a:t>(*) En el caso de Proyectos de Acondicionamiento Térmico de la Vivienda destinados a Inmuebles ubicados en zonas con Planes de Descontaminación Atmosférica vigente, se incrementará en 2 UF el valor del Servicio de FTO.</a:t>
            </a:r>
          </a:p>
        </p:txBody>
      </p:sp>
      <p:pic>
        <p:nvPicPr>
          <p:cNvPr id="54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49333" y="-18027"/>
            <a:ext cx="1325456" cy="1329817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964" y="-6293"/>
            <a:ext cx="1309880" cy="1309880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3" name="Rectángulo 32"/>
          <p:cNvSpPr/>
          <p:nvPr/>
        </p:nvSpPr>
        <p:spPr>
          <a:xfrm>
            <a:off x="6221196" y="2796689"/>
            <a:ext cx="41325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0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Intervención </a:t>
            </a:r>
            <a:r>
              <a:rPr lang="es-CL" sz="1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 Viviendas Antiguas y/o Patrimoniales</a:t>
            </a:r>
            <a:r>
              <a:rPr lang="es-CL" sz="1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los proyectos que consideren intervenciones en inmuebles históricos y zonas típicas, que requieran la autorización del Consejo de Monumentos Nacionales; consideren intervenciones en inmuebles o zonas de conservación histórica, según el Plan Regulador correspondiente, tendrán un incremento adicional en el servicio </a:t>
            </a:r>
            <a:r>
              <a:rPr lang="es-CL" sz="1000" b="1" u="sng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 Gestión Técnica, Social y Legal de Proyectos de 4 UF por beneficiario o unidad resultante. </a:t>
            </a:r>
          </a:p>
          <a:p>
            <a:pPr algn="just"/>
            <a:endParaRPr lang="es-CL" sz="10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s-CL" sz="10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CL" sz="1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El valor a pagar por concepto de </a:t>
            </a:r>
            <a:r>
              <a:rPr lang="es-CL" sz="1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Regularización de Vivienda </a:t>
            </a:r>
            <a:r>
              <a:rPr lang="es-CL" sz="1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será de </a:t>
            </a:r>
            <a:r>
              <a:rPr lang="es-CL" sz="1000" b="1" u="sng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 UF por beneficiario</a:t>
            </a:r>
            <a:r>
              <a:rPr lang="es-CL" sz="1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Excepcionalmente, cuando se exija el acompañamiento de proyectos de especialidades (Instalaciones Eléctricas, Sanitarias, Gas y/o Estructuras), se pagará por cada uno de los proyectos  </a:t>
            </a:r>
            <a:r>
              <a:rPr lang="es-CL" sz="1000" b="1" u="sng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1,5 UF adicionales por beneficiario.</a:t>
            </a:r>
          </a:p>
          <a:p>
            <a:pPr algn="just"/>
            <a:endParaRPr lang="es-CL" sz="10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CL" sz="1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El SERVIU </a:t>
            </a:r>
            <a:r>
              <a:rPr lang="es-CL" sz="1000" b="1" u="sng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pagará 2 UF por la calificación energética</a:t>
            </a:r>
            <a:r>
              <a:rPr lang="es-CL" sz="1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1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 cada unidad habitacional intervenida. El pago se realizará una vez efectuado el servicio y aprobado el informe correspondiente por SERVIU.</a:t>
            </a:r>
          </a:p>
          <a:p>
            <a:pPr algn="just"/>
            <a:endParaRPr lang="es-ES" sz="1000" dirty="0" smtClean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3" name="Grupo 42"/>
          <p:cNvGrpSpPr/>
          <p:nvPr/>
        </p:nvGrpSpPr>
        <p:grpSpPr>
          <a:xfrm>
            <a:off x="7305409" y="390941"/>
            <a:ext cx="2516719" cy="2277780"/>
            <a:chOff x="2645" y="1589195"/>
            <a:chExt cx="2516719" cy="2277780"/>
          </a:xfrm>
        </p:grpSpPr>
        <p:pic>
          <p:nvPicPr>
            <p:cNvPr id="44" name="Picture 3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45" y="2772991"/>
              <a:ext cx="2516718" cy="1093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3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45" y="1589195"/>
              <a:ext cx="2516719" cy="1095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3580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37A6D3F5-0FD0-4932-9F21-EC366DF00C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F61AD738-E1E1-4912-AB2E-FF56D6A6A1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flipH="1">
            <a:off x="8353866" y="0"/>
            <a:ext cx="3794012" cy="6858000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F21755EA-60C1-4B17-AA43-D05AAF8FE2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0" y="0"/>
            <a:ext cx="4139124" cy="6858000"/>
          </a:xfrm>
          <a:prstGeom prst="rect">
            <a:avLst/>
          </a:prstGeom>
        </p:spPr>
      </p:pic>
      <p:sp>
        <p:nvSpPr>
          <p:cNvPr id="13" name="Elipse 12">
            <a:extLst>
              <a:ext uri="{FF2B5EF4-FFF2-40B4-BE49-F238E27FC236}">
                <a16:creationId xmlns:a16="http://schemas.microsoft.com/office/drawing/2014/main" id="{8D9E8FCC-10F3-4305-B9D8-670EEE2CFAC2}"/>
              </a:ext>
            </a:extLst>
          </p:cNvPr>
          <p:cNvSpPr/>
          <p:nvPr/>
        </p:nvSpPr>
        <p:spPr>
          <a:xfrm>
            <a:off x="1518555" y="-1583871"/>
            <a:ext cx="9699172" cy="9699172"/>
          </a:xfrm>
          <a:prstGeom prst="ellipse">
            <a:avLst/>
          </a:prstGeom>
          <a:solidFill>
            <a:srgbClr val="1D7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475" y="2627437"/>
            <a:ext cx="2983596" cy="12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69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5D844C73-7959-4F1B-8209-02F0A7374F3D}"/>
              </a:ext>
            </a:extLst>
          </p:cNvPr>
          <p:cNvSpPr/>
          <p:nvPr/>
        </p:nvSpPr>
        <p:spPr>
          <a:xfrm>
            <a:off x="9862" y="-93827"/>
            <a:ext cx="12192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B6AF5B4-1B8C-4C8A-A00F-E13168F21131}"/>
              </a:ext>
            </a:extLst>
          </p:cNvPr>
          <p:cNvSpPr/>
          <p:nvPr/>
        </p:nvSpPr>
        <p:spPr>
          <a:xfrm>
            <a:off x="0" y="6119748"/>
            <a:ext cx="12192000" cy="7678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229342" y="6282220"/>
            <a:ext cx="620750" cy="481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" name="Rectángulo 119"/>
          <p:cNvSpPr/>
          <p:nvPr/>
        </p:nvSpPr>
        <p:spPr>
          <a:xfrm>
            <a:off x="1309708" y="1736923"/>
            <a:ext cx="1902878" cy="82987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 smtClean="0"/>
              <a:t>Organización, habilitación y/o Gestión de la Demanda</a:t>
            </a:r>
            <a:endParaRPr lang="es-CL" sz="1000" b="1" dirty="0"/>
          </a:p>
        </p:txBody>
      </p:sp>
      <p:sp>
        <p:nvSpPr>
          <p:cNvPr id="121" name="Rectángulo 120"/>
          <p:cNvSpPr/>
          <p:nvPr/>
        </p:nvSpPr>
        <p:spPr>
          <a:xfrm>
            <a:off x="3661380" y="1736923"/>
            <a:ext cx="1900078" cy="82987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 smtClean="0"/>
              <a:t>Desarrollo del Proyecto Técnico</a:t>
            </a:r>
          </a:p>
          <a:p>
            <a:pPr algn="ctr"/>
            <a:r>
              <a:rPr lang="es-CL" sz="1000" b="1" dirty="0" smtClean="0"/>
              <a:t>Diagnóstico; </a:t>
            </a:r>
            <a:r>
              <a:rPr lang="es-CL" sz="1000" b="1" dirty="0"/>
              <a:t>Elaboración, Tramitación y </a:t>
            </a:r>
            <a:r>
              <a:rPr lang="es-CL" sz="1000" b="1" dirty="0" smtClean="0"/>
              <a:t>Postulación, </a:t>
            </a:r>
            <a:r>
              <a:rPr lang="es-CL" sz="1000" b="1" dirty="0" smtClean="0"/>
              <a:t>y Asesoría </a:t>
            </a:r>
            <a:r>
              <a:rPr lang="es-CL" sz="1000" b="1" dirty="0"/>
              <a:t>a la </a:t>
            </a:r>
            <a:r>
              <a:rPr lang="es-CL" sz="1000" b="1" dirty="0" smtClean="0"/>
              <a:t>Contratación</a:t>
            </a:r>
            <a:endParaRPr lang="es-CL" sz="1000" b="1" dirty="0">
              <a:latin typeface="Calibri" panose="020F0502020204030204" pitchFamily="34" charset="0"/>
              <a:ea typeface="Calibri" panose="020F0502020204030204" pitchFamily="34" charset="0"/>
              <a:cs typeface="Mangal"/>
            </a:endParaRPr>
          </a:p>
          <a:p>
            <a:pPr algn="ctr"/>
            <a:endParaRPr lang="es-CL" sz="1000" b="1" dirty="0"/>
          </a:p>
        </p:txBody>
      </p:sp>
      <p:sp>
        <p:nvSpPr>
          <p:cNvPr id="122" name="Rectángulo 121"/>
          <p:cNvSpPr/>
          <p:nvPr/>
        </p:nvSpPr>
        <p:spPr>
          <a:xfrm>
            <a:off x="6105862" y="1736923"/>
            <a:ext cx="1912168" cy="8298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 smtClean="0"/>
              <a:t>Gestión Técnica, Social y Legal de Proyectos</a:t>
            </a:r>
            <a:endParaRPr lang="es-CL" sz="1000" b="1" dirty="0"/>
          </a:p>
        </p:txBody>
      </p:sp>
      <p:sp>
        <p:nvSpPr>
          <p:cNvPr id="123" name="Rectángulo 122"/>
          <p:cNvSpPr/>
          <p:nvPr/>
        </p:nvSpPr>
        <p:spPr>
          <a:xfrm>
            <a:off x="8685135" y="1736923"/>
            <a:ext cx="1926918" cy="8298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 smtClean="0"/>
              <a:t>Fiscalización Técnica de Obras</a:t>
            </a:r>
            <a:endParaRPr lang="es-CL" sz="1000" b="1" dirty="0"/>
          </a:p>
        </p:txBody>
      </p:sp>
      <p:grpSp>
        <p:nvGrpSpPr>
          <p:cNvPr id="54" name="Grupo 53">
            <a:extLst>
              <a:ext uri="{FF2B5EF4-FFF2-40B4-BE49-F238E27FC236}">
                <a16:creationId xmlns:a16="http://schemas.microsoft.com/office/drawing/2014/main" id="{F63DDC89-E57F-470D-A77A-F314E24E4F62}"/>
              </a:ext>
            </a:extLst>
          </p:cNvPr>
          <p:cNvGrpSpPr/>
          <p:nvPr/>
        </p:nvGrpSpPr>
        <p:grpSpPr>
          <a:xfrm>
            <a:off x="-22714" y="107798"/>
            <a:ext cx="12154671" cy="817470"/>
            <a:chOff x="-227589" y="-11129"/>
            <a:chExt cx="12154671" cy="817470"/>
          </a:xfrm>
        </p:grpSpPr>
        <p:pic>
          <p:nvPicPr>
            <p:cNvPr id="55" name="Gráfico 19">
              <a:extLst>
                <a:ext uri="{FF2B5EF4-FFF2-40B4-BE49-F238E27FC236}">
                  <a16:creationId xmlns:a16="http://schemas.microsoft.com/office/drawing/2014/main" id="{87FC4CA9-39F1-4A97-8D1D-584B963A4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-227589" y="-11129"/>
              <a:ext cx="4061035" cy="817470"/>
            </a:xfrm>
            <a:prstGeom prst="rect">
              <a:avLst/>
            </a:prstGeom>
          </p:spPr>
        </p:pic>
        <p:pic>
          <p:nvPicPr>
            <p:cNvPr id="56" name="Gráfico 20">
              <a:extLst>
                <a:ext uri="{FF2B5EF4-FFF2-40B4-BE49-F238E27FC236}">
                  <a16:creationId xmlns:a16="http://schemas.microsoft.com/office/drawing/2014/main" id="{B4EC7D85-A99C-4BB4-AF1D-3BAECF1AF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3851630" y="-11129"/>
              <a:ext cx="4061035" cy="817470"/>
            </a:xfrm>
            <a:prstGeom prst="rect">
              <a:avLst/>
            </a:prstGeom>
          </p:spPr>
        </p:pic>
        <p:pic>
          <p:nvPicPr>
            <p:cNvPr id="57" name="Gráfico 21">
              <a:extLst>
                <a:ext uri="{FF2B5EF4-FFF2-40B4-BE49-F238E27FC236}">
                  <a16:creationId xmlns:a16="http://schemas.microsoft.com/office/drawing/2014/main" id="{6CE81B15-E26B-4744-85BC-FE82F9408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7866047" y="-11129"/>
              <a:ext cx="4061035" cy="817470"/>
            </a:xfrm>
            <a:prstGeom prst="rect">
              <a:avLst/>
            </a:prstGeom>
          </p:spPr>
        </p:pic>
      </p:grpSp>
      <p:sp>
        <p:nvSpPr>
          <p:cNvPr id="58" name="Rectángulo 57">
            <a:extLst>
              <a:ext uri="{FF2B5EF4-FFF2-40B4-BE49-F238E27FC236}">
                <a16:creationId xmlns:a16="http://schemas.microsoft.com/office/drawing/2014/main" id="{CF244E4A-7779-4B35-93F2-954BEB8E9A0D}"/>
              </a:ext>
            </a:extLst>
          </p:cNvPr>
          <p:cNvSpPr/>
          <p:nvPr/>
        </p:nvSpPr>
        <p:spPr>
          <a:xfrm>
            <a:off x="0" y="801077"/>
            <a:ext cx="12192000" cy="7160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Rectángulo 3"/>
          <p:cNvSpPr/>
          <p:nvPr/>
        </p:nvSpPr>
        <p:spPr>
          <a:xfrm>
            <a:off x="146191" y="906347"/>
            <a:ext cx="96613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Servicios de Asistencia Técnica (</a:t>
            </a:r>
            <a:r>
              <a:rPr lang="es-E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Res.Ex</a:t>
            </a:r>
            <a:r>
              <a:rPr lang="es-E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N° 1237 de 2019)</a:t>
            </a:r>
            <a:endParaRPr lang="es-E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6EA886A8-14C5-46D6-9A25-520A9406E4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21347" y="0"/>
            <a:ext cx="1724402" cy="167524"/>
          </a:xfrm>
          <a:prstGeom prst="rect">
            <a:avLst/>
          </a:prstGeom>
        </p:spPr>
      </p:pic>
      <p:sp>
        <p:nvSpPr>
          <p:cNvPr id="63" name="Rectángulo 62"/>
          <p:cNvSpPr/>
          <p:nvPr/>
        </p:nvSpPr>
        <p:spPr>
          <a:xfrm>
            <a:off x="1309708" y="2640816"/>
            <a:ext cx="1902878" cy="343620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s-CL" sz="1000" b="1" dirty="0"/>
              <a:t>Entrega de información respecto de las tipologías de proyectos del Programa.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s-CL" sz="1000" b="1" dirty="0" smtClean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s-CL" sz="1000" b="1" dirty="0" smtClean="0"/>
              <a:t>Verificar </a:t>
            </a:r>
            <a:r>
              <a:rPr lang="es-CL" sz="1000" b="1" dirty="0"/>
              <a:t>el cumplimiento de los requisitos de postulación para acceder a los subsidios.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s-CL" sz="1000" b="1" dirty="0" smtClean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s-CL" sz="1000" b="1" dirty="0" smtClean="0"/>
              <a:t>Recopilación </a:t>
            </a:r>
            <a:r>
              <a:rPr lang="es-CL" sz="1000" b="1" dirty="0"/>
              <a:t>de la información técnica y social necesaria para la presentación de proyectos al SERVIU.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s-CL" sz="1000" b="1" dirty="0" smtClean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s-CL" sz="1000" b="1" dirty="0" smtClean="0"/>
              <a:t>Entrega </a:t>
            </a:r>
            <a:r>
              <a:rPr lang="es-CL" sz="1000" b="1" dirty="0"/>
              <a:t>de información acerca de los distintos actores públicos y privados que pueden participar de la ejecución de estos proyectos</a:t>
            </a:r>
            <a:r>
              <a:rPr lang="es-CL" sz="1000" b="1" dirty="0" smtClean="0"/>
              <a:t>.</a:t>
            </a:r>
            <a:endParaRPr lang="es-CL" sz="1000" b="1" dirty="0"/>
          </a:p>
        </p:txBody>
      </p:sp>
      <p:sp>
        <p:nvSpPr>
          <p:cNvPr id="64" name="Rectángulo 63"/>
          <p:cNvSpPr/>
          <p:nvPr/>
        </p:nvSpPr>
        <p:spPr>
          <a:xfrm>
            <a:off x="3661380" y="2625169"/>
            <a:ext cx="1902878" cy="343620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s-CL" sz="1000" b="1" dirty="0"/>
              <a:t>Diagnóstico Técnico Constructivo.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s-CL" sz="1000" b="1" dirty="0" smtClean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s-CL" sz="1000" b="1" dirty="0" smtClean="0"/>
              <a:t>Elaboración</a:t>
            </a:r>
            <a:r>
              <a:rPr lang="es-CL" sz="1000" b="1" dirty="0"/>
              <a:t>, tramitación, postulación e ingreso de los Proyectos Técnicos al SERVIU.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s-CL" sz="1000" b="1" dirty="0" smtClean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s-CL" sz="1000" b="1" dirty="0" smtClean="0"/>
              <a:t>Asesoría </a:t>
            </a:r>
            <a:r>
              <a:rPr lang="es-CL" sz="1000" b="1" dirty="0"/>
              <a:t>a la contratación de obras.</a:t>
            </a:r>
          </a:p>
          <a:p>
            <a:endParaRPr lang="es-CL" sz="1000" b="1" dirty="0"/>
          </a:p>
          <a:p>
            <a:endParaRPr lang="es-CL" sz="1000" b="1" dirty="0" smtClean="0"/>
          </a:p>
          <a:p>
            <a:endParaRPr lang="es-CL" sz="1000" b="1" dirty="0"/>
          </a:p>
          <a:p>
            <a:endParaRPr lang="es-CL" sz="1000" b="1" dirty="0" smtClean="0"/>
          </a:p>
          <a:p>
            <a:endParaRPr lang="es-CL" sz="1000" b="1" dirty="0"/>
          </a:p>
          <a:p>
            <a:endParaRPr lang="es-CL" sz="1000" b="1" dirty="0" smtClean="0"/>
          </a:p>
          <a:p>
            <a:endParaRPr lang="es-CL" sz="1000" b="1" dirty="0"/>
          </a:p>
          <a:p>
            <a:endParaRPr lang="es-CL" sz="1000" b="1" dirty="0" smtClean="0"/>
          </a:p>
          <a:p>
            <a:endParaRPr lang="es-CL" sz="1000" b="1" dirty="0"/>
          </a:p>
          <a:p>
            <a:endParaRPr lang="es-CL" sz="1000" b="1" dirty="0"/>
          </a:p>
        </p:txBody>
      </p:sp>
      <p:sp>
        <p:nvSpPr>
          <p:cNvPr id="65" name="Rectángulo 64"/>
          <p:cNvSpPr/>
          <p:nvPr/>
        </p:nvSpPr>
        <p:spPr>
          <a:xfrm>
            <a:off x="6108093" y="2611317"/>
            <a:ext cx="1902878" cy="343620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s-CL" sz="900" b="1" dirty="0"/>
              <a:t>Actividades de seguimiento del proyecto.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s-CL" sz="900" b="1" dirty="0" smtClean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s-CL" sz="900" b="1" dirty="0" smtClean="0"/>
              <a:t>Relación </a:t>
            </a:r>
            <a:r>
              <a:rPr lang="es-CL" sz="900" b="1" dirty="0"/>
              <a:t>con las entidades públicas y privadas.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s-CL" sz="900" b="1" dirty="0" smtClean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s-CL" sz="900" b="1" dirty="0" smtClean="0"/>
              <a:t>Elaboración </a:t>
            </a:r>
            <a:r>
              <a:rPr lang="es-CL" sz="900" b="1" dirty="0"/>
              <a:t>y presentación de los informes técnicos y sociales.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s-CL" sz="900" b="1" dirty="0" smtClean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s-CL" sz="900" b="1" dirty="0" smtClean="0"/>
              <a:t>Tramitación </a:t>
            </a:r>
            <a:r>
              <a:rPr lang="es-CL" sz="900" b="1" dirty="0"/>
              <a:t>de las modificaciones al proyecto técnico.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s-CL" sz="900" b="1" dirty="0" smtClean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s-CL" sz="900" b="1" dirty="0" smtClean="0"/>
              <a:t>Apoyo </a:t>
            </a:r>
            <a:r>
              <a:rPr lang="es-CL" sz="900" b="1" dirty="0"/>
              <a:t>jurídico para el desarrollo del proyecto.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s-CL" sz="900" b="1" dirty="0" smtClean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s-CL" sz="900" b="1" dirty="0" smtClean="0"/>
              <a:t>Trámites </a:t>
            </a:r>
            <a:r>
              <a:rPr lang="es-CL" sz="900" b="1" dirty="0"/>
              <a:t>para la recepción de las obras.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s-CL" sz="900" b="1" dirty="0" smtClean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s-CL" sz="900" b="1" dirty="0" smtClean="0"/>
              <a:t>En </a:t>
            </a:r>
            <a:r>
              <a:rPr lang="es-CL" sz="900" b="1" dirty="0"/>
              <a:t>general, la entrega al SERVIU de toda otra información que pueda afectar el desarrollo del proyecto, sea de índole técnica, social y/o legal</a:t>
            </a:r>
          </a:p>
        </p:txBody>
      </p:sp>
      <p:sp>
        <p:nvSpPr>
          <p:cNvPr id="66" name="Rectángulo 65"/>
          <p:cNvSpPr/>
          <p:nvPr/>
        </p:nvSpPr>
        <p:spPr>
          <a:xfrm>
            <a:off x="8685135" y="2625169"/>
            <a:ext cx="1902878" cy="343620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s-CL" sz="800" b="1" dirty="0"/>
              <a:t>Los proyectos seleccionados deberán contar con una Fiscalización Técnica de Obras (FTO).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s-CL" sz="800" b="1" dirty="0" smtClean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s-CL" sz="800" b="1" dirty="0" smtClean="0"/>
              <a:t>Si </a:t>
            </a:r>
            <a:r>
              <a:rPr lang="es-CL" sz="800" b="1" dirty="0"/>
              <a:t>los proyectos superan las 7.500 UF, o cuya EP sea la Empresa Constructora o una Cooperativa Cerrada de Vivienda, la FTO deberá ser efectuada por el SERVIU.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s-CL" sz="800" b="1" dirty="0" smtClean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s-CL" sz="800" b="1" dirty="0" smtClean="0"/>
              <a:t>Si </a:t>
            </a:r>
            <a:r>
              <a:rPr lang="es-CL" sz="800" b="1" dirty="0"/>
              <a:t>el proyecto presenta una complejidad técnica mayor, SERVIU podrá determinar que la FTO sea desarrollada por el propio SERVIU o un ente externo, aun si es inferior a 7.500 UF.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s-CL" sz="800" b="1" dirty="0" smtClean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s-CL" sz="800" b="1" dirty="0" smtClean="0"/>
              <a:t>Controla </a:t>
            </a:r>
            <a:r>
              <a:rPr lang="es-CL" sz="800" b="1" dirty="0"/>
              <a:t>que las partidas se ejecuten conforme al proyecto aprobado por el SERVIU, y sus antecedentes.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s-CL" sz="800" b="1" dirty="0" smtClean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s-CL" sz="800" b="1" dirty="0" smtClean="0"/>
              <a:t>Si </a:t>
            </a:r>
            <a:r>
              <a:rPr lang="es-CL" sz="800" b="1" dirty="0"/>
              <a:t>la obra contempla Post Recepción SERVIU, el control, seguimiento y supervisión de este proceso, será parte de la función de la FTO.</a:t>
            </a:r>
          </a:p>
        </p:txBody>
      </p:sp>
    </p:spTree>
    <p:extLst>
      <p:ext uri="{BB962C8B-B14F-4D97-AF65-F5344CB8AC3E}">
        <p14:creationId xmlns:p14="http://schemas.microsoft.com/office/powerpoint/2010/main" val="217613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n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" y="-1006271"/>
            <a:ext cx="4954502" cy="8069349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5D844C73-7959-4F1B-8209-02F0A7374F3D}"/>
              </a:ext>
            </a:extLst>
          </p:cNvPr>
          <p:cNvSpPr/>
          <p:nvPr/>
        </p:nvSpPr>
        <p:spPr>
          <a:xfrm>
            <a:off x="0" y="-11129"/>
            <a:ext cx="12192000" cy="9434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F63DDC89-E57F-470D-A77A-F314E24E4F62}"/>
              </a:ext>
            </a:extLst>
          </p:cNvPr>
          <p:cNvGrpSpPr/>
          <p:nvPr/>
        </p:nvGrpSpPr>
        <p:grpSpPr>
          <a:xfrm>
            <a:off x="-227589" y="-11129"/>
            <a:ext cx="12154671" cy="817470"/>
            <a:chOff x="-227589" y="-11129"/>
            <a:chExt cx="12154671" cy="817470"/>
          </a:xfrm>
        </p:grpSpPr>
        <p:pic>
          <p:nvPicPr>
            <p:cNvPr id="20" name="Gráfico 19">
              <a:extLst>
                <a:ext uri="{FF2B5EF4-FFF2-40B4-BE49-F238E27FC236}">
                  <a16:creationId xmlns:a16="http://schemas.microsoft.com/office/drawing/2014/main" id="{87FC4CA9-39F1-4A97-8D1D-584B963A4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-227589" y="-11129"/>
              <a:ext cx="4061035" cy="817470"/>
            </a:xfrm>
            <a:prstGeom prst="rect">
              <a:avLst/>
            </a:prstGeom>
          </p:spPr>
        </p:pic>
        <p:pic>
          <p:nvPicPr>
            <p:cNvPr id="21" name="Gráfico 20">
              <a:extLst>
                <a:ext uri="{FF2B5EF4-FFF2-40B4-BE49-F238E27FC236}">
                  <a16:creationId xmlns:a16="http://schemas.microsoft.com/office/drawing/2014/main" id="{B4EC7D85-A99C-4BB4-AF1D-3BAECF1AF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3851630" y="-11129"/>
              <a:ext cx="4061035" cy="817470"/>
            </a:xfrm>
            <a:prstGeom prst="rect">
              <a:avLst/>
            </a:prstGeom>
          </p:spPr>
        </p:pic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id="{6CE81B15-E26B-4744-85BC-FE82F9408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7866047" y="-11129"/>
              <a:ext cx="4061035" cy="817470"/>
            </a:xfrm>
            <a:prstGeom prst="rect">
              <a:avLst/>
            </a:prstGeom>
          </p:spPr>
        </p:pic>
      </p:grp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F244E4A-7779-4B35-93F2-954BEB8E9A0D}"/>
              </a:ext>
            </a:extLst>
          </p:cNvPr>
          <p:cNvSpPr/>
          <p:nvPr/>
        </p:nvSpPr>
        <p:spPr>
          <a:xfrm>
            <a:off x="0" y="801077"/>
            <a:ext cx="12192000" cy="7160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520458" y="865636"/>
            <a:ext cx="10803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Programa DS N°27- Montos de pago AT</a:t>
            </a:r>
            <a:endParaRPr lang="es-CL" sz="3200" b="1" dirty="0">
              <a:solidFill>
                <a:schemeClr val="bg1"/>
              </a:solidFill>
            </a:endParaRPr>
          </a:p>
        </p:txBody>
      </p:sp>
      <p:pic>
        <p:nvPicPr>
          <p:cNvPr id="25" name="Gráfico 14">
            <a:extLst>
              <a:ext uri="{FF2B5EF4-FFF2-40B4-BE49-F238E27FC236}">
                <a16:creationId xmlns:a16="http://schemas.microsoft.com/office/drawing/2014/main" id="{6EA886A8-14C5-46D6-9A25-520A9406E4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20457" y="-17268"/>
            <a:ext cx="1724402" cy="167524"/>
          </a:xfrm>
          <a:prstGeom prst="rect">
            <a:avLst/>
          </a:prstGeom>
        </p:spPr>
      </p:pic>
      <p:grpSp>
        <p:nvGrpSpPr>
          <p:cNvPr id="9" name="Grupo 8"/>
          <p:cNvGrpSpPr/>
          <p:nvPr/>
        </p:nvGrpSpPr>
        <p:grpSpPr>
          <a:xfrm>
            <a:off x="3054349" y="1799100"/>
            <a:ext cx="2393706" cy="2276670"/>
            <a:chOff x="951143" y="2735836"/>
            <a:chExt cx="2393706" cy="2276670"/>
          </a:xfrm>
        </p:grpSpPr>
        <p:pic>
          <p:nvPicPr>
            <p:cNvPr id="34" name="Imagen 33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912" y="2758210"/>
              <a:ext cx="2159634" cy="825684"/>
            </a:xfrm>
            <a:prstGeom prst="rect">
              <a:avLst/>
            </a:prstGeom>
          </p:spPr>
        </p:pic>
        <p:grpSp>
          <p:nvGrpSpPr>
            <p:cNvPr id="3" name="Grupo 2"/>
            <p:cNvGrpSpPr/>
            <p:nvPr/>
          </p:nvGrpSpPr>
          <p:grpSpPr>
            <a:xfrm>
              <a:off x="951143" y="2735836"/>
              <a:ext cx="2393706" cy="2276670"/>
              <a:chOff x="957875" y="2735836"/>
              <a:chExt cx="2393706" cy="2276670"/>
            </a:xfrm>
          </p:grpSpPr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66725DBF-0EC6-4F71-BF65-F1DC4AFAD3A3}"/>
                  </a:ext>
                </a:extLst>
              </p:cNvPr>
              <p:cNvSpPr txBox="1"/>
              <p:nvPr/>
            </p:nvSpPr>
            <p:spPr>
              <a:xfrm>
                <a:off x="1184985" y="3715548"/>
                <a:ext cx="192748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L" sz="16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Proyectos para el Equipamiento Comunitario</a:t>
                </a:r>
                <a:endParaRPr lang="es-CL"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5" name="CuadroTexto 44">
                <a:extLst>
                  <a:ext uri="{FF2B5EF4-FFF2-40B4-BE49-F238E27FC236}">
                    <a16:creationId xmlns:a16="http://schemas.microsoft.com/office/drawing/2014/main" id="{49C71100-4E08-4582-AC56-5E8F3CF4D08E}"/>
                  </a:ext>
                </a:extLst>
              </p:cNvPr>
              <p:cNvSpPr txBox="1"/>
              <p:nvPr/>
            </p:nvSpPr>
            <p:spPr>
              <a:xfrm>
                <a:off x="957875" y="2986253"/>
                <a:ext cx="2393706" cy="618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4100"/>
                  </a:lnSpc>
                </a:pPr>
                <a:r>
                  <a:rPr lang="es-CL" sz="2800" b="1" dirty="0" smtClean="0">
                    <a:solidFill>
                      <a:schemeClr val="bg1"/>
                    </a:solidFill>
                  </a:rPr>
                  <a:t>Capítulo I</a:t>
                </a:r>
                <a:endParaRPr lang="es-CL" sz="2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" name="Elipse 1"/>
              <p:cNvSpPr/>
              <p:nvPr/>
            </p:nvSpPr>
            <p:spPr>
              <a:xfrm>
                <a:off x="1016393" y="2735836"/>
                <a:ext cx="2276670" cy="2276670"/>
              </a:xfrm>
              <a:prstGeom prst="ellipse">
                <a:avLst/>
              </a:prstGeom>
              <a:noFill/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</p:grpSp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05587" y="6017606"/>
            <a:ext cx="911890" cy="7079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upo 9"/>
          <p:cNvGrpSpPr/>
          <p:nvPr/>
        </p:nvGrpSpPr>
        <p:grpSpPr>
          <a:xfrm>
            <a:off x="6992171" y="1791395"/>
            <a:ext cx="2393706" cy="2276670"/>
            <a:chOff x="3545906" y="2735836"/>
            <a:chExt cx="2393706" cy="2276670"/>
          </a:xfrm>
        </p:grpSpPr>
        <p:pic>
          <p:nvPicPr>
            <p:cNvPr id="33" name="Imagen 32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9179" y="2758210"/>
              <a:ext cx="2159634" cy="825684"/>
            </a:xfrm>
            <a:prstGeom prst="rect">
              <a:avLst/>
            </a:prstGeom>
          </p:spPr>
        </p:pic>
        <p:grpSp>
          <p:nvGrpSpPr>
            <p:cNvPr id="4" name="Grupo 3"/>
            <p:cNvGrpSpPr/>
            <p:nvPr/>
          </p:nvGrpSpPr>
          <p:grpSpPr>
            <a:xfrm>
              <a:off x="3545906" y="2735836"/>
              <a:ext cx="2393706" cy="2276670"/>
              <a:chOff x="3545906" y="2735836"/>
              <a:chExt cx="2393706" cy="2276670"/>
            </a:xfrm>
          </p:grpSpPr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AD8318A0-DD15-4BB1-A65D-AF821124D9D0}"/>
                  </a:ext>
                </a:extLst>
              </p:cNvPr>
              <p:cNvSpPr txBox="1"/>
              <p:nvPr/>
            </p:nvSpPr>
            <p:spPr>
              <a:xfrm>
                <a:off x="3890842" y="3735741"/>
                <a:ext cx="175163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L" sz="16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Proyectos para la Vivienda</a:t>
                </a:r>
                <a:endParaRPr lang="es-CL"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6" name="Elipse 25"/>
              <p:cNvSpPr/>
              <p:nvPr/>
            </p:nvSpPr>
            <p:spPr>
              <a:xfrm>
                <a:off x="3630661" y="2735836"/>
                <a:ext cx="2276670" cy="2276670"/>
              </a:xfrm>
              <a:prstGeom prst="ellipse">
                <a:avLst/>
              </a:prstGeom>
              <a:noFill/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8" name="CuadroTexto 37">
                <a:extLst>
                  <a:ext uri="{FF2B5EF4-FFF2-40B4-BE49-F238E27FC236}">
                    <a16:creationId xmlns:a16="http://schemas.microsoft.com/office/drawing/2014/main" id="{49C71100-4E08-4582-AC56-5E8F3CF4D08E}"/>
                  </a:ext>
                </a:extLst>
              </p:cNvPr>
              <p:cNvSpPr txBox="1"/>
              <p:nvPr/>
            </p:nvSpPr>
            <p:spPr>
              <a:xfrm>
                <a:off x="3545906" y="2997335"/>
                <a:ext cx="2393706" cy="618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4100"/>
                  </a:lnSpc>
                </a:pPr>
                <a:r>
                  <a:rPr lang="es-CL" sz="2800" b="1" dirty="0" smtClean="0">
                    <a:solidFill>
                      <a:schemeClr val="bg1"/>
                    </a:solidFill>
                  </a:rPr>
                  <a:t>Capítulo II</a:t>
                </a:r>
                <a:endParaRPr lang="es-CL" sz="28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" name="Grupo 10"/>
          <p:cNvGrpSpPr/>
          <p:nvPr/>
        </p:nvGrpSpPr>
        <p:grpSpPr>
          <a:xfrm>
            <a:off x="3157841" y="4380772"/>
            <a:ext cx="2393706" cy="2276670"/>
            <a:chOff x="6183800" y="2735836"/>
            <a:chExt cx="2393706" cy="2276670"/>
          </a:xfrm>
        </p:grpSpPr>
        <p:pic>
          <p:nvPicPr>
            <p:cNvPr id="35" name="Imagen 34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3447" y="2758210"/>
              <a:ext cx="2159634" cy="825684"/>
            </a:xfrm>
            <a:prstGeom prst="rect">
              <a:avLst/>
            </a:prstGeom>
          </p:spPr>
        </p:pic>
        <p:grpSp>
          <p:nvGrpSpPr>
            <p:cNvPr id="7" name="Grupo 6"/>
            <p:cNvGrpSpPr/>
            <p:nvPr/>
          </p:nvGrpSpPr>
          <p:grpSpPr>
            <a:xfrm>
              <a:off x="6183800" y="2735836"/>
              <a:ext cx="2393706" cy="2276670"/>
              <a:chOff x="6183800" y="2735836"/>
              <a:chExt cx="2393706" cy="2276670"/>
            </a:xfrm>
          </p:grpSpPr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F0F8116E-0B19-4248-B112-F04B7B8C92AB}"/>
                  </a:ext>
                </a:extLst>
              </p:cNvPr>
              <p:cNvSpPr txBox="1"/>
              <p:nvPr/>
            </p:nvSpPr>
            <p:spPr>
              <a:xfrm>
                <a:off x="6244929" y="3735741"/>
                <a:ext cx="2318657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L" sz="16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Proyectos para Condominios de Viviendas</a:t>
                </a:r>
                <a:endParaRPr lang="es-CL"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algn="ctr"/>
                <a:endParaRPr lang="es-CL"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1" name="Elipse 30"/>
              <p:cNvSpPr/>
              <p:nvPr/>
            </p:nvSpPr>
            <p:spPr>
              <a:xfrm>
                <a:off x="6244929" y="2735836"/>
                <a:ext cx="2276670" cy="2276670"/>
              </a:xfrm>
              <a:prstGeom prst="ellipse">
                <a:avLst/>
              </a:prstGeom>
              <a:noFill/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9" name="CuadroTexto 38">
                <a:extLst>
                  <a:ext uri="{FF2B5EF4-FFF2-40B4-BE49-F238E27FC236}">
                    <a16:creationId xmlns:a16="http://schemas.microsoft.com/office/drawing/2014/main" id="{49C71100-4E08-4582-AC56-5E8F3CF4D08E}"/>
                  </a:ext>
                </a:extLst>
              </p:cNvPr>
              <p:cNvSpPr txBox="1"/>
              <p:nvPr/>
            </p:nvSpPr>
            <p:spPr>
              <a:xfrm>
                <a:off x="6183800" y="3000106"/>
                <a:ext cx="2393706" cy="618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4100"/>
                  </a:lnSpc>
                </a:pPr>
                <a:r>
                  <a:rPr lang="es-CL" sz="2800" b="1" dirty="0" smtClean="0">
                    <a:solidFill>
                      <a:schemeClr val="bg1"/>
                    </a:solidFill>
                  </a:rPr>
                  <a:t>Capítulo III</a:t>
                </a:r>
                <a:endParaRPr lang="es-CL" sz="28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2" name="Grupo 11"/>
          <p:cNvGrpSpPr/>
          <p:nvPr/>
        </p:nvGrpSpPr>
        <p:grpSpPr>
          <a:xfrm>
            <a:off x="6994993" y="4297746"/>
            <a:ext cx="2393706" cy="2276670"/>
            <a:chOff x="8830013" y="2735836"/>
            <a:chExt cx="2393706" cy="2276670"/>
          </a:xfrm>
        </p:grpSpPr>
        <p:pic>
          <p:nvPicPr>
            <p:cNvPr id="36" name="Imagen 35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5369" y="2758210"/>
              <a:ext cx="2159634" cy="825684"/>
            </a:xfrm>
            <a:prstGeom prst="rect">
              <a:avLst/>
            </a:prstGeom>
          </p:spPr>
        </p:pic>
        <p:grpSp>
          <p:nvGrpSpPr>
            <p:cNvPr id="8" name="Grupo 7"/>
            <p:cNvGrpSpPr/>
            <p:nvPr/>
          </p:nvGrpSpPr>
          <p:grpSpPr>
            <a:xfrm>
              <a:off x="8830013" y="2735836"/>
              <a:ext cx="2393706" cy="2276670"/>
              <a:chOff x="8830013" y="2735836"/>
              <a:chExt cx="2393706" cy="2276670"/>
            </a:xfrm>
          </p:grpSpPr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656095AE-27AD-4AC3-B573-ECFD7AD07E69}"/>
                  </a:ext>
                </a:extLst>
              </p:cNvPr>
              <p:cNvSpPr txBox="1"/>
              <p:nvPr/>
            </p:nvSpPr>
            <p:spPr>
              <a:xfrm>
                <a:off x="8932425" y="3735741"/>
                <a:ext cx="213021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L" sz="16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Proyectos de Eficiencia Energética e Hídrica</a:t>
                </a:r>
                <a:endParaRPr lang="es-CL"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algn="ctr"/>
                <a:endParaRPr lang="es-CL"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2" name="Elipse 31"/>
              <p:cNvSpPr/>
              <p:nvPr/>
            </p:nvSpPr>
            <p:spPr>
              <a:xfrm>
                <a:off x="8859197" y="2735836"/>
                <a:ext cx="2276670" cy="2276670"/>
              </a:xfrm>
              <a:prstGeom prst="ellipse">
                <a:avLst/>
              </a:prstGeom>
              <a:noFill/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0" name="CuadroTexto 39">
                <a:extLst>
                  <a:ext uri="{FF2B5EF4-FFF2-40B4-BE49-F238E27FC236}">
                    <a16:creationId xmlns:a16="http://schemas.microsoft.com/office/drawing/2014/main" id="{49C71100-4E08-4582-AC56-5E8F3CF4D08E}"/>
                  </a:ext>
                </a:extLst>
              </p:cNvPr>
              <p:cNvSpPr txBox="1"/>
              <p:nvPr/>
            </p:nvSpPr>
            <p:spPr>
              <a:xfrm>
                <a:off x="8830013" y="3011189"/>
                <a:ext cx="2393706" cy="618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4100"/>
                  </a:lnSpc>
                </a:pPr>
                <a:r>
                  <a:rPr lang="es-CL" sz="2800" b="1" dirty="0" smtClean="0">
                    <a:solidFill>
                      <a:schemeClr val="bg1"/>
                    </a:solidFill>
                  </a:rPr>
                  <a:t>Capítulo IV</a:t>
                </a:r>
                <a:endParaRPr lang="es-CL" sz="28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0" name="Elipse 49"/>
          <p:cNvSpPr/>
          <p:nvPr/>
        </p:nvSpPr>
        <p:spPr>
          <a:xfrm>
            <a:off x="5092784" y="2991368"/>
            <a:ext cx="2276670" cy="2276670"/>
          </a:xfrm>
          <a:prstGeom prst="ellipse">
            <a:avLst/>
          </a:prstGeom>
          <a:solidFill>
            <a:schemeClr val="bg1">
              <a:alpha val="63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3" name="Picture 3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23252" y="3177873"/>
            <a:ext cx="1900036" cy="176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77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n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" y="-1006271"/>
            <a:ext cx="4954502" cy="8069349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5D844C73-7959-4F1B-8209-02F0A7374F3D}"/>
              </a:ext>
            </a:extLst>
          </p:cNvPr>
          <p:cNvSpPr/>
          <p:nvPr/>
        </p:nvSpPr>
        <p:spPr>
          <a:xfrm>
            <a:off x="0" y="-11129"/>
            <a:ext cx="12192000" cy="9434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F63DDC89-E57F-470D-A77A-F314E24E4F62}"/>
              </a:ext>
            </a:extLst>
          </p:cNvPr>
          <p:cNvGrpSpPr/>
          <p:nvPr/>
        </p:nvGrpSpPr>
        <p:grpSpPr>
          <a:xfrm>
            <a:off x="-227589" y="-11129"/>
            <a:ext cx="12154671" cy="817470"/>
            <a:chOff x="-227589" y="-11129"/>
            <a:chExt cx="12154671" cy="817470"/>
          </a:xfrm>
        </p:grpSpPr>
        <p:pic>
          <p:nvPicPr>
            <p:cNvPr id="20" name="Gráfico 19">
              <a:extLst>
                <a:ext uri="{FF2B5EF4-FFF2-40B4-BE49-F238E27FC236}">
                  <a16:creationId xmlns:a16="http://schemas.microsoft.com/office/drawing/2014/main" id="{87FC4CA9-39F1-4A97-8D1D-584B963A4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-227589" y="-11129"/>
              <a:ext cx="4061035" cy="817470"/>
            </a:xfrm>
            <a:prstGeom prst="rect">
              <a:avLst/>
            </a:prstGeom>
          </p:spPr>
        </p:pic>
        <p:pic>
          <p:nvPicPr>
            <p:cNvPr id="21" name="Gráfico 20">
              <a:extLst>
                <a:ext uri="{FF2B5EF4-FFF2-40B4-BE49-F238E27FC236}">
                  <a16:creationId xmlns:a16="http://schemas.microsoft.com/office/drawing/2014/main" id="{B4EC7D85-A99C-4BB4-AF1D-3BAECF1AF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3851630" y="-11129"/>
              <a:ext cx="4061035" cy="817470"/>
            </a:xfrm>
            <a:prstGeom prst="rect">
              <a:avLst/>
            </a:prstGeom>
          </p:spPr>
        </p:pic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id="{6CE81B15-E26B-4744-85BC-FE82F9408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7866047" y="-11129"/>
              <a:ext cx="4061035" cy="817470"/>
            </a:xfrm>
            <a:prstGeom prst="rect">
              <a:avLst/>
            </a:prstGeom>
          </p:spPr>
        </p:pic>
      </p:grp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F244E4A-7779-4B35-93F2-954BEB8E9A0D}"/>
              </a:ext>
            </a:extLst>
          </p:cNvPr>
          <p:cNvSpPr/>
          <p:nvPr/>
        </p:nvSpPr>
        <p:spPr>
          <a:xfrm>
            <a:off x="0" y="801077"/>
            <a:ext cx="12192000" cy="7160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520458" y="865636"/>
            <a:ext cx="10803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Programa DS N°27- Montos de pago AT</a:t>
            </a:r>
            <a:endParaRPr lang="es-CL" sz="3200" b="1" dirty="0">
              <a:solidFill>
                <a:schemeClr val="bg1"/>
              </a:solidFill>
            </a:endParaRPr>
          </a:p>
        </p:txBody>
      </p:sp>
      <p:pic>
        <p:nvPicPr>
          <p:cNvPr id="25" name="Gráfico 14">
            <a:extLst>
              <a:ext uri="{FF2B5EF4-FFF2-40B4-BE49-F238E27FC236}">
                <a16:creationId xmlns:a16="http://schemas.microsoft.com/office/drawing/2014/main" id="{6EA886A8-14C5-46D6-9A25-520A9406E4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20457" y="-17268"/>
            <a:ext cx="1724402" cy="167524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3054349" y="1799100"/>
            <a:ext cx="2393706" cy="2276670"/>
            <a:chOff x="3054349" y="1799100"/>
            <a:chExt cx="2393706" cy="2276670"/>
          </a:xfrm>
        </p:grpSpPr>
        <p:sp>
          <p:nvSpPr>
            <p:cNvPr id="2" name="Elipse 1"/>
            <p:cNvSpPr/>
            <p:nvPr/>
          </p:nvSpPr>
          <p:spPr>
            <a:xfrm>
              <a:off x="3112867" y="1799100"/>
              <a:ext cx="2276670" cy="2276670"/>
            </a:xfrm>
            <a:prstGeom prst="ellipse">
              <a:avLst/>
            </a:prstGeom>
            <a:solidFill>
              <a:srgbClr val="00B050"/>
            </a:solidFill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34" name="Imagen 33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2118" y="1821474"/>
              <a:ext cx="2159634" cy="825684"/>
            </a:xfrm>
            <a:prstGeom prst="rect">
              <a:avLst/>
            </a:prstGeom>
          </p:spPr>
        </p:pic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66725DBF-0EC6-4F71-BF65-F1DC4AFAD3A3}"/>
                </a:ext>
              </a:extLst>
            </p:cNvPr>
            <p:cNvSpPr txBox="1"/>
            <p:nvPr/>
          </p:nvSpPr>
          <p:spPr>
            <a:xfrm>
              <a:off x="3281459" y="2778812"/>
              <a:ext cx="19274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Proyectos para el Equipamiento Comunitario</a:t>
              </a:r>
              <a:endParaRPr lang="es-CL" sz="16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45" name="CuadroTexto 44">
              <a:extLst>
                <a:ext uri="{FF2B5EF4-FFF2-40B4-BE49-F238E27FC236}">
                  <a16:creationId xmlns:a16="http://schemas.microsoft.com/office/drawing/2014/main" id="{49C71100-4E08-4582-AC56-5E8F3CF4D08E}"/>
                </a:ext>
              </a:extLst>
            </p:cNvPr>
            <p:cNvSpPr txBox="1"/>
            <p:nvPr/>
          </p:nvSpPr>
          <p:spPr>
            <a:xfrm>
              <a:off x="3054349" y="2049517"/>
              <a:ext cx="2393706" cy="618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100"/>
                </a:lnSpc>
              </a:pPr>
              <a:r>
                <a:rPr lang="es-CL" sz="2800" b="1" dirty="0" smtClean="0">
                  <a:solidFill>
                    <a:schemeClr val="bg1"/>
                  </a:solidFill>
                </a:rPr>
                <a:t>Capítulo I</a:t>
              </a:r>
              <a:endParaRPr lang="es-CL" sz="2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05587" y="6017606"/>
            <a:ext cx="911890" cy="7079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upo 9"/>
          <p:cNvGrpSpPr/>
          <p:nvPr/>
        </p:nvGrpSpPr>
        <p:grpSpPr>
          <a:xfrm>
            <a:off x="6992171" y="1791395"/>
            <a:ext cx="2393706" cy="2276670"/>
            <a:chOff x="3545906" y="2735836"/>
            <a:chExt cx="2393706" cy="2276670"/>
          </a:xfrm>
        </p:grpSpPr>
        <p:pic>
          <p:nvPicPr>
            <p:cNvPr id="33" name="Imagen 32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9179" y="2758210"/>
              <a:ext cx="2159634" cy="825684"/>
            </a:xfrm>
            <a:prstGeom prst="rect">
              <a:avLst/>
            </a:prstGeom>
          </p:spPr>
        </p:pic>
        <p:grpSp>
          <p:nvGrpSpPr>
            <p:cNvPr id="4" name="Grupo 3"/>
            <p:cNvGrpSpPr/>
            <p:nvPr/>
          </p:nvGrpSpPr>
          <p:grpSpPr>
            <a:xfrm>
              <a:off x="3545906" y="2735836"/>
              <a:ext cx="2393706" cy="2276670"/>
              <a:chOff x="3545906" y="2735836"/>
              <a:chExt cx="2393706" cy="2276670"/>
            </a:xfrm>
          </p:grpSpPr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AD8318A0-DD15-4BB1-A65D-AF821124D9D0}"/>
                  </a:ext>
                </a:extLst>
              </p:cNvPr>
              <p:cNvSpPr txBox="1"/>
              <p:nvPr/>
            </p:nvSpPr>
            <p:spPr>
              <a:xfrm>
                <a:off x="3890842" y="3735741"/>
                <a:ext cx="175163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L" sz="16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Proyectos para la Vivienda</a:t>
                </a:r>
                <a:endParaRPr lang="es-CL"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6" name="Elipse 25"/>
              <p:cNvSpPr/>
              <p:nvPr/>
            </p:nvSpPr>
            <p:spPr>
              <a:xfrm>
                <a:off x="3630661" y="2735836"/>
                <a:ext cx="2276670" cy="2276670"/>
              </a:xfrm>
              <a:prstGeom prst="ellipse">
                <a:avLst/>
              </a:prstGeom>
              <a:noFill/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8" name="CuadroTexto 37">
                <a:extLst>
                  <a:ext uri="{FF2B5EF4-FFF2-40B4-BE49-F238E27FC236}">
                    <a16:creationId xmlns:a16="http://schemas.microsoft.com/office/drawing/2014/main" id="{49C71100-4E08-4582-AC56-5E8F3CF4D08E}"/>
                  </a:ext>
                </a:extLst>
              </p:cNvPr>
              <p:cNvSpPr txBox="1"/>
              <p:nvPr/>
            </p:nvSpPr>
            <p:spPr>
              <a:xfrm>
                <a:off x="3545906" y="2997335"/>
                <a:ext cx="2393706" cy="618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4100"/>
                  </a:lnSpc>
                </a:pPr>
                <a:r>
                  <a:rPr lang="es-CL" sz="2800" b="1" dirty="0" smtClean="0">
                    <a:solidFill>
                      <a:schemeClr val="bg1"/>
                    </a:solidFill>
                  </a:rPr>
                  <a:t>Capítulo II</a:t>
                </a:r>
                <a:endParaRPr lang="es-CL" sz="28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" name="Grupo 10"/>
          <p:cNvGrpSpPr/>
          <p:nvPr/>
        </p:nvGrpSpPr>
        <p:grpSpPr>
          <a:xfrm>
            <a:off x="3157841" y="4380772"/>
            <a:ext cx="2393706" cy="2276670"/>
            <a:chOff x="6183800" y="2735836"/>
            <a:chExt cx="2393706" cy="2276670"/>
          </a:xfrm>
        </p:grpSpPr>
        <p:pic>
          <p:nvPicPr>
            <p:cNvPr id="35" name="Imagen 34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3447" y="2758210"/>
              <a:ext cx="2159634" cy="825684"/>
            </a:xfrm>
            <a:prstGeom prst="rect">
              <a:avLst/>
            </a:prstGeom>
          </p:spPr>
        </p:pic>
        <p:grpSp>
          <p:nvGrpSpPr>
            <p:cNvPr id="7" name="Grupo 6"/>
            <p:cNvGrpSpPr/>
            <p:nvPr/>
          </p:nvGrpSpPr>
          <p:grpSpPr>
            <a:xfrm>
              <a:off x="6183800" y="2735836"/>
              <a:ext cx="2393706" cy="2276670"/>
              <a:chOff x="6183800" y="2735836"/>
              <a:chExt cx="2393706" cy="2276670"/>
            </a:xfrm>
          </p:grpSpPr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F0F8116E-0B19-4248-B112-F04B7B8C92AB}"/>
                  </a:ext>
                </a:extLst>
              </p:cNvPr>
              <p:cNvSpPr txBox="1"/>
              <p:nvPr/>
            </p:nvSpPr>
            <p:spPr>
              <a:xfrm>
                <a:off x="6244929" y="3735741"/>
                <a:ext cx="2318657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L" sz="16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Proyectos para Condominios de Viviendas</a:t>
                </a:r>
                <a:endParaRPr lang="es-CL"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algn="ctr"/>
                <a:endParaRPr lang="es-CL"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1" name="Elipse 30"/>
              <p:cNvSpPr/>
              <p:nvPr/>
            </p:nvSpPr>
            <p:spPr>
              <a:xfrm>
                <a:off x="6244929" y="2735836"/>
                <a:ext cx="2276670" cy="2276670"/>
              </a:xfrm>
              <a:prstGeom prst="ellipse">
                <a:avLst/>
              </a:prstGeom>
              <a:noFill/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9" name="CuadroTexto 38">
                <a:extLst>
                  <a:ext uri="{FF2B5EF4-FFF2-40B4-BE49-F238E27FC236}">
                    <a16:creationId xmlns:a16="http://schemas.microsoft.com/office/drawing/2014/main" id="{49C71100-4E08-4582-AC56-5E8F3CF4D08E}"/>
                  </a:ext>
                </a:extLst>
              </p:cNvPr>
              <p:cNvSpPr txBox="1"/>
              <p:nvPr/>
            </p:nvSpPr>
            <p:spPr>
              <a:xfrm>
                <a:off x="6183800" y="3000106"/>
                <a:ext cx="2393706" cy="618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4100"/>
                  </a:lnSpc>
                </a:pPr>
                <a:r>
                  <a:rPr lang="es-CL" sz="2800" b="1" dirty="0" smtClean="0">
                    <a:solidFill>
                      <a:schemeClr val="bg1"/>
                    </a:solidFill>
                  </a:rPr>
                  <a:t>Capítulo III</a:t>
                </a:r>
                <a:endParaRPr lang="es-CL" sz="28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2" name="Grupo 11"/>
          <p:cNvGrpSpPr/>
          <p:nvPr/>
        </p:nvGrpSpPr>
        <p:grpSpPr>
          <a:xfrm>
            <a:off x="6994993" y="4297746"/>
            <a:ext cx="2393706" cy="2276670"/>
            <a:chOff x="8830013" y="2735836"/>
            <a:chExt cx="2393706" cy="2276670"/>
          </a:xfrm>
        </p:grpSpPr>
        <p:pic>
          <p:nvPicPr>
            <p:cNvPr id="36" name="Imagen 35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5369" y="2758210"/>
              <a:ext cx="2159634" cy="825684"/>
            </a:xfrm>
            <a:prstGeom prst="rect">
              <a:avLst/>
            </a:prstGeom>
          </p:spPr>
        </p:pic>
        <p:grpSp>
          <p:nvGrpSpPr>
            <p:cNvPr id="8" name="Grupo 7"/>
            <p:cNvGrpSpPr/>
            <p:nvPr/>
          </p:nvGrpSpPr>
          <p:grpSpPr>
            <a:xfrm>
              <a:off x="8830013" y="2735836"/>
              <a:ext cx="2393706" cy="2276670"/>
              <a:chOff x="8830013" y="2735836"/>
              <a:chExt cx="2393706" cy="2276670"/>
            </a:xfrm>
          </p:grpSpPr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656095AE-27AD-4AC3-B573-ECFD7AD07E69}"/>
                  </a:ext>
                </a:extLst>
              </p:cNvPr>
              <p:cNvSpPr txBox="1"/>
              <p:nvPr/>
            </p:nvSpPr>
            <p:spPr>
              <a:xfrm>
                <a:off x="8932425" y="3735741"/>
                <a:ext cx="213021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L" sz="16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Proyectos de Eficiencia Energética e Hídrica</a:t>
                </a:r>
                <a:endParaRPr lang="es-CL"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algn="ctr"/>
                <a:endParaRPr lang="es-CL"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2" name="Elipse 31"/>
              <p:cNvSpPr/>
              <p:nvPr/>
            </p:nvSpPr>
            <p:spPr>
              <a:xfrm>
                <a:off x="8859197" y="2735836"/>
                <a:ext cx="2276670" cy="2276670"/>
              </a:xfrm>
              <a:prstGeom prst="ellipse">
                <a:avLst/>
              </a:prstGeom>
              <a:noFill/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0" name="CuadroTexto 39">
                <a:extLst>
                  <a:ext uri="{FF2B5EF4-FFF2-40B4-BE49-F238E27FC236}">
                    <a16:creationId xmlns:a16="http://schemas.microsoft.com/office/drawing/2014/main" id="{49C71100-4E08-4582-AC56-5E8F3CF4D08E}"/>
                  </a:ext>
                </a:extLst>
              </p:cNvPr>
              <p:cNvSpPr txBox="1"/>
              <p:nvPr/>
            </p:nvSpPr>
            <p:spPr>
              <a:xfrm>
                <a:off x="8830013" y="3011189"/>
                <a:ext cx="2393706" cy="618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4100"/>
                  </a:lnSpc>
                </a:pPr>
                <a:r>
                  <a:rPr lang="es-CL" sz="2800" b="1" dirty="0" smtClean="0">
                    <a:solidFill>
                      <a:schemeClr val="bg1"/>
                    </a:solidFill>
                  </a:rPr>
                  <a:t>Capítulo IV</a:t>
                </a:r>
                <a:endParaRPr lang="es-CL" sz="28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0" name="Elipse 49"/>
          <p:cNvSpPr/>
          <p:nvPr/>
        </p:nvSpPr>
        <p:spPr>
          <a:xfrm>
            <a:off x="5092784" y="2991368"/>
            <a:ext cx="2276670" cy="2276670"/>
          </a:xfrm>
          <a:prstGeom prst="ellipse">
            <a:avLst/>
          </a:prstGeom>
          <a:solidFill>
            <a:schemeClr val="bg1">
              <a:alpha val="63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3" name="Picture 3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23252" y="3177873"/>
            <a:ext cx="1900036" cy="176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51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5D844C73-7959-4F1B-8209-02F0A7374F3D}"/>
              </a:ext>
            </a:extLst>
          </p:cNvPr>
          <p:cNvSpPr/>
          <p:nvPr/>
        </p:nvSpPr>
        <p:spPr>
          <a:xfrm>
            <a:off x="14247" y="-666"/>
            <a:ext cx="12192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B6AF5B4-1B8C-4C8A-A00F-E13168F21131}"/>
              </a:ext>
            </a:extLst>
          </p:cNvPr>
          <p:cNvSpPr/>
          <p:nvPr/>
        </p:nvSpPr>
        <p:spPr>
          <a:xfrm>
            <a:off x="0" y="6119748"/>
            <a:ext cx="12192000" cy="7678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7" y="-1035770"/>
            <a:ext cx="4954502" cy="8069349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6EA886A8-14C5-46D6-9A25-520A9406E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21347" y="0"/>
            <a:ext cx="1724402" cy="16752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0BA2A75-9332-426A-9839-0E914B7849DD}"/>
              </a:ext>
            </a:extLst>
          </p:cNvPr>
          <p:cNvSpPr txBox="1"/>
          <p:nvPr/>
        </p:nvSpPr>
        <p:spPr>
          <a:xfrm>
            <a:off x="1406013" y="6365549"/>
            <a:ext cx="12332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bg1"/>
                </a:solidFill>
              </a:rPr>
              <a:t>Proyectos para el Equipamiento Comunitario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229342" y="6282220"/>
            <a:ext cx="620750" cy="481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" name="Grupo 48"/>
          <p:cNvGrpSpPr/>
          <p:nvPr/>
        </p:nvGrpSpPr>
        <p:grpSpPr>
          <a:xfrm>
            <a:off x="-14775" y="256012"/>
            <a:ext cx="2393706" cy="2276670"/>
            <a:chOff x="3054349" y="1799100"/>
            <a:chExt cx="2393706" cy="2276670"/>
          </a:xfrm>
        </p:grpSpPr>
        <p:sp>
          <p:nvSpPr>
            <p:cNvPr id="50" name="Elipse 49"/>
            <p:cNvSpPr/>
            <p:nvPr/>
          </p:nvSpPr>
          <p:spPr>
            <a:xfrm>
              <a:off x="3112867" y="1799100"/>
              <a:ext cx="2276670" cy="2276670"/>
            </a:xfrm>
            <a:prstGeom prst="ellipse">
              <a:avLst/>
            </a:prstGeom>
            <a:solidFill>
              <a:srgbClr val="00B050"/>
            </a:solidFill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51" name="Imagen 50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2118" y="1821474"/>
              <a:ext cx="2159634" cy="825684"/>
            </a:xfrm>
            <a:prstGeom prst="rect">
              <a:avLst/>
            </a:prstGeom>
          </p:spPr>
        </p:pic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66725DBF-0EC6-4F71-BF65-F1DC4AFAD3A3}"/>
                </a:ext>
              </a:extLst>
            </p:cNvPr>
            <p:cNvSpPr txBox="1"/>
            <p:nvPr/>
          </p:nvSpPr>
          <p:spPr>
            <a:xfrm>
              <a:off x="3281459" y="2778812"/>
              <a:ext cx="1927489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Proyectos para el Equipamiento Comunitario</a:t>
              </a:r>
            </a:p>
            <a:p>
              <a:pPr algn="ctr"/>
              <a:r>
                <a:rPr lang="es-CL" sz="1400" b="1" u="sng" dirty="0" smtClean="0">
                  <a:solidFill>
                    <a:schemeClr val="bg1"/>
                  </a:solidFill>
                </a:rPr>
                <a:t>(% del valor del proyecto)</a:t>
              </a:r>
              <a:endParaRPr lang="es-CL" sz="1400" b="1" u="sng" dirty="0">
                <a:solidFill>
                  <a:schemeClr val="bg1"/>
                </a:solidFill>
              </a:endParaRPr>
            </a:p>
          </p:txBody>
        </p:sp>
        <p:sp>
          <p:nvSpPr>
            <p:cNvPr id="53" name="CuadroTexto 52">
              <a:extLst>
                <a:ext uri="{FF2B5EF4-FFF2-40B4-BE49-F238E27FC236}">
                  <a16:creationId xmlns:a16="http://schemas.microsoft.com/office/drawing/2014/main" id="{49C71100-4E08-4582-AC56-5E8F3CF4D08E}"/>
                </a:ext>
              </a:extLst>
            </p:cNvPr>
            <p:cNvSpPr txBox="1"/>
            <p:nvPr/>
          </p:nvSpPr>
          <p:spPr>
            <a:xfrm>
              <a:off x="3054349" y="2049517"/>
              <a:ext cx="2393706" cy="618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100"/>
                </a:lnSpc>
              </a:pPr>
              <a:r>
                <a:rPr lang="es-CL" sz="2800" b="1" dirty="0" smtClean="0">
                  <a:solidFill>
                    <a:schemeClr val="bg1"/>
                  </a:solidFill>
                </a:rPr>
                <a:t>Capítulo I</a:t>
              </a:r>
              <a:endParaRPr lang="es-CL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Llamada de flecha hacia abajo 6"/>
          <p:cNvSpPr/>
          <p:nvPr/>
        </p:nvSpPr>
        <p:spPr>
          <a:xfrm>
            <a:off x="2027143" y="1116031"/>
            <a:ext cx="1998185" cy="1843920"/>
          </a:xfrm>
          <a:prstGeom prst="downArrowCallout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CL" dirty="0"/>
              <a:t>Construcción de Edificaciones Comunitarias</a:t>
            </a:r>
            <a:endParaRPr lang="es-CL" sz="3200" dirty="0">
              <a:latin typeface="Calibri" panose="020F0502020204030204" pitchFamily="34" charset="0"/>
              <a:ea typeface="Calibri" panose="020F0502020204030204" pitchFamily="34" charset="0"/>
              <a:cs typeface="Mangal"/>
            </a:endParaRPr>
          </a:p>
        </p:txBody>
      </p:sp>
      <p:sp>
        <p:nvSpPr>
          <p:cNvPr id="59" name="Llamada de flecha hacia abajo 58"/>
          <p:cNvSpPr/>
          <p:nvPr/>
        </p:nvSpPr>
        <p:spPr>
          <a:xfrm>
            <a:off x="4047676" y="1120951"/>
            <a:ext cx="1998185" cy="1843920"/>
          </a:xfrm>
          <a:prstGeom prst="downArrowCallout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Mejoramiento de Edificaciones </a:t>
            </a:r>
            <a:r>
              <a:rPr lang="es-CL" dirty="0" smtClean="0"/>
              <a:t>Comunitarias</a:t>
            </a:r>
            <a:endParaRPr lang="es-CL" sz="2800" dirty="0">
              <a:latin typeface="Calibri" panose="020F0502020204030204" pitchFamily="34" charset="0"/>
              <a:ea typeface="Calibri" panose="020F0502020204030204" pitchFamily="34" charset="0"/>
              <a:cs typeface="Mangal"/>
            </a:endParaRPr>
          </a:p>
        </p:txBody>
      </p:sp>
      <p:sp>
        <p:nvSpPr>
          <p:cNvPr id="60" name="Llamada de flecha hacia abajo 59"/>
          <p:cNvSpPr/>
          <p:nvPr/>
        </p:nvSpPr>
        <p:spPr>
          <a:xfrm>
            <a:off x="6078036" y="1116039"/>
            <a:ext cx="1998185" cy="1843920"/>
          </a:xfrm>
          <a:prstGeom prst="downArrowCallout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Construcción y/o Mejoramiento de Áreas </a:t>
            </a:r>
            <a:r>
              <a:rPr lang="es-CL" dirty="0" smtClean="0"/>
              <a:t>Verdes</a:t>
            </a:r>
            <a:endParaRPr lang="es-CL" sz="2800" dirty="0">
              <a:latin typeface="Calibri" panose="020F0502020204030204" pitchFamily="34" charset="0"/>
              <a:ea typeface="Calibri" panose="020F0502020204030204" pitchFamily="34" charset="0"/>
              <a:cs typeface="Mangal"/>
            </a:endParaRPr>
          </a:p>
        </p:txBody>
      </p:sp>
      <p:sp>
        <p:nvSpPr>
          <p:cNvPr id="61" name="Llamada de flecha hacia abajo 60"/>
          <p:cNvSpPr/>
          <p:nvPr/>
        </p:nvSpPr>
        <p:spPr>
          <a:xfrm>
            <a:off x="8098561" y="1120959"/>
            <a:ext cx="1998185" cy="1843920"/>
          </a:xfrm>
          <a:prstGeom prst="downArrowCallout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Accesibilidad Universal para el Equipamiento </a:t>
            </a:r>
            <a:r>
              <a:rPr lang="es-CL" dirty="0" smtClean="0"/>
              <a:t>Comunitario</a:t>
            </a:r>
            <a:endParaRPr lang="es-CL" sz="2800" dirty="0">
              <a:latin typeface="Calibri" panose="020F0502020204030204" pitchFamily="34" charset="0"/>
              <a:ea typeface="Calibri" panose="020F0502020204030204" pitchFamily="34" charset="0"/>
              <a:cs typeface="Mangal"/>
            </a:endParaRPr>
          </a:p>
        </p:txBody>
      </p:sp>
      <p:sp>
        <p:nvSpPr>
          <p:cNvPr id="62" name="Llamada de flecha hacia abajo 61"/>
          <p:cNvSpPr/>
          <p:nvPr/>
        </p:nvSpPr>
        <p:spPr>
          <a:xfrm>
            <a:off x="10128927" y="1116040"/>
            <a:ext cx="1998185" cy="1843920"/>
          </a:xfrm>
          <a:prstGeom prst="downArrowCallout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Mejoramiento de Mobiliario </a:t>
            </a:r>
            <a:r>
              <a:rPr lang="es-CL" dirty="0" smtClean="0"/>
              <a:t>Urbano</a:t>
            </a:r>
            <a:endParaRPr lang="es-CL" sz="2800" dirty="0">
              <a:latin typeface="Calibri" panose="020F0502020204030204" pitchFamily="34" charset="0"/>
              <a:ea typeface="Calibri" panose="020F0502020204030204" pitchFamily="34" charset="0"/>
              <a:cs typeface="Mangal"/>
            </a:endParaRPr>
          </a:p>
        </p:txBody>
      </p:sp>
      <p:sp>
        <p:nvSpPr>
          <p:cNvPr id="94" name="Rectángulo 93"/>
          <p:cNvSpPr/>
          <p:nvPr/>
        </p:nvSpPr>
        <p:spPr>
          <a:xfrm>
            <a:off x="2257807" y="2677135"/>
            <a:ext cx="1522791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1,5%</a:t>
            </a:r>
          </a:p>
        </p:txBody>
      </p:sp>
      <p:sp>
        <p:nvSpPr>
          <p:cNvPr id="95" name="Rectángulo 94"/>
          <p:cNvSpPr/>
          <p:nvPr/>
        </p:nvSpPr>
        <p:spPr>
          <a:xfrm>
            <a:off x="2255007" y="3521969"/>
            <a:ext cx="1522791" cy="82495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7,0%</a:t>
            </a:r>
          </a:p>
        </p:txBody>
      </p:sp>
      <p:sp>
        <p:nvSpPr>
          <p:cNvPr id="96" name="Rectángulo 95"/>
          <p:cNvSpPr/>
          <p:nvPr/>
        </p:nvSpPr>
        <p:spPr>
          <a:xfrm>
            <a:off x="2267097" y="4434348"/>
            <a:ext cx="1522791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1,5%</a:t>
            </a:r>
          </a:p>
        </p:txBody>
      </p:sp>
      <p:sp>
        <p:nvSpPr>
          <p:cNvPr id="97" name="Rectángulo 96"/>
          <p:cNvSpPr/>
          <p:nvPr/>
        </p:nvSpPr>
        <p:spPr>
          <a:xfrm>
            <a:off x="2281847" y="5265176"/>
            <a:ext cx="1522791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1,0%</a:t>
            </a:r>
          </a:p>
        </p:txBody>
      </p:sp>
      <p:sp>
        <p:nvSpPr>
          <p:cNvPr id="99" name="Rectángulo 98"/>
          <p:cNvSpPr/>
          <p:nvPr/>
        </p:nvSpPr>
        <p:spPr>
          <a:xfrm>
            <a:off x="4307835" y="2691881"/>
            <a:ext cx="1522791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1,5%</a:t>
            </a:r>
          </a:p>
        </p:txBody>
      </p:sp>
      <p:sp>
        <p:nvSpPr>
          <p:cNvPr id="100" name="Rectángulo 99"/>
          <p:cNvSpPr/>
          <p:nvPr/>
        </p:nvSpPr>
        <p:spPr>
          <a:xfrm>
            <a:off x="4305035" y="3536715"/>
            <a:ext cx="1522791" cy="77208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7,5%</a:t>
            </a:r>
          </a:p>
        </p:txBody>
      </p:sp>
      <p:sp>
        <p:nvSpPr>
          <p:cNvPr id="101" name="Rectángulo 100"/>
          <p:cNvSpPr/>
          <p:nvPr/>
        </p:nvSpPr>
        <p:spPr>
          <a:xfrm>
            <a:off x="4317125" y="4399930"/>
            <a:ext cx="1522791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1,0%</a:t>
            </a:r>
          </a:p>
        </p:txBody>
      </p:sp>
      <p:sp>
        <p:nvSpPr>
          <p:cNvPr id="102" name="Rectángulo 101"/>
          <p:cNvSpPr/>
          <p:nvPr/>
        </p:nvSpPr>
        <p:spPr>
          <a:xfrm>
            <a:off x="4331875" y="5230758"/>
            <a:ext cx="1522791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2</a:t>
            </a:r>
            <a:r>
              <a:rPr lang="es-CL" b="1" dirty="0" smtClean="0"/>
              <a:t>,0%</a:t>
            </a:r>
          </a:p>
        </p:txBody>
      </p:sp>
      <p:sp>
        <p:nvSpPr>
          <p:cNvPr id="103" name="Rectángulo 102"/>
          <p:cNvSpPr/>
          <p:nvPr/>
        </p:nvSpPr>
        <p:spPr>
          <a:xfrm>
            <a:off x="4467708" y="2212980"/>
            <a:ext cx="1249172" cy="480806"/>
          </a:xfrm>
          <a:prstGeom prst="rect">
            <a:avLst/>
          </a:prstGeom>
          <a:gradFill flip="none" rotWithShape="1">
            <a:gsLst>
              <a:gs pos="55624">
                <a:schemeClr val="accent4">
                  <a:lumMod val="60000"/>
                  <a:lumOff val="40000"/>
                </a:schemeClr>
              </a:gs>
              <a:gs pos="86896">
                <a:schemeClr val="accent4">
                  <a:lumMod val="60000"/>
                  <a:lumOff val="40000"/>
                </a:schemeClr>
              </a:gs>
              <a:gs pos="0">
                <a:srgbClr val="FFFF00"/>
              </a:gs>
              <a:gs pos="48000">
                <a:schemeClr val="accent4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12,0%</a:t>
            </a:r>
          </a:p>
        </p:txBody>
      </p:sp>
      <p:sp>
        <p:nvSpPr>
          <p:cNvPr id="105" name="Rectángulo 104"/>
          <p:cNvSpPr/>
          <p:nvPr/>
        </p:nvSpPr>
        <p:spPr>
          <a:xfrm>
            <a:off x="6318535" y="2696794"/>
            <a:ext cx="1522791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1,5%</a:t>
            </a:r>
          </a:p>
        </p:txBody>
      </p:sp>
      <p:sp>
        <p:nvSpPr>
          <p:cNvPr id="106" name="Rectángulo 105"/>
          <p:cNvSpPr/>
          <p:nvPr/>
        </p:nvSpPr>
        <p:spPr>
          <a:xfrm>
            <a:off x="6315735" y="3541628"/>
            <a:ext cx="1522791" cy="77699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6</a:t>
            </a:r>
            <a:r>
              <a:rPr lang="es-CL" b="1" dirty="0" smtClean="0"/>
              <a:t>,5%</a:t>
            </a:r>
          </a:p>
        </p:txBody>
      </p:sp>
      <p:sp>
        <p:nvSpPr>
          <p:cNvPr id="107" name="Rectángulo 106"/>
          <p:cNvSpPr/>
          <p:nvPr/>
        </p:nvSpPr>
        <p:spPr>
          <a:xfrm>
            <a:off x="6327825" y="4404846"/>
            <a:ext cx="1522791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1,5%</a:t>
            </a:r>
          </a:p>
        </p:txBody>
      </p:sp>
      <p:sp>
        <p:nvSpPr>
          <p:cNvPr id="108" name="Rectángulo 107"/>
          <p:cNvSpPr/>
          <p:nvPr/>
        </p:nvSpPr>
        <p:spPr>
          <a:xfrm>
            <a:off x="6342575" y="5235674"/>
            <a:ext cx="1522791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2</a:t>
            </a:r>
            <a:r>
              <a:rPr lang="es-CL" b="1" dirty="0" smtClean="0"/>
              <a:t>,0%</a:t>
            </a:r>
          </a:p>
        </p:txBody>
      </p:sp>
      <p:sp>
        <p:nvSpPr>
          <p:cNvPr id="109" name="Rectángulo 108"/>
          <p:cNvSpPr/>
          <p:nvPr/>
        </p:nvSpPr>
        <p:spPr>
          <a:xfrm>
            <a:off x="8348900" y="2701711"/>
            <a:ext cx="1522791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2</a:t>
            </a:r>
            <a:r>
              <a:rPr lang="es-CL" b="1" dirty="0" smtClean="0"/>
              <a:t>,0%</a:t>
            </a:r>
          </a:p>
        </p:txBody>
      </p:sp>
      <p:sp>
        <p:nvSpPr>
          <p:cNvPr id="110" name="Rectángulo 109"/>
          <p:cNvSpPr/>
          <p:nvPr/>
        </p:nvSpPr>
        <p:spPr>
          <a:xfrm>
            <a:off x="8346100" y="3546545"/>
            <a:ext cx="1522791" cy="76225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8,0%</a:t>
            </a:r>
          </a:p>
        </p:txBody>
      </p:sp>
      <p:sp>
        <p:nvSpPr>
          <p:cNvPr id="111" name="Rectángulo 110"/>
          <p:cNvSpPr/>
          <p:nvPr/>
        </p:nvSpPr>
        <p:spPr>
          <a:xfrm>
            <a:off x="8358190" y="4390099"/>
            <a:ext cx="1522791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1,0%</a:t>
            </a:r>
          </a:p>
        </p:txBody>
      </p:sp>
      <p:sp>
        <p:nvSpPr>
          <p:cNvPr id="112" name="Rectángulo 111"/>
          <p:cNvSpPr/>
          <p:nvPr/>
        </p:nvSpPr>
        <p:spPr>
          <a:xfrm>
            <a:off x="8372940" y="5220927"/>
            <a:ext cx="1522791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2</a:t>
            </a:r>
            <a:r>
              <a:rPr lang="es-CL" b="1" dirty="0" smtClean="0"/>
              <a:t>,0%</a:t>
            </a:r>
          </a:p>
        </p:txBody>
      </p:sp>
      <p:sp>
        <p:nvSpPr>
          <p:cNvPr id="113" name="Rectángulo 112"/>
          <p:cNvSpPr/>
          <p:nvPr/>
        </p:nvSpPr>
        <p:spPr>
          <a:xfrm>
            <a:off x="10330101" y="2706628"/>
            <a:ext cx="1522791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2,0%</a:t>
            </a:r>
          </a:p>
        </p:txBody>
      </p:sp>
      <p:sp>
        <p:nvSpPr>
          <p:cNvPr id="114" name="Rectángulo 113"/>
          <p:cNvSpPr/>
          <p:nvPr/>
        </p:nvSpPr>
        <p:spPr>
          <a:xfrm>
            <a:off x="10327301" y="3551462"/>
            <a:ext cx="1522791" cy="75733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8,0%</a:t>
            </a:r>
          </a:p>
        </p:txBody>
      </p:sp>
      <p:sp>
        <p:nvSpPr>
          <p:cNvPr id="115" name="Rectángulo 114"/>
          <p:cNvSpPr/>
          <p:nvPr/>
        </p:nvSpPr>
        <p:spPr>
          <a:xfrm>
            <a:off x="10339391" y="4395015"/>
            <a:ext cx="1522791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2</a:t>
            </a:r>
            <a:r>
              <a:rPr lang="es-CL" b="1" dirty="0" smtClean="0"/>
              <a:t>,0%</a:t>
            </a:r>
          </a:p>
        </p:txBody>
      </p:sp>
      <p:sp>
        <p:nvSpPr>
          <p:cNvPr id="116" name="Rectángulo 115"/>
          <p:cNvSpPr/>
          <p:nvPr/>
        </p:nvSpPr>
        <p:spPr>
          <a:xfrm>
            <a:off x="10354141" y="5225843"/>
            <a:ext cx="1522791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3,5%</a:t>
            </a:r>
          </a:p>
        </p:txBody>
      </p:sp>
      <p:sp>
        <p:nvSpPr>
          <p:cNvPr id="117" name="Rectángulo 116"/>
          <p:cNvSpPr/>
          <p:nvPr/>
        </p:nvSpPr>
        <p:spPr>
          <a:xfrm>
            <a:off x="6478409" y="2217890"/>
            <a:ext cx="1249172" cy="480806"/>
          </a:xfrm>
          <a:prstGeom prst="rect">
            <a:avLst/>
          </a:prstGeom>
          <a:gradFill flip="none" rotWithShape="1">
            <a:gsLst>
              <a:gs pos="55624">
                <a:schemeClr val="accent4">
                  <a:lumMod val="60000"/>
                  <a:lumOff val="40000"/>
                </a:schemeClr>
              </a:gs>
              <a:gs pos="86896">
                <a:schemeClr val="accent4">
                  <a:lumMod val="60000"/>
                  <a:lumOff val="40000"/>
                </a:schemeClr>
              </a:gs>
              <a:gs pos="0">
                <a:srgbClr val="FFFF00"/>
              </a:gs>
              <a:gs pos="48000">
                <a:schemeClr val="accent4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11,5%</a:t>
            </a:r>
          </a:p>
        </p:txBody>
      </p:sp>
      <p:sp>
        <p:nvSpPr>
          <p:cNvPr id="118" name="Rectángulo 117"/>
          <p:cNvSpPr/>
          <p:nvPr/>
        </p:nvSpPr>
        <p:spPr>
          <a:xfrm>
            <a:off x="8489111" y="2212972"/>
            <a:ext cx="1249172" cy="480806"/>
          </a:xfrm>
          <a:prstGeom prst="rect">
            <a:avLst/>
          </a:prstGeom>
          <a:gradFill flip="none" rotWithShape="1">
            <a:gsLst>
              <a:gs pos="55624">
                <a:schemeClr val="accent4">
                  <a:lumMod val="60000"/>
                  <a:lumOff val="40000"/>
                </a:schemeClr>
              </a:gs>
              <a:gs pos="86896">
                <a:schemeClr val="accent4">
                  <a:lumMod val="60000"/>
                  <a:lumOff val="40000"/>
                </a:schemeClr>
              </a:gs>
              <a:gs pos="0">
                <a:srgbClr val="FFFF00"/>
              </a:gs>
              <a:gs pos="48000">
                <a:schemeClr val="accent4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13,0%</a:t>
            </a:r>
          </a:p>
        </p:txBody>
      </p:sp>
      <p:sp>
        <p:nvSpPr>
          <p:cNvPr id="119" name="Rectángulo 118"/>
          <p:cNvSpPr/>
          <p:nvPr/>
        </p:nvSpPr>
        <p:spPr>
          <a:xfrm>
            <a:off x="10480143" y="2208059"/>
            <a:ext cx="1249172" cy="480806"/>
          </a:xfrm>
          <a:prstGeom prst="rect">
            <a:avLst/>
          </a:prstGeom>
          <a:gradFill flip="none" rotWithShape="1">
            <a:gsLst>
              <a:gs pos="55624">
                <a:schemeClr val="accent4">
                  <a:lumMod val="60000"/>
                  <a:lumOff val="40000"/>
                </a:schemeClr>
              </a:gs>
              <a:gs pos="86896">
                <a:schemeClr val="accent4">
                  <a:lumMod val="60000"/>
                  <a:lumOff val="40000"/>
                </a:schemeClr>
              </a:gs>
              <a:gs pos="0">
                <a:srgbClr val="FFFF00"/>
              </a:gs>
              <a:gs pos="48000">
                <a:schemeClr val="accent4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15,0%</a:t>
            </a:r>
          </a:p>
        </p:txBody>
      </p:sp>
      <p:sp>
        <p:nvSpPr>
          <p:cNvPr id="120" name="Rectángulo 119"/>
          <p:cNvSpPr/>
          <p:nvPr/>
        </p:nvSpPr>
        <p:spPr>
          <a:xfrm>
            <a:off x="102995" y="2672218"/>
            <a:ext cx="1902878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 smtClean="0"/>
              <a:t>Organización, habilitación y/o Gestión de la Demanda</a:t>
            </a:r>
            <a:endParaRPr lang="es-CL" sz="1000" b="1" dirty="0"/>
          </a:p>
        </p:txBody>
      </p:sp>
      <p:sp>
        <p:nvSpPr>
          <p:cNvPr id="121" name="Rectángulo 120"/>
          <p:cNvSpPr/>
          <p:nvPr/>
        </p:nvSpPr>
        <p:spPr>
          <a:xfrm>
            <a:off x="102995" y="3517052"/>
            <a:ext cx="1900078" cy="82987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 smtClean="0"/>
              <a:t>Desarrollo del Proyecto Técnico</a:t>
            </a:r>
          </a:p>
          <a:p>
            <a:pPr algn="ctr"/>
            <a:r>
              <a:rPr lang="es-CL" sz="1000" b="1" dirty="0" smtClean="0"/>
              <a:t>Diagnóstico; </a:t>
            </a:r>
            <a:r>
              <a:rPr lang="es-CL" sz="1000" b="1" dirty="0"/>
              <a:t>Elaboración, Tramitación y </a:t>
            </a:r>
            <a:r>
              <a:rPr lang="es-CL" sz="1000" b="1" dirty="0" smtClean="0"/>
              <a:t>Postulación, </a:t>
            </a:r>
            <a:r>
              <a:rPr lang="es-CL" sz="1000" b="1" dirty="0" smtClean="0"/>
              <a:t>y </a:t>
            </a:r>
            <a:r>
              <a:rPr lang="es-CL" sz="1000" b="1" dirty="0"/>
              <a:t>Asesoría a la </a:t>
            </a:r>
            <a:r>
              <a:rPr lang="es-CL" sz="1000" b="1" dirty="0" smtClean="0"/>
              <a:t>Contratación</a:t>
            </a:r>
            <a:endParaRPr lang="es-CL" sz="1000" b="1" dirty="0">
              <a:latin typeface="Calibri" panose="020F0502020204030204" pitchFamily="34" charset="0"/>
              <a:ea typeface="Calibri" panose="020F0502020204030204" pitchFamily="34" charset="0"/>
              <a:cs typeface="Mangal"/>
            </a:endParaRPr>
          </a:p>
          <a:p>
            <a:pPr algn="ctr"/>
            <a:endParaRPr lang="es-CL" sz="1000" b="1" dirty="0"/>
          </a:p>
        </p:txBody>
      </p:sp>
      <p:sp>
        <p:nvSpPr>
          <p:cNvPr id="122" name="Rectángulo 121"/>
          <p:cNvSpPr/>
          <p:nvPr/>
        </p:nvSpPr>
        <p:spPr>
          <a:xfrm>
            <a:off x="102995" y="4439263"/>
            <a:ext cx="1912168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 smtClean="0"/>
              <a:t>Gestión Técnica, Social y Legal de Proyectos</a:t>
            </a:r>
            <a:endParaRPr lang="es-CL" sz="1000" b="1" dirty="0"/>
          </a:p>
        </p:txBody>
      </p:sp>
      <p:sp>
        <p:nvSpPr>
          <p:cNvPr id="123" name="Rectángulo 122"/>
          <p:cNvSpPr/>
          <p:nvPr/>
        </p:nvSpPr>
        <p:spPr>
          <a:xfrm>
            <a:off x="102995" y="5270091"/>
            <a:ext cx="1926918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 smtClean="0"/>
              <a:t>Fiscalización Técnica de Obras</a:t>
            </a:r>
            <a:endParaRPr lang="es-CL" sz="1000" b="1" dirty="0"/>
          </a:p>
        </p:txBody>
      </p:sp>
      <p:pic>
        <p:nvPicPr>
          <p:cNvPr id="124" name="Picture 2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467" y="-29823"/>
            <a:ext cx="1320644" cy="1320644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5" name="Picture 3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94310" y="-19191"/>
            <a:ext cx="1410730" cy="1320644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6" name="Picture 4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329" y="-4547"/>
            <a:ext cx="1361782" cy="1319213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8" name="Picture 7"/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41774" y="-7022"/>
            <a:ext cx="1367593" cy="1320644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9" name="Rectángulo 128"/>
          <p:cNvSpPr/>
          <p:nvPr/>
        </p:nvSpPr>
        <p:spPr>
          <a:xfrm>
            <a:off x="2496336" y="2208065"/>
            <a:ext cx="1249172" cy="480806"/>
          </a:xfrm>
          <a:prstGeom prst="rect">
            <a:avLst/>
          </a:prstGeom>
          <a:gradFill flip="none" rotWithShape="1">
            <a:gsLst>
              <a:gs pos="55624">
                <a:schemeClr val="accent4">
                  <a:lumMod val="60000"/>
                  <a:lumOff val="40000"/>
                </a:schemeClr>
              </a:gs>
              <a:gs pos="86896">
                <a:schemeClr val="accent4">
                  <a:lumMod val="60000"/>
                  <a:lumOff val="40000"/>
                </a:schemeClr>
              </a:gs>
              <a:gs pos="0">
                <a:srgbClr val="FFFF00"/>
              </a:gs>
              <a:gs pos="48000">
                <a:schemeClr val="accent4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11,0%</a:t>
            </a:r>
          </a:p>
        </p:txBody>
      </p:sp>
      <p:pic>
        <p:nvPicPr>
          <p:cNvPr id="130" name="Gráfico 6">
            <a:extLst>
              <a:ext uri="{FF2B5EF4-FFF2-40B4-BE49-F238E27FC236}">
                <a16:creationId xmlns:a16="http://schemas.microsoft.com/office/drawing/2014/main" id="{6C461A37-9DA5-4752-8D07-52CCE675BD5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8400098" y="-17558"/>
            <a:ext cx="1354153" cy="1354153"/>
          </a:xfrm>
          <a:prstGeom prst="rect">
            <a:avLst/>
          </a:prstGeom>
        </p:spPr>
      </p:pic>
      <p:pic>
        <p:nvPicPr>
          <p:cNvPr id="127" name="Picture 5"/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033" y="183936"/>
            <a:ext cx="883239" cy="88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77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n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" y="-1006271"/>
            <a:ext cx="4954502" cy="8069349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5D844C73-7959-4F1B-8209-02F0A7374F3D}"/>
              </a:ext>
            </a:extLst>
          </p:cNvPr>
          <p:cNvSpPr/>
          <p:nvPr/>
        </p:nvSpPr>
        <p:spPr>
          <a:xfrm>
            <a:off x="0" y="-11129"/>
            <a:ext cx="12192000" cy="9434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F63DDC89-E57F-470D-A77A-F314E24E4F62}"/>
              </a:ext>
            </a:extLst>
          </p:cNvPr>
          <p:cNvGrpSpPr/>
          <p:nvPr/>
        </p:nvGrpSpPr>
        <p:grpSpPr>
          <a:xfrm>
            <a:off x="-227589" y="-11129"/>
            <a:ext cx="12154671" cy="817470"/>
            <a:chOff x="-227589" y="-11129"/>
            <a:chExt cx="12154671" cy="817470"/>
          </a:xfrm>
        </p:grpSpPr>
        <p:pic>
          <p:nvPicPr>
            <p:cNvPr id="20" name="Gráfico 19">
              <a:extLst>
                <a:ext uri="{FF2B5EF4-FFF2-40B4-BE49-F238E27FC236}">
                  <a16:creationId xmlns:a16="http://schemas.microsoft.com/office/drawing/2014/main" id="{87FC4CA9-39F1-4A97-8D1D-584B963A4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-227589" y="-11129"/>
              <a:ext cx="4061035" cy="817470"/>
            </a:xfrm>
            <a:prstGeom prst="rect">
              <a:avLst/>
            </a:prstGeom>
          </p:spPr>
        </p:pic>
        <p:pic>
          <p:nvPicPr>
            <p:cNvPr id="21" name="Gráfico 20">
              <a:extLst>
                <a:ext uri="{FF2B5EF4-FFF2-40B4-BE49-F238E27FC236}">
                  <a16:creationId xmlns:a16="http://schemas.microsoft.com/office/drawing/2014/main" id="{B4EC7D85-A99C-4BB4-AF1D-3BAECF1AF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3851630" y="-11129"/>
              <a:ext cx="4061035" cy="817470"/>
            </a:xfrm>
            <a:prstGeom prst="rect">
              <a:avLst/>
            </a:prstGeom>
          </p:spPr>
        </p:pic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id="{6CE81B15-E26B-4744-85BC-FE82F9408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7866047" y="-11129"/>
              <a:ext cx="4061035" cy="817470"/>
            </a:xfrm>
            <a:prstGeom prst="rect">
              <a:avLst/>
            </a:prstGeom>
          </p:spPr>
        </p:pic>
      </p:grp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F244E4A-7779-4B35-93F2-954BEB8E9A0D}"/>
              </a:ext>
            </a:extLst>
          </p:cNvPr>
          <p:cNvSpPr/>
          <p:nvPr/>
        </p:nvSpPr>
        <p:spPr>
          <a:xfrm>
            <a:off x="0" y="801077"/>
            <a:ext cx="12192000" cy="7160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520458" y="865636"/>
            <a:ext cx="10803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Programa DS N°27- Montos de pago AT</a:t>
            </a:r>
            <a:endParaRPr lang="es-CL" sz="3200" b="1" dirty="0">
              <a:solidFill>
                <a:schemeClr val="bg1"/>
              </a:solidFill>
            </a:endParaRPr>
          </a:p>
        </p:txBody>
      </p:sp>
      <p:pic>
        <p:nvPicPr>
          <p:cNvPr id="25" name="Gráfico 14">
            <a:extLst>
              <a:ext uri="{FF2B5EF4-FFF2-40B4-BE49-F238E27FC236}">
                <a16:creationId xmlns:a16="http://schemas.microsoft.com/office/drawing/2014/main" id="{6EA886A8-14C5-46D6-9A25-520A9406E4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20457" y="-17268"/>
            <a:ext cx="1724402" cy="167524"/>
          </a:xfrm>
          <a:prstGeom prst="rect">
            <a:avLst/>
          </a:prstGeom>
        </p:spPr>
      </p:pic>
      <p:grpSp>
        <p:nvGrpSpPr>
          <p:cNvPr id="9" name="Grupo 8"/>
          <p:cNvGrpSpPr/>
          <p:nvPr/>
        </p:nvGrpSpPr>
        <p:grpSpPr>
          <a:xfrm>
            <a:off x="3054349" y="1799100"/>
            <a:ext cx="2393706" cy="2276670"/>
            <a:chOff x="951143" y="2735836"/>
            <a:chExt cx="2393706" cy="2276670"/>
          </a:xfrm>
        </p:grpSpPr>
        <p:pic>
          <p:nvPicPr>
            <p:cNvPr id="34" name="Imagen 33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912" y="2758210"/>
              <a:ext cx="2159634" cy="825684"/>
            </a:xfrm>
            <a:prstGeom prst="rect">
              <a:avLst/>
            </a:prstGeom>
          </p:spPr>
        </p:pic>
        <p:grpSp>
          <p:nvGrpSpPr>
            <p:cNvPr id="3" name="Grupo 2"/>
            <p:cNvGrpSpPr/>
            <p:nvPr/>
          </p:nvGrpSpPr>
          <p:grpSpPr>
            <a:xfrm>
              <a:off x="951143" y="2735836"/>
              <a:ext cx="2393706" cy="2276670"/>
              <a:chOff x="957875" y="2735836"/>
              <a:chExt cx="2393706" cy="2276670"/>
            </a:xfrm>
          </p:grpSpPr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66725DBF-0EC6-4F71-BF65-F1DC4AFAD3A3}"/>
                  </a:ext>
                </a:extLst>
              </p:cNvPr>
              <p:cNvSpPr txBox="1"/>
              <p:nvPr/>
            </p:nvSpPr>
            <p:spPr>
              <a:xfrm>
                <a:off x="1184985" y="3715548"/>
                <a:ext cx="192748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L" sz="16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Proyectos para el Equipamiento Comunitario</a:t>
                </a:r>
                <a:endParaRPr lang="es-CL"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5" name="CuadroTexto 44">
                <a:extLst>
                  <a:ext uri="{FF2B5EF4-FFF2-40B4-BE49-F238E27FC236}">
                    <a16:creationId xmlns:a16="http://schemas.microsoft.com/office/drawing/2014/main" id="{49C71100-4E08-4582-AC56-5E8F3CF4D08E}"/>
                  </a:ext>
                </a:extLst>
              </p:cNvPr>
              <p:cNvSpPr txBox="1"/>
              <p:nvPr/>
            </p:nvSpPr>
            <p:spPr>
              <a:xfrm>
                <a:off x="957875" y="2986253"/>
                <a:ext cx="2393706" cy="618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4100"/>
                  </a:lnSpc>
                </a:pPr>
                <a:r>
                  <a:rPr lang="es-CL" sz="2800" b="1" dirty="0" smtClean="0">
                    <a:solidFill>
                      <a:schemeClr val="bg1"/>
                    </a:solidFill>
                  </a:rPr>
                  <a:t>Capítulo I</a:t>
                </a:r>
                <a:endParaRPr lang="es-CL" sz="2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" name="Elipse 1"/>
              <p:cNvSpPr/>
              <p:nvPr/>
            </p:nvSpPr>
            <p:spPr>
              <a:xfrm>
                <a:off x="1016393" y="2735836"/>
                <a:ext cx="2276670" cy="2276670"/>
              </a:xfrm>
              <a:prstGeom prst="ellipse">
                <a:avLst/>
              </a:prstGeom>
              <a:noFill/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</p:grpSp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05587" y="6017606"/>
            <a:ext cx="911890" cy="7079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o 4"/>
          <p:cNvGrpSpPr/>
          <p:nvPr/>
        </p:nvGrpSpPr>
        <p:grpSpPr>
          <a:xfrm>
            <a:off x="6992171" y="1791395"/>
            <a:ext cx="2393706" cy="2276670"/>
            <a:chOff x="6992171" y="1791395"/>
            <a:chExt cx="2393706" cy="2276670"/>
          </a:xfrm>
        </p:grpSpPr>
        <p:sp>
          <p:nvSpPr>
            <p:cNvPr id="26" name="Elipse 25"/>
            <p:cNvSpPr/>
            <p:nvPr/>
          </p:nvSpPr>
          <p:spPr>
            <a:xfrm>
              <a:off x="7076926" y="1791395"/>
              <a:ext cx="2276670" cy="2276670"/>
            </a:xfrm>
            <a:prstGeom prst="ellipse">
              <a:avLst/>
            </a:prstGeom>
            <a:solidFill>
              <a:srgbClr val="00B050"/>
            </a:solidFill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33" name="Imagen 32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5444" y="1813769"/>
              <a:ext cx="2159634" cy="825684"/>
            </a:xfrm>
            <a:prstGeom prst="rect">
              <a:avLst/>
            </a:prstGeom>
          </p:spPr>
        </p:pic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AD8318A0-DD15-4BB1-A65D-AF821124D9D0}"/>
                </a:ext>
              </a:extLst>
            </p:cNvPr>
            <p:cNvSpPr txBox="1"/>
            <p:nvPr/>
          </p:nvSpPr>
          <p:spPr>
            <a:xfrm>
              <a:off x="7337107" y="2791300"/>
              <a:ext cx="17516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Proyectos para la Vivienda</a:t>
              </a:r>
              <a:endParaRPr lang="es-CL" sz="16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49C71100-4E08-4582-AC56-5E8F3CF4D08E}"/>
                </a:ext>
              </a:extLst>
            </p:cNvPr>
            <p:cNvSpPr txBox="1"/>
            <p:nvPr/>
          </p:nvSpPr>
          <p:spPr>
            <a:xfrm>
              <a:off x="6992171" y="2052894"/>
              <a:ext cx="2393706" cy="618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100"/>
                </a:lnSpc>
              </a:pPr>
              <a:r>
                <a:rPr lang="es-CL" sz="2800" b="1" dirty="0" smtClean="0">
                  <a:solidFill>
                    <a:schemeClr val="bg1"/>
                  </a:solidFill>
                </a:rPr>
                <a:t>Capítulo II</a:t>
              </a:r>
              <a:endParaRPr lang="es-CL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3157841" y="4380772"/>
            <a:ext cx="2393706" cy="2276670"/>
            <a:chOff x="6183800" y="2735836"/>
            <a:chExt cx="2393706" cy="2276670"/>
          </a:xfrm>
        </p:grpSpPr>
        <p:pic>
          <p:nvPicPr>
            <p:cNvPr id="35" name="Imagen 34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3447" y="2758210"/>
              <a:ext cx="2159634" cy="825684"/>
            </a:xfrm>
            <a:prstGeom prst="rect">
              <a:avLst/>
            </a:prstGeom>
          </p:spPr>
        </p:pic>
        <p:grpSp>
          <p:nvGrpSpPr>
            <p:cNvPr id="7" name="Grupo 6"/>
            <p:cNvGrpSpPr/>
            <p:nvPr/>
          </p:nvGrpSpPr>
          <p:grpSpPr>
            <a:xfrm>
              <a:off x="6183800" y="2735836"/>
              <a:ext cx="2393706" cy="2276670"/>
              <a:chOff x="6183800" y="2735836"/>
              <a:chExt cx="2393706" cy="2276670"/>
            </a:xfrm>
          </p:grpSpPr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F0F8116E-0B19-4248-B112-F04B7B8C92AB}"/>
                  </a:ext>
                </a:extLst>
              </p:cNvPr>
              <p:cNvSpPr txBox="1"/>
              <p:nvPr/>
            </p:nvSpPr>
            <p:spPr>
              <a:xfrm>
                <a:off x="6244929" y="3735741"/>
                <a:ext cx="2318657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L" sz="16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Proyectos para Condominios de Viviendas</a:t>
                </a:r>
                <a:endParaRPr lang="es-CL"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algn="ctr"/>
                <a:endParaRPr lang="es-CL"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1" name="Elipse 30"/>
              <p:cNvSpPr/>
              <p:nvPr/>
            </p:nvSpPr>
            <p:spPr>
              <a:xfrm>
                <a:off x="6244929" y="2735836"/>
                <a:ext cx="2276670" cy="2276670"/>
              </a:xfrm>
              <a:prstGeom prst="ellipse">
                <a:avLst/>
              </a:prstGeom>
              <a:noFill/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9" name="CuadroTexto 38">
                <a:extLst>
                  <a:ext uri="{FF2B5EF4-FFF2-40B4-BE49-F238E27FC236}">
                    <a16:creationId xmlns:a16="http://schemas.microsoft.com/office/drawing/2014/main" id="{49C71100-4E08-4582-AC56-5E8F3CF4D08E}"/>
                  </a:ext>
                </a:extLst>
              </p:cNvPr>
              <p:cNvSpPr txBox="1"/>
              <p:nvPr/>
            </p:nvSpPr>
            <p:spPr>
              <a:xfrm>
                <a:off x="6183800" y="3000106"/>
                <a:ext cx="2393706" cy="618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4100"/>
                  </a:lnSpc>
                </a:pPr>
                <a:r>
                  <a:rPr lang="es-CL" sz="2800" b="1" dirty="0" smtClean="0">
                    <a:solidFill>
                      <a:schemeClr val="bg1"/>
                    </a:solidFill>
                  </a:rPr>
                  <a:t>Capítulo III</a:t>
                </a:r>
                <a:endParaRPr lang="es-CL" sz="28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2" name="Grupo 11"/>
          <p:cNvGrpSpPr/>
          <p:nvPr/>
        </p:nvGrpSpPr>
        <p:grpSpPr>
          <a:xfrm>
            <a:off x="6994993" y="4297746"/>
            <a:ext cx="2393706" cy="2276670"/>
            <a:chOff x="8830013" y="2735836"/>
            <a:chExt cx="2393706" cy="2276670"/>
          </a:xfrm>
        </p:grpSpPr>
        <p:pic>
          <p:nvPicPr>
            <p:cNvPr id="36" name="Imagen 35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5369" y="2758210"/>
              <a:ext cx="2159634" cy="825684"/>
            </a:xfrm>
            <a:prstGeom prst="rect">
              <a:avLst/>
            </a:prstGeom>
          </p:spPr>
        </p:pic>
        <p:grpSp>
          <p:nvGrpSpPr>
            <p:cNvPr id="8" name="Grupo 7"/>
            <p:cNvGrpSpPr/>
            <p:nvPr/>
          </p:nvGrpSpPr>
          <p:grpSpPr>
            <a:xfrm>
              <a:off x="8830013" y="2735836"/>
              <a:ext cx="2393706" cy="2276670"/>
              <a:chOff x="8830013" y="2735836"/>
              <a:chExt cx="2393706" cy="2276670"/>
            </a:xfrm>
          </p:grpSpPr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656095AE-27AD-4AC3-B573-ECFD7AD07E69}"/>
                  </a:ext>
                </a:extLst>
              </p:cNvPr>
              <p:cNvSpPr txBox="1"/>
              <p:nvPr/>
            </p:nvSpPr>
            <p:spPr>
              <a:xfrm>
                <a:off x="8932425" y="3735741"/>
                <a:ext cx="213021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L" sz="16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Proyectos de Eficiencia Energética e Hídrica</a:t>
                </a:r>
                <a:endParaRPr lang="es-CL"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algn="ctr"/>
                <a:endParaRPr lang="es-CL"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2" name="Elipse 31"/>
              <p:cNvSpPr/>
              <p:nvPr/>
            </p:nvSpPr>
            <p:spPr>
              <a:xfrm>
                <a:off x="8859197" y="2735836"/>
                <a:ext cx="2276670" cy="2276670"/>
              </a:xfrm>
              <a:prstGeom prst="ellipse">
                <a:avLst/>
              </a:prstGeom>
              <a:noFill/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0" name="CuadroTexto 39">
                <a:extLst>
                  <a:ext uri="{FF2B5EF4-FFF2-40B4-BE49-F238E27FC236}">
                    <a16:creationId xmlns:a16="http://schemas.microsoft.com/office/drawing/2014/main" id="{49C71100-4E08-4582-AC56-5E8F3CF4D08E}"/>
                  </a:ext>
                </a:extLst>
              </p:cNvPr>
              <p:cNvSpPr txBox="1"/>
              <p:nvPr/>
            </p:nvSpPr>
            <p:spPr>
              <a:xfrm>
                <a:off x="8830013" y="3011189"/>
                <a:ext cx="2393706" cy="618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4100"/>
                  </a:lnSpc>
                </a:pPr>
                <a:r>
                  <a:rPr lang="es-CL" sz="2800" b="1" dirty="0" smtClean="0">
                    <a:solidFill>
                      <a:schemeClr val="bg1"/>
                    </a:solidFill>
                  </a:rPr>
                  <a:t>Capítulo IV</a:t>
                </a:r>
                <a:endParaRPr lang="es-CL" sz="28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0" name="Elipse 49"/>
          <p:cNvSpPr/>
          <p:nvPr/>
        </p:nvSpPr>
        <p:spPr>
          <a:xfrm>
            <a:off x="5092784" y="2991368"/>
            <a:ext cx="2276670" cy="2276670"/>
          </a:xfrm>
          <a:prstGeom prst="ellipse">
            <a:avLst/>
          </a:prstGeom>
          <a:solidFill>
            <a:schemeClr val="bg1">
              <a:alpha val="63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3" name="Picture 3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23252" y="3177873"/>
            <a:ext cx="1900036" cy="176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29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5D844C73-7959-4F1B-8209-02F0A7374F3D}"/>
              </a:ext>
            </a:extLst>
          </p:cNvPr>
          <p:cNvSpPr/>
          <p:nvPr/>
        </p:nvSpPr>
        <p:spPr>
          <a:xfrm>
            <a:off x="24079" y="-666"/>
            <a:ext cx="12192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B6AF5B4-1B8C-4C8A-A00F-E13168F21131}"/>
              </a:ext>
            </a:extLst>
          </p:cNvPr>
          <p:cNvSpPr/>
          <p:nvPr/>
        </p:nvSpPr>
        <p:spPr>
          <a:xfrm>
            <a:off x="0" y="6119748"/>
            <a:ext cx="12192000" cy="7678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5770"/>
            <a:ext cx="4954502" cy="8069349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6EA886A8-14C5-46D6-9A25-520A9406E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21347" y="0"/>
            <a:ext cx="1724402" cy="16752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0BA2A75-9332-426A-9839-0E914B7849DD}"/>
              </a:ext>
            </a:extLst>
          </p:cNvPr>
          <p:cNvSpPr txBox="1"/>
          <p:nvPr/>
        </p:nvSpPr>
        <p:spPr>
          <a:xfrm>
            <a:off x="1406013" y="6365549"/>
            <a:ext cx="12332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bg1"/>
                </a:solidFill>
              </a:rPr>
              <a:t>Proyectos para </a:t>
            </a:r>
            <a:r>
              <a:rPr lang="es-CL" sz="2800" b="1" dirty="0" smtClean="0">
                <a:solidFill>
                  <a:schemeClr val="bg1"/>
                </a:solidFill>
              </a:rPr>
              <a:t>la Vivienda</a:t>
            </a:r>
            <a:endParaRPr lang="es-CL" sz="2800" b="1" dirty="0">
              <a:solidFill>
                <a:schemeClr val="bg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229342" y="6282220"/>
            <a:ext cx="620750" cy="481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" name="Grupo 48"/>
          <p:cNvGrpSpPr/>
          <p:nvPr/>
        </p:nvGrpSpPr>
        <p:grpSpPr>
          <a:xfrm>
            <a:off x="-14775" y="256012"/>
            <a:ext cx="2393706" cy="2276670"/>
            <a:chOff x="3054349" y="1799100"/>
            <a:chExt cx="2393706" cy="2276670"/>
          </a:xfrm>
        </p:grpSpPr>
        <p:sp>
          <p:nvSpPr>
            <p:cNvPr id="50" name="Elipse 49"/>
            <p:cNvSpPr/>
            <p:nvPr/>
          </p:nvSpPr>
          <p:spPr>
            <a:xfrm>
              <a:off x="3112867" y="1799100"/>
              <a:ext cx="2276670" cy="2276670"/>
            </a:xfrm>
            <a:prstGeom prst="ellipse">
              <a:avLst/>
            </a:prstGeom>
            <a:solidFill>
              <a:srgbClr val="00B050"/>
            </a:solidFill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51" name="Imagen 50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2118" y="1821474"/>
              <a:ext cx="2159634" cy="825684"/>
            </a:xfrm>
            <a:prstGeom prst="rect">
              <a:avLst/>
            </a:prstGeom>
          </p:spPr>
        </p:pic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66725DBF-0EC6-4F71-BF65-F1DC4AFAD3A3}"/>
                </a:ext>
              </a:extLst>
            </p:cNvPr>
            <p:cNvSpPr txBox="1"/>
            <p:nvPr/>
          </p:nvSpPr>
          <p:spPr>
            <a:xfrm>
              <a:off x="3281459" y="2778812"/>
              <a:ext cx="19274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Proyectos para la Vivienda</a:t>
              </a:r>
            </a:p>
            <a:p>
              <a:pPr algn="ctr"/>
              <a:r>
                <a:rPr lang="es-CL" sz="1400" b="1" u="sng" dirty="0" smtClean="0">
                  <a:solidFill>
                    <a:schemeClr val="bg1"/>
                  </a:solidFill>
                </a:rPr>
                <a:t>(UF)</a:t>
              </a:r>
              <a:endParaRPr lang="es-CL" sz="1400" b="1" u="sng" dirty="0">
                <a:solidFill>
                  <a:schemeClr val="bg1"/>
                </a:solidFill>
              </a:endParaRPr>
            </a:p>
          </p:txBody>
        </p:sp>
        <p:sp>
          <p:nvSpPr>
            <p:cNvPr id="53" name="CuadroTexto 52">
              <a:extLst>
                <a:ext uri="{FF2B5EF4-FFF2-40B4-BE49-F238E27FC236}">
                  <a16:creationId xmlns:a16="http://schemas.microsoft.com/office/drawing/2014/main" id="{49C71100-4E08-4582-AC56-5E8F3CF4D08E}"/>
                </a:ext>
              </a:extLst>
            </p:cNvPr>
            <p:cNvSpPr txBox="1"/>
            <p:nvPr/>
          </p:nvSpPr>
          <p:spPr>
            <a:xfrm>
              <a:off x="3054349" y="2049517"/>
              <a:ext cx="2393706" cy="581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100"/>
                </a:lnSpc>
              </a:pPr>
              <a:r>
                <a:rPr lang="es-CL" sz="2800" b="1" dirty="0" smtClean="0">
                  <a:solidFill>
                    <a:schemeClr val="bg1"/>
                  </a:solidFill>
                </a:rPr>
                <a:t>Capítulo II</a:t>
              </a:r>
              <a:endParaRPr lang="es-CL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Llamada de flecha hacia abajo 6"/>
          <p:cNvSpPr/>
          <p:nvPr/>
        </p:nvSpPr>
        <p:spPr>
          <a:xfrm>
            <a:off x="2027143" y="1116031"/>
            <a:ext cx="1998185" cy="1843920"/>
          </a:xfrm>
          <a:prstGeom prst="downArrowCallout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CL" dirty="0" smtClean="0"/>
              <a:t>Mejoramiento de la Vivienda     </a:t>
            </a:r>
            <a:r>
              <a:rPr lang="es-CL" sz="1400" b="1" dirty="0" smtClean="0"/>
              <a:t>(excepto mantención)</a:t>
            </a:r>
            <a:endParaRPr lang="es-CL" sz="1400" b="1" dirty="0">
              <a:latin typeface="Calibri" panose="020F0502020204030204" pitchFamily="34" charset="0"/>
              <a:ea typeface="Calibri" panose="020F0502020204030204" pitchFamily="34" charset="0"/>
              <a:cs typeface="Mangal"/>
            </a:endParaRPr>
          </a:p>
        </p:txBody>
      </p:sp>
      <p:sp>
        <p:nvSpPr>
          <p:cNvPr id="59" name="Llamada de flecha hacia abajo 58"/>
          <p:cNvSpPr/>
          <p:nvPr/>
        </p:nvSpPr>
        <p:spPr>
          <a:xfrm>
            <a:off x="4047676" y="1120951"/>
            <a:ext cx="1998185" cy="1843920"/>
          </a:xfrm>
          <a:prstGeom prst="downArrowCallout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Mejoramiento de la Vivienda         </a:t>
            </a:r>
            <a:r>
              <a:rPr lang="es-CL" sz="1400" b="1" dirty="0" smtClean="0"/>
              <a:t>(sólo mantención)</a:t>
            </a:r>
            <a:endParaRPr lang="es-CL" sz="1400" b="1" dirty="0">
              <a:latin typeface="Calibri" panose="020F0502020204030204" pitchFamily="34" charset="0"/>
              <a:ea typeface="Calibri" panose="020F0502020204030204" pitchFamily="34" charset="0"/>
              <a:cs typeface="Mangal"/>
            </a:endParaRPr>
          </a:p>
        </p:txBody>
      </p:sp>
      <p:sp>
        <p:nvSpPr>
          <p:cNvPr id="60" name="Llamada de flecha hacia abajo 59"/>
          <p:cNvSpPr/>
          <p:nvPr/>
        </p:nvSpPr>
        <p:spPr>
          <a:xfrm>
            <a:off x="6078036" y="1116039"/>
            <a:ext cx="1998185" cy="1843920"/>
          </a:xfrm>
          <a:prstGeom prst="downArrowCallout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Ampliación de la Vivienda</a:t>
            </a:r>
            <a:endParaRPr lang="es-CL" sz="2800" dirty="0">
              <a:latin typeface="Calibri" panose="020F0502020204030204" pitchFamily="34" charset="0"/>
              <a:ea typeface="Calibri" panose="020F0502020204030204" pitchFamily="34" charset="0"/>
              <a:cs typeface="Mangal"/>
            </a:endParaRPr>
          </a:p>
        </p:txBody>
      </p:sp>
      <p:sp>
        <p:nvSpPr>
          <p:cNvPr id="61" name="Llamada de flecha hacia abajo 60"/>
          <p:cNvSpPr/>
          <p:nvPr/>
        </p:nvSpPr>
        <p:spPr>
          <a:xfrm>
            <a:off x="8098561" y="1120959"/>
            <a:ext cx="1998185" cy="1843920"/>
          </a:xfrm>
          <a:prstGeom prst="downArrowCallout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Banco de Materiales</a:t>
            </a:r>
            <a:endParaRPr lang="es-CL" sz="2800" dirty="0">
              <a:latin typeface="Calibri" panose="020F0502020204030204" pitchFamily="34" charset="0"/>
              <a:ea typeface="Calibri" panose="020F0502020204030204" pitchFamily="34" charset="0"/>
              <a:cs typeface="Mangal"/>
            </a:endParaRPr>
          </a:p>
        </p:txBody>
      </p:sp>
      <p:sp>
        <p:nvSpPr>
          <p:cNvPr id="62" name="Llamada de flecha hacia abajo 61"/>
          <p:cNvSpPr/>
          <p:nvPr/>
        </p:nvSpPr>
        <p:spPr>
          <a:xfrm>
            <a:off x="10128927" y="1116040"/>
            <a:ext cx="1998185" cy="1843920"/>
          </a:xfrm>
          <a:prstGeom prst="downArrowCallout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Adecuación de la Vivienda</a:t>
            </a:r>
            <a:endParaRPr lang="es-CL" sz="2800" dirty="0">
              <a:latin typeface="Calibri" panose="020F0502020204030204" pitchFamily="34" charset="0"/>
              <a:ea typeface="Calibri" panose="020F0502020204030204" pitchFamily="34" charset="0"/>
              <a:cs typeface="Mangal"/>
            </a:endParaRPr>
          </a:p>
        </p:txBody>
      </p:sp>
      <p:sp>
        <p:nvSpPr>
          <p:cNvPr id="94" name="Rectángulo 93"/>
          <p:cNvSpPr/>
          <p:nvPr/>
        </p:nvSpPr>
        <p:spPr>
          <a:xfrm>
            <a:off x="2257807" y="2677135"/>
            <a:ext cx="1522791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2,0</a:t>
            </a:r>
          </a:p>
        </p:txBody>
      </p:sp>
      <p:sp>
        <p:nvSpPr>
          <p:cNvPr id="95" name="Rectángulo 94"/>
          <p:cNvSpPr/>
          <p:nvPr/>
        </p:nvSpPr>
        <p:spPr>
          <a:xfrm>
            <a:off x="2255007" y="3521969"/>
            <a:ext cx="1522791" cy="82495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4,0</a:t>
            </a:r>
          </a:p>
        </p:txBody>
      </p:sp>
      <p:sp>
        <p:nvSpPr>
          <p:cNvPr id="96" name="Rectángulo 95"/>
          <p:cNvSpPr/>
          <p:nvPr/>
        </p:nvSpPr>
        <p:spPr>
          <a:xfrm>
            <a:off x="2267097" y="4434348"/>
            <a:ext cx="1522791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1,0</a:t>
            </a:r>
          </a:p>
        </p:txBody>
      </p:sp>
      <p:sp>
        <p:nvSpPr>
          <p:cNvPr id="97" name="Rectángulo 96"/>
          <p:cNvSpPr/>
          <p:nvPr/>
        </p:nvSpPr>
        <p:spPr>
          <a:xfrm>
            <a:off x="2281847" y="5265176"/>
            <a:ext cx="1522791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2,0</a:t>
            </a:r>
          </a:p>
        </p:txBody>
      </p:sp>
      <p:sp>
        <p:nvSpPr>
          <p:cNvPr id="99" name="Rectángulo 98"/>
          <p:cNvSpPr/>
          <p:nvPr/>
        </p:nvSpPr>
        <p:spPr>
          <a:xfrm>
            <a:off x="4307835" y="2691881"/>
            <a:ext cx="1522791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1,5</a:t>
            </a:r>
          </a:p>
        </p:txBody>
      </p:sp>
      <p:sp>
        <p:nvSpPr>
          <p:cNvPr id="100" name="Rectángulo 99"/>
          <p:cNvSpPr/>
          <p:nvPr/>
        </p:nvSpPr>
        <p:spPr>
          <a:xfrm>
            <a:off x="4305035" y="3536715"/>
            <a:ext cx="1522791" cy="77208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2</a:t>
            </a:r>
            <a:r>
              <a:rPr lang="es-CL" b="1" dirty="0" smtClean="0"/>
              <a:t>,5</a:t>
            </a:r>
          </a:p>
        </p:txBody>
      </p:sp>
      <p:sp>
        <p:nvSpPr>
          <p:cNvPr id="101" name="Rectángulo 100"/>
          <p:cNvSpPr/>
          <p:nvPr/>
        </p:nvSpPr>
        <p:spPr>
          <a:xfrm>
            <a:off x="4317125" y="4399930"/>
            <a:ext cx="1522791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1,0</a:t>
            </a:r>
          </a:p>
        </p:txBody>
      </p:sp>
      <p:sp>
        <p:nvSpPr>
          <p:cNvPr id="102" name="Rectángulo 101"/>
          <p:cNvSpPr/>
          <p:nvPr/>
        </p:nvSpPr>
        <p:spPr>
          <a:xfrm>
            <a:off x="4331875" y="5230758"/>
            <a:ext cx="1522791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1,0</a:t>
            </a:r>
          </a:p>
        </p:txBody>
      </p:sp>
      <p:sp>
        <p:nvSpPr>
          <p:cNvPr id="103" name="Rectángulo 102"/>
          <p:cNvSpPr/>
          <p:nvPr/>
        </p:nvSpPr>
        <p:spPr>
          <a:xfrm>
            <a:off x="4467708" y="2212980"/>
            <a:ext cx="1249172" cy="480806"/>
          </a:xfrm>
          <a:prstGeom prst="rect">
            <a:avLst/>
          </a:prstGeom>
          <a:gradFill flip="none" rotWithShape="1">
            <a:gsLst>
              <a:gs pos="55624">
                <a:schemeClr val="accent4">
                  <a:lumMod val="60000"/>
                  <a:lumOff val="40000"/>
                </a:schemeClr>
              </a:gs>
              <a:gs pos="86896">
                <a:schemeClr val="accent4">
                  <a:lumMod val="60000"/>
                  <a:lumOff val="40000"/>
                </a:schemeClr>
              </a:gs>
              <a:gs pos="0">
                <a:srgbClr val="FFFF00"/>
              </a:gs>
              <a:gs pos="48000">
                <a:schemeClr val="accent4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6</a:t>
            </a:r>
            <a:r>
              <a:rPr lang="es-CL" sz="2400" b="1" dirty="0" smtClean="0"/>
              <a:t>,0</a:t>
            </a:r>
          </a:p>
        </p:txBody>
      </p:sp>
      <p:sp>
        <p:nvSpPr>
          <p:cNvPr id="105" name="Rectángulo 104"/>
          <p:cNvSpPr/>
          <p:nvPr/>
        </p:nvSpPr>
        <p:spPr>
          <a:xfrm>
            <a:off x="6318535" y="2696794"/>
            <a:ext cx="1522791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2,0</a:t>
            </a:r>
          </a:p>
        </p:txBody>
      </p:sp>
      <p:sp>
        <p:nvSpPr>
          <p:cNvPr id="106" name="Rectángulo 105"/>
          <p:cNvSpPr/>
          <p:nvPr/>
        </p:nvSpPr>
        <p:spPr>
          <a:xfrm>
            <a:off x="6315735" y="3541628"/>
            <a:ext cx="1522791" cy="77699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6,5</a:t>
            </a:r>
          </a:p>
        </p:txBody>
      </p:sp>
      <p:sp>
        <p:nvSpPr>
          <p:cNvPr id="107" name="Rectángulo 106"/>
          <p:cNvSpPr/>
          <p:nvPr/>
        </p:nvSpPr>
        <p:spPr>
          <a:xfrm>
            <a:off x="6327825" y="4404846"/>
            <a:ext cx="1522791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1,5</a:t>
            </a:r>
          </a:p>
        </p:txBody>
      </p:sp>
      <p:sp>
        <p:nvSpPr>
          <p:cNvPr id="108" name="Rectángulo 107"/>
          <p:cNvSpPr/>
          <p:nvPr/>
        </p:nvSpPr>
        <p:spPr>
          <a:xfrm>
            <a:off x="6342575" y="5235674"/>
            <a:ext cx="1522791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3</a:t>
            </a:r>
            <a:r>
              <a:rPr lang="es-CL" b="1" dirty="0" smtClean="0"/>
              <a:t>,0</a:t>
            </a:r>
          </a:p>
        </p:txBody>
      </p:sp>
      <p:sp>
        <p:nvSpPr>
          <p:cNvPr id="109" name="Rectángulo 108"/>
          <p:cNvSpPr/>
          <p:nvPr/>
        </p:nvSpPr>
        <p:spPr>
          <a:xfrm>
            <a:off x="8348900" y="2701711"/>
            <a:ext cx="1522791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1,0</a:t>
            </a:r>
          </a:p>
        </p:txBody>
      </p:sp>
      <p:sp>
        <p:nvSpPr>
          <p:cNvPr id="110" name="Rectángulo 109"/>
          <p:cNvSpPr/>
          <p:nvPr/>
        </p:nvSpPr>
        <p:spPr>
          <a:xfrm>
            <a:off x="8346100" y="3546545"/>
            <a:ext cx="1522791" cy="76225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2</a:t>
            </a:r>
            <a:r>
              <a:rPr lang="es-CL" b="1" dirty="0" smtClean="0"/>
              <a:t>,0</a:t>
            </a:r>
          </a:p>
        </p:txBody>
      </p:sp>
      <p:sp>
        <p:nvSpPr>
          <p:cNvPr id="111" name="Rectángulo 110"/>
          <p:cNvSpPr/>
          <p:nvPr/>
        </p:nvSpPr>
        <p:spPr>
          <a:xfrm>
            <a:off x="8358190" y="4390099"/>
            <a:ext cx="1522791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1,0</a:t>
            </a:r>
          </a:p>
        </p:txBody>
      </p:sp>
      <p:sp>
        <p:nvSpPr>
          <p:cNvPr id="112" name="Rectángulo 111"/>
          <p:cNvSpPr/>
          <p:nvPr/>
        </p:nvSpPr>
        <p:spPr>
          <a:xfrm>
            <a:off x="8372940" y="5220927"/>
            <a:ext cx="1522791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1</a:t>
            </a:r>
            <a:r>
              <a:rPr lang="es-CL" b="1" dirty="0" smtClean="0"/>
              <a:t>,0</a:t>
            </a:r>
          </a:p>
        </p:txBody>
      </p:sp>
      <p:sp>
        <p:nvSpPr>
          <p:cNvPr id="113" name="Rectángulo 112"/>
          <p:cNvSpPr/>
          <p:nvPr/>
        </p:nvSpPr>
        <p:spPr>
          <a:xfrm>
            <a:off x="10330101" y="2706628"/>
            <a:ext cx="1522791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2,0</a:t>
            </a:r>
          </a:p>
        </p:txBody>
      </p:sp>
      <p:sp>
        <p:nvSpPr>
          <p:cNvPr id="114" name="Rectángulo 113"/>
          <p:cNvSpPr/>
          <p:nvPr/>
        </p:nvSpPr>
        <p:spPr>
          <a:xfrm>
            <a:off x="10327301" y="3551462"/>
            <a:ext cx="1522791" cy="75733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16,0</a:t>
            </a:r>
          </a:p>
        </p:txBody>
      </p:sp>
      <p:sp>
        <p:nvSpPr>
          <p:cNvPr id="115" name="Rectángulo 114"/>
          <p:cNvSpPr/>
          <p:nvPr/>
        </p:nvSpPr>
        <p:spPr>
          <a:xfrm>
            <a:off x="10339391" y="4395015"/>
            <a:ext cx="1522791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7,0</a:t>
            </a:r>
          </a:p>
        </p:txBody>
      </p:sp>
      <p:sp>
        <p:nvSpPr>
          <p:cNvPr id="116" name="Rectángulo 115"/>
          <p:cNvSpPr/>
          <p:nvPr/>
        </p:nvSpPr>
        <p:spPr>
          <a:xfrm>
            <a:off x="10354141" y="5225843"/>
            <a:ext cx="1522791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10,0</a:t>
            </a:r>
          </a:p>
        </p:txBody>
      </p:sp>
      <p:sp>
        <p:nvSpPr>
          <p:cNvPr id="117" name="Rectángulo 116"/>
          <p:cNvSpPr/>
          <p:nvPr/>
        </p:nvSpPr>
        <p:spPr>
          <a:xfrm>
            <a:off x="6478409" y="2217890"/>
            <a:ext cx="1249172" cy="480806"/>
          </a:xfrm>
          <a:prstGeom prst="rect">
            <a:avLst/>
          </a:prstGeom>
          <a:gradFill flip="none" rotWithShape="1">
            <a:gsLst>
              <a:gs pos="55624">
                <a:schemeClr val="accent4">
                  <a:lumMod val="60000"/>
                  <a:lumOff val="40000"/>
                </a:schemeClr>
              </a:gs>
              <a:gs pos="86896">
                <a:schemeClr val="accent4">
                  <a:lumMod val="60000"/>
                  <a:lumOff val="40000"/>
                </a:schemeClr>
              </a:gs>
              <a:gs pos="0">
                <a:srgbClr val="FFFF00"/>
              </a:gs>
              <a:gs pos="48000">
                <a:schemeClr val="accent4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13,0</a:t>
            </a:r>
          </a:p>
        </p:txBody>
      </p:sp>
      <p:sp>
        <p:nvSpPr>
          <p:cNvPr id="118" name="Rectángulo 117"/>
          <p:cNvSpPr/>
          <p:nvPr/>
        </p:nvSpPr>
        <p:spPr>
          <a:xfrm>
            <a:off x="8489111" y="2212972"/>
            <a:ext cx="1249172" cy="480806"/>
          </a:xfrm>
          <a:prstGeom prst="rect">
            <a:avLst/>
          </a:prstGeom>
          <a:gradFill flip="none" rotWithShape="1">
            <a:gsLst>
              <a:gs pos="55624">
                <a:schemeClr val="accent4">
                  <a:lumMod val="60000"/>
                  <a:lumOff val="40000"/>
                </a:schemeClr>
              </a:gs>
              <a:gs pos="86896">
                <a:schemeClr val="accent4">
                  <a:lumMod val="60000"/>
                  <a:lumOff val="40000"/>
                </a:schemeClr>
              </a:gs>
              <a:gs pos="0">
                <a:srgbClr val="FFFF00"/>
              </a:gs>
              <a:gs pos="48000">
                <a:schemeClr val="accent4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5,0</a:t>
            </a:r>
          </a:p>
        </p:txBody>
      </p:sp>
      <p:sp>
        <p:nvSpPr>
          <p:cNvPr id="119" name="Rectángulo 118"/>
          <p:cNvSpPr/>
          <p:nvPr/>
        </p:nvSpPr>
        <p:spPr>
          <a:xfrm>
            <a:off x="10480143" y="2208059"/>
            <a:ext cx="1249172" cy="480806"/>
          </a:xfrm>
          <a:prstGeom prst="rect">
            <a:avLst/>
          </a:prstGeom>
          <a:gradFill flip="none" rotWithShape="1">
            <a:gsLst>
              <a:gs pos="55624">
                <a:schemeClr val="accent4">
                  <a:lumMod val="60000"/>
                  <a:lumOff val="40000"/>
                </a:schemeClr>
              </a:gs>
              <a:gs pos="86896">
                <a:schemeClr val="accent4">
                  <a:lumMod val="60000"/>
                  <a:lumOff val="40000"/>
                </a:schemeClr>
              </a:gs>
              <a:gs pos="0">
                <a:srgbClr val="FFFF00"/>
              </a:gs>
              <a:gs pos="48000">
                <a:schemeClr val="accent4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35,0</a:t>
            </a:r>
          </a:p>
        </p:txBody>
      </p:sp>
      <p:sp>
        <p:nvSpPr>
          <p:cNvPr id="120" name="Rectángulo 119"/>
          <p:cNvSpPr/>
          <p:nvPr/>
        </p:nvSpPr>
        <p:spPr>
          <a:xfrm>
            <a:off x="102995" y="2672218"/>
            <a:ext cx="1902878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 smtClean="0"/>
              <a:t>Organización, habilitación y/o Gestión de la Demanda</a:t>
            </a:r>
            <a:endParaRPr lang="es-CL" sz="1000" b="1" dirty="0"/>
          </a:p>
        </p:txBody>
      </p:sp>
      <p:sp>
        <p:nvSpPr>
          <p:cNvPr id="121" name="Rectángulo 120"/>
          <p:cNvSpPr/>
          <p:nvPr/>
        </p:nvSpPr>
        <p:spPr>
          <a:xfrm>
            <a:off x="102995" y="3517052"/>
            <a:ext cx="1900078" cy="82987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 smtClean="0"/>
              <a:t>Desarrollo del Proyecto Técnico</a:t>
            </a:r>
          </a:p>
          <a:p>
            <a:pPr algn="ctr"/>
            <a:r>
              <a:rPr lang="es-CL" sz="1000" b="1" dirty="0" smtClean="0"/>
              <a:t>Diagnóstico; </a:t>
            </a:r>
            <a:r>
              <a:rPr lang="es-CL" sz="1000" b="1" dirty="0"/>
              <a:t>Elaboración, Tramitación y </a:t>
            </a:r>
            <a:r>
              <a:rPr lang="es-CL" sz="1000" b="1" dirty="0" smtClean="0"/>
              <a:t>Postulación, </a:t>
            </a:r>
            <a:r>
              <a:rPr lang="es-CL" sz="1000" b="1" dirty="0" smtClean="0"/>
              <a:t>y </a:t>
            </a:r>
            <a:r>
              <a:rPr lang="es-CL" sz="1000" b="1" dirty="0"/>
              <a:t>Asesoría a la </a:t>
            </a:r>
            <a:r>
              <a:rPr lang="es-CL" sz="1000" b="1" dirty="0" smtClean="0"/>
              <a:t>Contratación</a:t>
            </a:r>
            <a:endParaRPr lang="es-CL" sz="1000" b="1" dirty="0">
              <a:latin typeface="Calibri" panose="020F0502020204030204" pitchFamily="34" charset="0"/>
              <a:ea typeface="Calibri" panose="020F0502020204030204" pitchFamily="34" charset="0"/>
              <a:cs typeface="Mangal"/>
            </a:endParaRPr>
          </a:p>
          <a:p>
            <a:pPr algn="ctr"/>
            <a:endParaRPr lang="es-CL" sz="1000" b="1" dirty="0"/>
          </a:p>
        </p:txBody>
      </p:sp>
      <p:sp>
        <p:nvSpPr>
          <p:cNvPr id="122" name="Rectángulo 121"/>
          <p:cNvSpPr/>
          <p:nvPr/>
        </p:nvSpPr>
        <p:spPr>
          <a:xfrm>
            <a:off x="102995" y="4439263"/>
            <a:ext cx="1912168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 smtClean="0"/>
              <a:t>Gestión Técnica, Social y Legal de Proyectos</a:t>
            </a:r>
            <a:endParaRPr lang="es-CL" sz="1000" b="1" dirty="0"/>
          </a:p>
        </p:txBody>
      </p:sp>
      <p:sp>
        <p:nvSpPr>
          <p:cNvPr id="123" name="Rectángulo 122"/>
          <p:cNvSpPr/>
          <p:nvPr/>
        </p:nvSpPr>
        <p:spPr>
          <a:xfrm>
            <a:off x="102995" y="5270091"/>
            <a:ext cx="1926918" cy="7634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 smtClean="0"/>
              <a:t>Fiscalización Técnica de Obras</a:t>
            </a:r>
            <a:endParaRPr lang="es-CL" sz="1000" b="1" dirty="0"/>
          </a:p>
        </p:txBody>
      </p:sp>
      <p:sp>
        <p:nvSpPr>
          <p:cNvPr id="129" name="Rectángulo 128"/>
          <p:cNvSpPr/>
          <p:nvPr/>
        </p:nvSpPr>
        <p:spPr>
          <a:xfrm>
            <a:off x="2496336" y="2208065"/>
            <a:ext cx="1249172" cy="480806"/>
          </a:xfrm>
          <a:prstGeom prst="rect">
            <a:avLst/>
          </a:prstGeom>
          <a:gradFill flip="none" rotWithShape="1">
            <a:gsLst>
              <a:gs pos="55624">
                <a:schemeClr val="accent4">
                  <a:lumMod val="60000"/>
                  <a:lumOff val="40000"/>
                </a:schemeClr>
              </a:gs>
              <a:gs pos="86896">
                <a:schemeClr val="accent4">
                  <a:lumMod val="60000"/>
                  <a:lumOff val="40000"/>
                </a:schemeClr>
              </a:gs>
              <a:gs pos="0">
                <a:srgbClr val="FFFF00"/>
              </a:gs>
              <a:gs pos="48000">
                <a:schemeClr val="accent4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9,0</a:t>
            </a:r>
          </a:p>
        </p:txBody>
      </p:sp>
      <p:pic>
        <p:nvPicPr>
          <p:cNvPr id="64" name="Picture 7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68871" y="-12280"/>
            <a:ext cx="1363397" cy="1303042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5" name="Picture 8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35826" y="-13955"/>
            <a:ext cx="1295439" cy="1285565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66180" y="-39899"/>
            <a:ext cx="1383912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15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5D844C73-7959-4F1B-8209-02F0A7374F3D}"/>
              </a:ext>
            </a:extLst>
          </p:cNvPr>
          <p:cNvSpPr/>
          <p:nvPr/>
        </p:nvSpPr>
        <p:spPr>
          <a:xfrm>
            <a:off x="24079" y="-666"/>
            <a:ext cx="12192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B6AF5B4-1B8C-4C8A-A00F-E13168F21131}"/>
              </a:ext>
            </a:extLst>
          </p:cNvPr>
          <p:cNvSpPr/>
          <p:nvPr/>
        </p:nvSpPr>
        <p:spPr>
          <a:xfrm>
            <a:off x="0" y="6119748"/>
            <a:ext cx="12192000" cy="7678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5770"/>
            <a:ext cx="4954502" cy="8069349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6EA886A8-14C5-46D6-9A25-520A9406E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21347" y="0"/>
            <a:ext cx="1724402" cy="16752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0BA2A75-9332-426A-9839-0E914B7849DD}"/>
              </a:ext>
            </a:extLst>
          </p:cNvPr>
          <p:cNvSpPr txBox="1"/>
          <p:nvPr/>
        </p:nvSpPr>
        <p:spPr>
          <a:xfrm>
            <a:off x="1406013" y="6365549"/>
            <a:ext cx="12332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bg1"/>
                </a:solidFill>
              </a:rPr>
              <a:t>Proyectos para </a:t>
            </a:r>
            <a:r>
              <a:rPr lang="es-CL" sz="2800" b="1" dirty="0" smtClean="0">
                <a:solidFill>
                  <a:schemeClr val="bg1"/>
                </a:solidFill>
              </a:rPr>
              <a:t>la Vivienda</a:t>
            </a:r>
            <a:endParaRPr lang="es-CL" sz="2800" b="1" dirty="0">
              <a:solidFill>
                <a:schemeClr val="bg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229342" y="6282220"/>
            <a:ext cx="620750" cy="481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" name="Grupo 48"/>
          <p:cNvGrpSpPr/>
          <p:nvPr/>
        </p:nvGrpSpPr>
        <p:grpSpPr>
          <a:xfrm>
            <a:off x="-14775" y="256012"/>
            <a:ext cx="2393706" cy="2276670"/>
            <a:chOff x="3054349" y="1799100"/>
            <a:chExt cx="2393706" cy="2276670"/>
          </a:xfrm>
        </p:grpSpPr>
        <p:sp>
          <p:nvSpPr>
            <p:cNvPr id="50" name="Elipse 49"/>
            <p:cNvSpPr/>
            <p:nvPr/>
          </p:nvSpPr>
          <p:spPr>
            <a:xfrm>
              <a:off x="3112867" y="1799100"/>
              <a:ext cx="2276670" cy="2276670"/>
            </a:xfrm>
            <a:prstGeom prst="ellipse">
              <a:avLst/>
            </a:prstGeom>
            <a:solidFill>
              <a:srgbClr val="00B050"/>
            </a:solidFill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51" name="Imagen 50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2118" y="1821474"/>
              <a:ext cx="2159634" cy="825684"/>
            </a:xfrm>
            <a:prstGeom prst="rect">
              <a:avLst/>
            </a:prstGeom>
          </p:spPr>
        </p:pic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66725DBF-0EC6-4F71-BF65-F1DC4AFAD3A3}"/>
                </a:ext>
              </a:extLst>
            </p:cNvPr>
            <p:cNvSpPr txBox="1"/>
            <p:nvPr/>
          </p:nvSpPr>
          <p:spPr>
            <a:xfrm>
              <a:off x="3281459" y="2778812"/>
              <a:ext cx="19274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Proyectos para la Vivienda</a:t>
              </a:r>
            </a:p>
          </p:txBody>
        </p:sp>
        <p:sp>
          <p:nvSpPr>
            <p:cNvPr id="53" name="CuadroTexto 52">
              <a:extLst>
                <a:ext uri="{FF2B5EF4-FFF2-40B4-BE49-F238E27FC236}">
                  <a16:creationId xmlns:a16="http://schemas.microsoft.com/office/drawing/2014/main" id="{49C71100-4E08-4582-AC56-5E8F3CF4D08E}"/>
                </a:ext>
              </a:extLst>
            </p:cNvPr>
            <p:cNvSpPr txBox="1"/>
            <p:nvPr/>
          </p:nvSpPr>
          <p:spPr>
            <a:xfrm>
              <a:off x="3054349" y="2049517"/>
              <a:ext cx="2393706" cy="581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100"/>
                </a:lnSpc>
              </a:pPr>
              <a:r>
                <a:rPr lang="es-CL" sz="2800" b="1" dirty="0" smtClean="0">
                  <a:solidFill>
                    <a:schemeClr val="bg1"/>
                  </a:solidFill>
                </a:rPr>
                <a:t>Capítulo II</a:t>
              </a:r>
              <a:endParaRPr lang="es-CL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55" name="Rectángulo 54"/>
          <p:cNvSpPr/>
          <p:nvPr/>
        </p:nvSpPr>
        <p:spPr>
          <a:xfrm>
            <a:off x="3234813" y="427804"/>
            <a:ext cx="79945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 hangingPunct="0">
              <a:spcAft>
                <a:spcPts val="0"/>
              </a:spcAft>
            </a:pPr>
            <a:r>
              <a:rPr lang="es-ES" sz="16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Incrementos de la </a:t>
            </a:r>
            <a:r>
              <a:rPr lang="es-ES" sz="16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AT según </a:t>
            </a:r>
            <a:r>
              <a:rPr lang="es-ES" sz="16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Características del Proyecto o Partidas Especiales</a:t>
            </a:r>
            <a:endParaRPr lang="es-CL" sz="1600" b="1" dirty="0">
              <a:solidFill>
                <a:srgbClr val="002060"/>
              </a:solidFill>
              <a:effectLst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258082"/>
              </p:ext>
            </p:extLst>
          </p:nvPr>
        </p:nvGraphicFramePr>
        <p:xfrm>
          <a:off x="3896648" y="931128"/>
          <a:ext cx="7736294" cy="24946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5579">
                  <a:extLst>
                    <a:ext uri="{9D8B030D-6E8A-4147-A177-3AD203B41FA5}">
                      <a16:colId xmlns:a16="http://schemas.microsoft.com/office/drawing/2014/main" val="126257477"/>
                    </a:ext>
                  </a:extLst>
                </a:gridCol>
                <a:gridCol w="3071080">
                  <a:extLst>
                    <a:ext uri="{9D8B030D-6E8A-4147-A177-3AD203B41FA5}">
                      <a16:colId xmlns:a16="http://schemas.microsoft.com/office/drawing/2014/main" val="3300432546"/>
                    </a:ext>
                  </a:extLst>
                </a:gridCol>
                <a:gridCol w="365704">
                  <a:extLst>
                    <a:ext uri="{9D8B030D-6E8A-4147-A177-3AD203B41FA5}">
                      <a16:colId xmlns:a16="http://schemas.microsoft.com/office/drawing/2014/main" val="1840613919"/>
                    </a:ext>
                  </a:extLst>
                </a:gridCol>
                <a:gridCol w="360716">
                  <a:extLst>
                    <a:ext uri="{9D8B030D-6E8A-4147-A177-3AD203B41FA5}">
                      <a16:colId xmlns:a16="http://schemas.microsoft.com/office/drawing/2014/main" val="2850653588"/>
                    </a:ext>
                  </a:extLst>
                </a:gridCol>
                <a:gridCol w="360716">
                  <a:extLst>
                    <a:ext uri="{9D8B030D-6E8A-4147-A177-3AD203B41FA5}">
                      <a16:colId xmlns:a16="http://schemas.microsoft.com/office/drawing/2014/main" val="1026573396"/>
                    </a:ext>
                  </a:extLst>
                </a:gridCol>
                <a:gridCol w="407261">
                  <a:extLst>
                    <a:ext uri="{9D8B030D-6E8A-4147-A177-3AD203B41FA5}">
                      <a16:colId xmlns:a16="http://schemas.microsoft.com/office/drawing/2014/main" val="480523393"/>
                    </a:ext>
                  </a:extLst>
                </a:gridCol>
                <a:gridCol w="407261">
                  <a:extLst>
                    <a:ext uri="{9D8B030D-6E8A-4147-A177-3AD203B41FA5}">
                      <a16:colId xmlns:a16="http://schemas.microsoft.com/office/drawing/2014/main" val="907900045"/>
                    </a:ext>
                  </a:extLst>
                </a:gridCol>
                <a:gridCol w="407261">
                  <a:extLst>
                    <a:ext uri="{9D8B030D-6E8A-4147-A177-3AD203B41FA5}">
                      <a16:colId xmlns:a16="http://schemas.microsoft.com/office/drawing/2014/main" val="1040350907"/>
                    </a:ext>
                  </a:extLst>
                </a:gridCol>
                <a:gridCol w="360716">
                  <a:extLst>
                    <a:ext uri="{9D8B030D-6E8A-4147-A177-3AD203B41FA5}">
                      <a16:colId xmlns:a16="http://schemas.microsoft.com/office/drawing/2014/main" val="2889910147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TIPOLOGÍA DE PROYECTO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cs typeface="Mangal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SERVICIOS DE ASISTENCIA TÉCNICA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cs typeface="Mangal"/>
                      </a:endParaRPr>
                    </a:p>
                  </a:txBody>
                  <a:tcPr marL="44450" marR="44450" marT="0" marB="0" anchor="ctr"/>
                </a:tc>
                <a:tc gridSpan="7"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INCREMENTOS (UF)</a:t>
                      </a:r>
                      <a:endParaRPr lang="es-CL" sz="2000">
                        <a:effectLst/>
                        <a:latin typeface="Calibri" panose="020F0502020204030204" pitchFamily="34" charset="0"/>
                        <a:cs typeface="Mangal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2152882"/>
                  </a:ext>
                </a:extLst>
              </a:tr>
              <a:tr h="81216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Accesibilidad Universal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cs typeface="Mangal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Suelos Salinos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cs typeface="Mangal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Asbesto Cemento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cs typeface="Mangal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Plagas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cs typeface="Mangal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Ampliación en Segundo Piso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cs typeface="Mangal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Solución Sanitaria Particular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cs typeface="Mangal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Estructural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cs typeface="Mangal"/>
                      </a:endParaRPr>
                    </a:p>
                  </a:txBody>
                  <a:tcPr marL="44450" marR="44450" marT="0" marB="0" vert="vert270" anchor="ctr"/>
                </a:tc>
                <a:extLst>
                  <a:ext uri="{0D108BD9-81ED-4DB2-BD59-A6C34878D82A}">
                    <a16:rowId xmlns:a16="http://schemas.microsoft.com/office/drawing/2014/main" val="35272102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Mejoramiento de la Vivienda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cs typeface="Mangal"/>
                      </a:endParaRPr>
                    </a:p>
                  </a:txBody>
                  <a:tcPr marL="44450" marR="44450" marT="0" marB="0" anchor="ctr"/>
                </a:tc>
                <a:tc rowSpan="3"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Desarrollo del Proyecto Técnico, Diagnóstico Técnico Constructivo; Elaboración, Tramitación y Postulación de Proyectos Técnicos y; Asesoría a la Contratación de Obras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cs typeface="Mang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1</a:t>
                      </a:r>
                      <a:endParaRPr lang="es-CL" sz="2000">
                        <a:effectLst/>
                        <a:latin typeface="Calibri" panose="020F0502020204030204" pitchFamily="34" charset="0"/>
                        <a:cs typeface="Mang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1</a:t>
                      </a:r>
                      <a:endParaRPr lang="es-CL" sz="2000">
                        <a:effectLst/>
                        <a:latin typeface="Calibri" panose="020F0502020204030204" pitchFamily="34" charset="0"/>
                        <a:cs typeface="Mang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2</a:t>
                      </a:r>
                      <a:endParaRPr lang="es-CL" sz="2000">
                        <a:effectLst/>
                        <a:latin typeface="Calibri" panose="020F0502020204030204" pitchFamily="34" charset="0"/>
                        <a:cs typeface="Mang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1</a:t>
                      </a:r>
                      <a:endParaRPr lang="es-CL" sz="2000">
                        <a:effectLst/>
                        <a:latin typeface="Calibri" panose="020F0502020204030204" pitchFamily="34" charset="0"/>
                        <a:cs typeface="Mang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0</a:t>
                      </a:r>
                      <a:endParaRPr lang="es-CL" sz="2000">
                        <a:effectLst/>
                        <a:latin typeface="Calibri" panose="020F0502020204030204" pitchFamily="34" charset="0"/>
                        <a:cs typeface="Mang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1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cs typeface="Mang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1</a:t>
                      </a:r>
                      <a:endParaRPr lang="es-CL" sz="2000">
                        <a:effectLst/>
                        <a:latin typeface="Calibri" panose="020F0502020204030204" pitchFamily="34" charset="0"/>
                        <a:cs typeface="Mang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543304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Ampliación de la Vivienda</a:t>
                      </a:r>
                      <a:endParaRPr lang="es-CL" sz="2000">
                        <a:effectLst/>
                        <a:latin typeface="Calibri" panose="020F0502020204030204" pitchFamily="34" charset="0"/>
                        <a:cs typeface="Mangal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1</a:t>
                      </a:r>
                      <a:endParaRPr lang="es-CL" sz="2000">
                        <a:effectLst/>
                        <a:latin typeface="Calibri" panose="020F0502020204030204" pitchFamily="34" charset="0"/>
                        <a:cs typeface="Mang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2</a:t>
                      </a:r>
                      <a:endParaRPr lang="es-CL" sz="2000">
                        <a:effectLst/>
                        <a:latin typeface="Calibri" panose="020F0502020204030204" pitchFamily="34" charset="0"/>
                        <a:cs typeface="Mang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2</a:t>
                      </a:r>
                      <a:endParaRPr lang="es-CL" sz="2000">
                        <a:effectLst/>
                        <a:latin typeface="Calibri" panose="020F0502020204030204" pitchFamily="34" charset="0"/>
                        <a:cs typeface="Mang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1</a:t>
                      </a:r>
                      <a:endParaRPr lang="es-CL" sz="2000">
                        <a:effectLst/>
                        <a:latin typeface="Calibri" panose="020F0502020204030204" pitchFamily="34" charset="0"/>
                        <a:cs typeface="Mang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2</a:t>
                      </a:r>
                      <a:endParaRPr lang="es-CL" sz="2000">
                        <a:effectLst/>
                        <a:latin typeface="Calibri" panose="020F0502020204030204" pitchFamily="34" charset="0"/>
                        <a:cs typeface="Mang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1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cs typeface="Mang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2</a:t>
                      </a:r>
                      <a:endParaRPr lang="es-CL" sz="2000">
                        <a:effectLst/>
                        <a:latin typeface="Calibri" panose="020F0502020204030204" pitchFamily="34" charset="0"/>
                        <a:cs typeface="Mang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969933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Adecuación de Vivienda</a:t>
                      </a:r>
                      <a:endParaRPr lang="es-CL" sz="2000">
                        <a:effectLst/>
                        <a:latin typeface="Calibri" panose="020F0502020204030204" pitchFamily="34" charset="0"/>
                        <a:cs typeface="Mangal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1</a:t>
                      </a:r>
                      <a:endParaRPr lang="es-CL" sz="2000">
                        <a:effectLst/>
                        <a:latin typeface="Calibri" panose="020F0502020204030204" pitchFamily="34" charset="0"/>
                        <a:cs typeface="Mang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2</a:t>
                      </a:r>
                      <a:endParaRPr lang="es-CL" sz="2000">
                        <a:effectLst/>
                        <a:latin typeface="Calibri" panose="020F0502020204030204" pitchFamily="34" charset="0"/>
                        <a:cs typeface="Mang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2</a:t>
                      </a:r>
                      <a:endParaRPr lang="es-CL" sz="2000">
                        <a:effectLst/>
                        <a:latin typeface="Calibri" panose="020F0502020204030204" pitchFamily="34" charset="0"/>
                        <a:cs typeface="Mang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1</a:t>
                      </a:r>
                      <a:endParaRPr lang="es-CL" sz="2000">
                        <a:effectLst/>
                        <a:latin typeface="Calibri" panose="020F0502020204030204" pitchFamily="34" charset="0"/>
                        <a:cs typeface="Mang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2</a:t>
                      </a:r>
                      <a:endParaRPr lang="es-CL" sz="2000">
                        <a:effectLst/>
                        <a:latin typeface="Calibri" panose="020F0502020204030204" pitchFamily="34" charset="0"/>
                        <a:cs typeface="Mang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1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cs typeface="Mang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2</a:t>
                      </a:r>
                      <a:endParaRPr lang="es-CL" sz="2000">
                        <a:effectLst/>
                        <a:latin typeface="Calibri" panose="020F0502020204030204" pitchFamily="34" charset="0"/>
                        <a:cs typeface="Mang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863386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Mejoramiento de la Vivienda</a:t>
                      </a:r>
                      <a:endParaRPr lang="es-CL" sz="2000">
                        <a:effectLst/>
                        <a:latin typeface="Calibri" panose="020F0502020204030204" pitchFamily="34" charset="0"/>
                        <a:cs typeface="Mang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Fiscalización Técnica de Obras (FTO)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cs typeface="Mang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0</a:t>
                      </a:r>
                      <a:endParaRPr lang="es-CL" sz="2000">
                        <a:effectLst/>
                        <a:latin typeface="Calibri" panose="020F0502020204030204" pitchFamily="34" charset="0"/>
                        <a:cs typeface="Mang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1</a:t>
                      </a:r>
                      <a:endParaRPr lang="es-CL" sz="2000">
                        <a:effectLst/>
                        <a:latin typeface="Calibri" panose="020F0502020204030204" pitchFamily="34" charset="0"/>
                        <a:cs typeface="Mang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1</a:t>
                      </a:r>
                      <a:endParaRPr lang="es-CL" sz="2000">
                        <a:effectLst/>
                        <a:latin typeface="Calibri" panose="020F0502020204030204" pitchFamily="34" charset="0"/>
                        <a:cs typeface="Mang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1</a:t>
                      </a:r>
                      <a:endParaRPr lang="es-CL" sz="2000">
                        <a:effectLst/>
                        <a:latin typeface="Calibri" panose="020F0502020204030204" pitchFamily="34" charset="0"/>
                        <a:cs typeface="Mang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0</a:t>
                      </a:r>
                      <a:endParaRPr lang="es-CL" sz="2000">
                        <a:effectLst/>
                        <a:latin typeface="Calibri" panose="020F0502020204030204" pitchFamily="34" charset="0"/>
                        <a:cs typeface="Mang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2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cs typeface="Mang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2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cs typeface="Mang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83992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Ampliación de la Vivienda</a:t>
                      </a:r>
                      <a:endParaRPr lang="es-CL" sz="2000">
                        <a:effectLst/>
                        <a:latin typeface="Calibri" panose="020F0502020204030204" pitchFamily="34" charset="0"/>
                        <a:cs typeface="Mang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Fiscalización Técnica de Obras (FTO)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cs typeface="Mang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0</a:t>
                      </a:r>
                      <a:endParaRPr lang="es-CL" sz="2000">
                        <a:effectLst/>
                        <a:latin typeface="Calibri" panose="020F0502020204030204" pitchFamily="34" charset="0"/>
                        <a:cs typeface="Mang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2</a:t>
                      </a:r>
                      <a:endParaRPr lang="es-CL" sz="2000">
                        <a:effectLst/>
                        <a:latin typeface="Calibri" panose="020F0502020204030204" pitchFamily="34" charset="0"/>
                        <a:cs typeface="Mang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2</a:t>
                      </a:r>
                      <a:endParaRPr lang="es-CL" sz="2000">
                        <a:effectLst/>
                        <a:latin typeface="Calibri" panose="020F0502020204030204" pitchFamily="34" charset="0"/>
                        <a:cs typeface="Mang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1</a:t>
                      </a:r>
                      <a:endParaRPr lang="es-CL" sz="2000">
                        <a:effectLst/>
                        <a:latin typeface="Calibri" panose="020F0502020204030204" pitchFamily="34" charset="0"/>
                        <a:cs typeface="Mang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1</a:t>
                      </a:r>
                      <a:endParaRPr lang="es-CL" sz="2000">
                        <a:effectLst/>
                        <a:latin typeface="Calibri" panose="020F0502020204030204" pitchFamily="34" charset="0"/>
                        <a:cs typeface="Mang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2</a:t>
                      </a:r>
                      <a:endParaRPr lang="es-CL" sz="2000">
                        <a:effectLst/>
                        <a:latin typeface="Calibri" panose="020F0502020204030204" pitchFamily="34" charset="0"/>
                        <a:cs typeface="Mang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2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cs typeface="Mang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635481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Adecuación de Vivienda</a:t>
                      </a:r>
                      <a:endParaRPr lang="es-CL" sz="2000">
                        <a:effectLst/>
                        <a:latin typeface="Calibri" panose="020F0502020204030204" pitchFamily="34" charset="0"/>
                        <a:cs typeface="Mang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Fiscalización Técnica de Obras (FTO)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cs typeface="Mang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0</a:t>
                      </a:r>
                      <a:endParaRPr lang="es-CL" sz="2000">
                        <a:effectLst/>
                        <a:latin typeface="Calibri" panose="020F0502020204030204" pitchFamily="34" charset="0"/>
                        <a:cs typeface="Mang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2</a:t>
                      </a:r>
                      <a:endParaRPr lang="es-CL" sz="2000">
                        <a:effectLst/>
                        <a:latin typeface="Calibri" panose="020F0502020204030204" pitchFamily="34" charset="0"/>
                        <a:cs typeface="Mang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1</a:t>
                      </a:r>
                      <a:endParaRPr lang="es-CL" sz="2000">
                        <a:effectLst/>
                        <a:latin typeface="Calibri" panose="020F0502020204030204" pitchFamily="34" charset="0"/>
                        <a:cs typeface="Mang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1</a:t>
                      </a:r>
                      <a:endParaRPr lang="es-CL" sz="2000">
                        <a:effectLst/>
                        <a:latin typeface="Calibri" panose="020F0502020204030204" pitchFamily="34" charset="0"/>
                        <a:cs typeface="Mang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1</a:t>
                      </a:r>
                      <a:endParaRPr lang="es-CL" sz="2000">
                        <a:effectLst/>
                        <a:latin typeface="Calibri" panose="020F0502020204030204" pitchFamily="34" charset="0"/>
                        <a:cs typeface="Mang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2</a:t>
                      </a:r>
                      <a:endParaRPr lang="es-CL" sz="2000">
                        <a:effectLst/>
                        <a:latin typeface="Calibri" panose="020F0502020204030204" pitchFamily="34" charset="0"/>
                        <a:cs typeface="Mang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2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cs typeface="Mang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6455215"/>
                  </a:ext>
                </a:extLst>
              </a:tr>
            </a:tbl>
          </a:graphicData>
        </a:graphic>
      </p:graphicFrame>
      <p:sp>
        <p:nvSpPr>
          <p:cNvPr id="10" name="Rectángulo 9"/>
          <p:cNvSpPr/>
          <p:nvPr/>
        </p:nvSpPr>
        <p:spPr>
          <a:xfrm>
            <a:off x="3896648" y="3536417"/>
            <a:ext cx="77246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Adicionalmente, en </a:t>
            </a:r>
            <a:r>
              <a:rPr lang="es-ES" sz="1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intervención </a:t>
            </a:r>
            <a:r>
              <a:rPr lang="es-ES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ES" sz="1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Viviendas Antiguas y/o Patrimoniales</a:t>
            </a:r>
            <a:r>
              <a:rPr lang="es-ES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los proyectos que consideren intervenciones en inmuebles históricos y zonas típicas, que requieran la autorización del Consejo de Monumentos Nacionales; consideren intervenciones en inmuebles de conservación histórica y zonas de conservación histórica, </a:t>
            </a:r>
            <a:r>
              <a:rPr lang="es-ES" sz="1400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tendrán un incremento adicional en el servicio de Gestión Técnica, Social y Legal de Proyectos de 4 UF por beneficiario o unidad resultante</a:t>
            </a:r>
            <a:r>
              <a:rPr lang="es-ES" sz="1400" b="1" u="sng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endParaRPr lang="es-ES" sz="14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14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 valor a pagar por concepto de </a:t>
            </a:r>
            <a:r>
              <a:rPr lang="es-ES" sz="1400" b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Regularización de Vivienda </a:t>
            </a:r>
            <a:r>
              <a:rPr lang="es-ES" sz="14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será de </a:t>
            </a:r>
            <a:r>
              <a:rPr lang="es-ES" sz="1400" b="1" u="sng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3 UF por beneficiario</a:t>
            </a:r>
            <a:r>
              <a:rPr lang="es-ES" sz="14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 Cuando</a:t>
            </a:r>
            <a:r>
              <a:rPr lang="es-ES" sz="1400" dirty="0">
                <a:solidFill>
                  <a:srgbClr val="002060"/>
                </a:solidFill>
              </a:rPr>
              <a:t> la Dirección de Obras Municipales exija el acompañamiento de proyectos de especialidades (Instalaciones Eléctricas, Sanitarias, Gas y/o Estructura), se pagará por cada uno de los proyectos exigidos </a:t>
            </a:r>
            <a:r>
              <a:rPr lang="es-ES" sz="1400" b="1" u="sng" dirty="0">
                <a:solidFill>
                  <a:srgbClr val="002060"/>
                </a:solidFill>
              </a:rPr>
              <a:t>1,5 UF adicionales por beneficiario</a:t>
            </a:r>
            <a:r>
              <a:rPr lang="es-ES" sz="1400" b="1" dirty="0" smtClean="0">
                <a:solidFill>
                  <a:srgbClr val="002060"/>
                </a:solidFill>
              </a:rPr>
              <a:t>.</a:t>
            </a:r>
            <a:endParaRPr lang="es-CL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26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n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" y="-1006271"/>
            <a:ext cx="4954502" cy="8069349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5D844C73-7959-4F1B-8209-02F0A7374F3D}"/>
              </a:ext>
            </a:extLst>
          </p:cNvPr>
          <p:cNvSpPr/>
          <p:nvPr/>
        </p:nvSpPr>
        <p:spPr>
          <a:xfrm>
            <a:off x="0" y="-11129"/>
            <a:ext cx="12192000" cy="9434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F63DDC89-E57F-470D-A77A-F314E24E4F62}"/>
              </a:ext>
            </a:extLst>
          </p:cNvPr>
          <p:cNvGrpSpPr/>
          <p:nvPr/>
        </p:nvGrpSpPr>
        <p:grpSpPr>
          <a:xfrm>
            <a:off x="-227589" y="-11129"/>
            <a:ext cx="12154671" cy="817470"/>
            <a:chOff x="-227589" y="-11129"/>
            <a:chExt cx="12154671" cy="817470"/>
          </a:xfrm>
        </p:grpSpPr>
        <p:pic>
          <p:nvPicPr>
            <p:cNvPr id="20" name="Gráfico 19">
              <a:extLst>
                <a:ext uri="{FF2B5EF4-FFF2-40B4-BE49-F238E27FC236}">
                  <a16:creationId xmlns:a16="http://schemas.microsoft.com/office/drawing/2014/main" id="{87FC4CA9-39F1-4A97-8D1D-584B963A4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-227589" y="-11129"/>
              <a:ext cx="4061035" cy="817470"/>
            </a:xfrm>
            <a:prstGeom prst="rect">
              <a:avLst/>
            </a:prstGeom>
          </p:spPr>
        </p:pic>
        <p:pic>
          <p:nvPicPr>
            <p:cNvPr id="21" name="Gráfico 20">
              <a:extLst>
                <a:ext uri="{FF2B5EF4-FFF2-40B4-BE49-F238E27FC236}">
                  <a16:creationId xmlns:a16="http://schemas.microsoft.com/office/drawing/2014/main" id="{B4EC7D85-A99C-4BB4-AF1D-3BAECF1AF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3851630" y="-11129"/>
              <a:ext cx="4061035" cy="817470"/>
            </a:xfrm>
            <a:prstGeom prst="rect">
              <a:avLst/>
            </a:prstGeom>
          </p:spPr>
        </p:pic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id="{6CE81B15-E26B-4744-85BC-FE82F9408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7866047" y="-11129"/>
              <a:ext cx="4061035" cy="817470"/>
            </a:xfrm>
            <a:prstGeom prst="rect">
              <a:avLst/>
            </a:prstGeom>
          </p:spPr>
        </p:pic>
      </p:grp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F244E4A-7779-4B35-93F2-954BEB8E9A0D}"/>
              </a:ext>
            </a:extLst>
          </p:cNvPr>
          <p:cNvSpPr/>
          <p:nvPr/>
        </p:nvSpPr>
        <p:spPr>
          <a:xfrm>
            <a:off x="0" y="801077"/>
            <a:ext cx="12192000" cy="7160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520458" y="865636"/>
            <a:ext cx="10803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Programa DS N°27- Montos de pago AT</a:t>
            </a:r>
            <a:endParaRPr lang="es-CL" sz="3200" b="1" dirty="0">
              <a:solidFill>
                <a:schemeClr val="bg1"/>
              </a:solidFill>
            </a:endParaRPr>
          </a:p>
        </p:txBody>
      </p:sp>
      <p:pic>
        <p:nvPicPr>
          <p:cNvPr id="25" name="Gráfico 14">
            <a:extLst>
              <a:ext uri="{FF2B5EF4-FFF2-40B4-BE49-F238E27FC236}">
                <a16:creationId xmlns:a16="http://schemas.microsoft.com/office/drawing/2014/main" id="{6EA886A8-14C5-46D6-9A25-520A9406E4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20457" y="-17268"/>
            <a:ext cx="1724402" cy="167524"/>
          </a:xfrm>
          <a:prstGeom prst="rect">
            <a:avLst/>
          </a:prstGeom>
        </p:spPr>
      </p:pic>
      <p:grpSp>
        <p:nvGrpSpPr>
          <p:cNvPr id="9" name="Grupo 8"/>
          <p:cNvGrpSpPr/>
          <p:nvPr/>
        </p:nvGrpSpPr>
        <p:grpSpPr>
          <a:xfrm>
            <a:off x="3054349" y="1799100"/>
            <a:ext cx="2393706" cy="2276670"/>
            <a:chOff x="951143" y="2735836"/>
            <a:chExt cx="2393706" cy="2276670"/>
          </a:xfrm>
        </p:grpSpPr>
        <p:pic>
          <p:nvPicPr>
            <p:cNvPr id="34" name="Imagen 33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912" y="2758210"/>
              <a:ext cx="2159634" cy="825684"/>
            </a:xfrm>
            <a:prstGeom prst="rect">
              <a:avLst/>
            </a:prstGeom>
          </p:spPr>
        </p:pic>
        <p:grpSp>
          <p:nvGrpSpPr>
            <p:cNvPr id="3" name="Grupo 2"/>
            <p:cNvGrpSpPr/>
            <p:nvPr/>
          </p:nvGrpSpPr>
          <p:grpSpPr>
            <a:xfrm>
              <a:off x="951143" y="2735836"/>
              <a:ext cx="2393706" cy="2276670"/>
              <a:chOff x="957875" y="2735836"/>
              <a:chExt cx="2393706" cy="2276670"/>
            </a:xfrm>
          </p:grpSpPr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66725DBF-0EC6-4F71-BF65-F1DC4AFAD3A3}"/>
                  </a:ext>
                </a:extLst>
              </p:cNvPr>
              <p:cNvSpPr txBox="1"/>
              <p:nvPr/>
            </p:nvSpPr>
            <p:spPr>
              <a:xfrm>
                <a:off x="1184985" y="3715548"/>
                <a:ext cx="192748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L" sz="16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Proyectos para el Equipamiento Comunitario</a:t>
                </a:r>
                <a:endParaRPr lang="es-CL"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5" name="CuadroTexto 44">
                <a:extLst>
                  <a:ext uri="{FF2B5EF4-FFF2-40B4-BE49-F238E27FC236}">
                    <a16:creationId xmlns:a16="http://schemas.microsoft.com/office/drawing/2014/main" id="{49C71100-4E08-4582-AC56-5E8F3CF4D08E}"/>
                  </a:ext>
                </a:extLst>
              </p:cNvPr>
              <p:cNvSpPr txBox="1"/>
              <p:nvPr/>
            </p:nvSpPr>
            <p:spPr>
              <a:xfrm>
                <a:off x="957875" y="2986253"/>
                <a:ext cx="2393706" cy="618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4100"/>
                  </a:lnSpc>
                </a:pPr>
                <a:r>
                  <a:rPr lang="es-CL" sz="2800" b="1" dirty="0" smtClean="0">
                    <a:solidFill>
                      <a:schemeClr val="bg1"/>
                    </a:solidFill>
                  </a:rPr>
                  <a:t>Capítulo I</a:t>
                </a:r>
                <a:endParaRPr lang="es-CL" sz="2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" name="Elipse 1"/>
              <p:cNvSpPr/>
              <p:nvPr/>
            </p:nvSpPr>
            <p:spPr>
              <a:xfrm>
                <a:off x="1016393" y="2735836"/>
                <a:ext cx="2276670" cy="2276670"/>
              </a:xfrm>
              <a:prstGeom prst="ellipse">
                <a:avLst/>
              </a:prstGeom>
              <a:noFill/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</p:grpSp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05587" y="6017606"/>
            <a:ext cx="911890" cy="7079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upo 9"/>
          <p:cNvGrpSpPr/>
          <p:nvPr/>
        </p:nvGrpSpPr>
        <p:grpSpPr>
          <a:xfrm>
            <a:off x="6992171" y="1791395"/>
            <a:ext cx="2393706" cy="2276670"/>
            <a:chOff x="3545906" y="2735836"/>
            <a:chExt cx="2393706" cy="2276670"/>
          </a:xfrm>
        </p:grpSpPr>
        <p:pic>
          <p:nvPicPr>
            <p:cNvPr id="33" name="Imagen 32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9179" y="2758210"/>
              <a:ext cx="2159634" cy="825684"/>
            </a:xfrm>
            <a:prstGeom prst="rect">
              <a:avLst/>
            </a:prstGeom>
          </p:spPr>
        </p:pic>
        <p:grpSp>
          <p:nvGrpSpPr>
            <p:cNvPr id="4" name="Grupo 3"/>
            <p:cNvGrpSpPr/>
            <p:nvPr/>
          </p:nvGrpSpPr>
          <p:grpSpPr>
            <a:xfrm>
              <a:off x="3545906" y="2735836"/>
              <a:ext cx="2393706" cy="2276670"/>
              <a:chOff x="3545906" y="2735836"/>
              <a:chExt cx="2393706" cy="2276670"/>
            </a:xfrm>
          </p:grpSpPr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AD8318A0-DD15-4BB1-A65D-AF821124D9D0}"/>
                  </a:ext>
                </a:extLst>
              </p:cNvPr>
              <p:cNvSpPr txBox="1"/>
              <p:nvPr/>
            </p:nvSpPr>
            <p:spPr>
              <a:xfrm>
                <a:off x="3890842" y="3735741"/>
                <a:ext cx="175163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L" sz="16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Proyectos para la Vivienda</a:t>
                </a:r>
                <a:endParaRPr lang="es-CL"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6" name="Elipse 25"/>
              <p:cNvSpPr/>
              <p:nvPr/>
            </p:nvSpPr>
            <p:spPr>
              <a:xfrm>
                <a:off x="3630661" y="2735836"/>
                <a:ext cx="2276670" cy="2276670"/>
              </a:xfrm>
              <a:prstGeom prst="ellipse">
                <a:avLst/>
              </a:prstGeom>
              <a:noFill/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8" name="CuadroTexto 37">
                <a:extLst>
                  <a:ext uri="{FF2B5EF4-FFF2-40B4-BE49-F238E27FC236}">
                    <a16:creationId xmlns:a16="http://schemas.microsoft.com/office/drawing/2014/main" id="{49C71100-4E08-4582-AC56-5E8F3CF4D08E}"/>
                  </a:ext>
                </a:extLst>
              </p:cNvPr>
              <p:cNvSpPr txBox="1"/>
              <p:nvPr/>
            </p:nvSpPr>
            <p:spPr>
              <a:xfrm>
                <a:off x="3545906" y="2997335"/>
                <a:ext cx="2393706" cy="618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4100"/>
                  </a:lnSpc>
                </a:pPr>
                <a:r>
                  <a:rPr lang="es-CL" sz="2800" b="1" dirty="0" smtClean="0">
                    <a:solidFill>
                      <a:schemeClr val="bg1"/>
                    </a:solidFill>
                  </a:rPr>
                  <a:t>Capítulo II</a:t>
                </a:r>
                <a:endParaRPr lang="es-CL" sz="28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" name="Grupo 4"/>
          <p:cNvGrpSpPr/>
          <p:nvPr/>
        </p:nvGrpSpPr>
        <p:grpSpPr>
          <a:xfrm>
            <a:off x="3157841" y="4380772"/>
            <a:ext cx="2393706" cy="2276670"/>
            <a:chOff x="3157841" y="4380772"/>
            <a:chExt cx="2393706" cy="2276670"/>
          </a:xfrm>
        </p:grpSpPr>
        <p:sp>
          <p:nvSpPr>
            <p:cNvPr id="31" name="Elipse 30"/>
            <p:cNvSpPr/>
            <p:nvPr/>
          </p:nvSpPr>
          <p:spPr>
            <a:xfrm>
              <a:off x="3218970" y="4380772"/>
              <a:ext cx="2276670" cy="2276670"/>
            </a:xfrm>
            <a:prstGeom prst="ellipse">
              <a:avLst/>
            </a:prstGeom>
            <a:solidFill>
              <a:srgbClr val="00B050"/>
            </a:solidFill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35" name="Imagen 34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7488" y="4403146"/>
              <a:ext cx="2159634" cy="825684"/>
            </a:xfrm>
            <a:prstGeom prst="rect">
              <a:avLst/>
            </a:prstGeom>
          </p:spPr>
        </p:pic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F0F8116E-0B19-4248-B112-F04B7B8C92AB}"/>
                </a:ext>
              </a:extLst>
            </p:cNvPr>
            <p:cNvSpPr txBox="1"/>
            <p:nvPr/>
          </p:nvSpPr>
          <p:spPr>
            <a:xfrm>
              <a:off x="3218970" y="5380677"/>
              <a:ext cx="231865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Proyectos para Condominios de Viviendas</a:t>
              </a:r>
              <a:endParaRPr lang="es-CL" sz="1600" b="1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es-CL" sz="16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49C71100-4E08-4582-AC56-5E8F3CF4D08E}"/>
                </a:ext>
              </a:extLst>
            </p:cNvPr>
            <p:cNvSpPr txBox="1"/>
            <p:nvPr/>
          </p:nvSpPr>
          <p:spPr>
            <a:xfrm>
              <a:off x="3157841" y="4645042"/>
              <a:ext cx="2393706" cy="618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100"/>
                </a:lnSpc>
              </a:pPr>
              <a:r>
                <a:rPr lang="es-CL" sz="2800" b="1" dirty="0" smtClean="0">
                  <a:solidFill>
                    <a:schemeClr val="bg1"/>
                  </a:solidFill>
                </a:rPr>
                <a:t>Capítulo III</a:t>
              </a:r>
              <a:endParaRPr lang="es-CL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6994993" y="4297746"/>
            <a:ext cx="2393706" cy="2276670"/>
            <a:chOff x="8830013" y="2735836"/>
            <a:chExt cx="2393706" cy="2276670"/>
          </a:xfrm>
        </p:grpSpPr>
        <p:pic>
          <p:nvPicPr>
            <p:cNvPr id="36" name="Imagen 35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5369" y="2758210"/>
              <a:ext cx="2159634" cy="825684"/>
            </a:xfrm>
            <a:prstGeom prst="rect">
              <a:avLst/>
            </a:prstGeom>
          </p:spPr>
        </p:pic>
        <p:grpSp>
          <p:nvGrpSpPr>
            <p:cNvPr id="8" name="Grupo 7"/>
            <p:cNvGrpSpPr/>
            <p:nvPr/>
          </p:nvGrpSpPr>
          <p:grpSpPr>
            <a:xfrm>
              <a:off x="8830013" y="2735836"/>
              <a:ext cx="2393706" cy="2276670"/>
              <a:chOff x="8830013" y="2735836"/>
              <a:chExt cx="2393706" cy="2276670"/>
            </a:xfrm>
          </p:grpSpPr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656095AE-27AD-4AC3-B573-ECFD7AD07E69}"/>
                  </a:ext>
                </a:extLst>
              </p:cNvPr>
              <p:cNvSpPr txBox="1"/>
              <p:nvPr/>
            </p:nvSpPr>
            <p:spPr>
              <a:xfrm>
                <a:off x="8932425" y="3735741"/>
                <a:ext cx="213021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L" sz="16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Proyectos de Eficiencia Energética e Hídrica</a:t>
                </a:r>
                <a:endParaRPr lang="es-CL"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algn="ctr"/>
                <a:endParaRPr lang="es-CL"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2" name="Elipse 31"/>
              <p:cNvSpPr/>
              <p:nvPr/>
            </p:nvSpPr>
            <p:spPr>
              <a:xfrm>
                <a:off x="8859197" y="2735836"/>
                <a:ext cx="2276670" cy="2276670"/>
              </a:xfrm>
              <a:prstGeom prst="ellipse">
                <a:avLst/>
              </a:prstGeom>
              <a:noFill/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0" name="CuadroTexto 39">
                <a:extLst>
                  <a:ext uri="{FF2B5EF4-FFF2-40B4-BE49-F238E27FC236}">
                    <a16:creationId xmlns:a16="http://schemas.microsoft.com/office/drawing/2014/main" id="{49C71100-4E08-4582-AC56-5E8F3CF4D08E}"/>
                  </a:ext>
                </a:extLst>
              </p:cNvPr>
              <p:cNvSpPr txBox="1"/>
              <p:nvPr/>
            </p:nvSpPr>
            <p:spPr>
              <a:xfrm>
                <a:off x="8830013" y="3011189"/>
                <a:ext cx="2393706" cy="618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4100"/>
                  </a:lnSpc>
                </a:pPr>
                <a:r>
                  <a:rPr lang="es-CL" sz="2800" b="1" dirty="0" smtClean="0">
                    <a:solidFill>
                      <a:schemeClr val="bg1"/>
                    </a:solidFill>
                  </a:rPr>
                  <a:t>Capítulo IV</a:t>
                </a:r>
                <a:endParaRPr lang="es-CL" sz="28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0" name="Elipse 49"/>
          <p:cNvSpPr/>
          <p:nvPr/>
        </p:nvSpPr>
        <p:spPr>
          <a:xfrm>
            <a:off x="5092784" y="2991368"/>
            <a:ext cx="2276670" cy="2276670"/>
          </a:xfrm>
          <a:prstGeom prst="ellipse">
            <a:avLst/>
          </a:prstGeom>
          <a:solidFill>
            <a:schemeClr val="bg1">
              <a:alpha val="63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3" name="Picture 3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23252" y="3177873"/>
            <a:ext cx="1900036" cy="176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698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CEB9519ADAC0F4CA0E0A302598F9AA2" ma:contentTypeVersion="0" ma:contentTypeDescription="Crear nuevo documento." ma:contentTypeScope="" ma:versionID="84b54942f2b9e8925cc1a507067db5a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dd313e2823f878bee41f9d37eae132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BDFB35-2FEC-497C-AD65-030BA20AA5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17E7FBD-9102-4D26-B372-3C223A68A892}">
  <ds:schemaRefs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DE4F375-50C1-449C-85EB-E6F22C2451C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3343</TotalTime>
  <Words>1795</Words>
  <Application>Microsoft Office PowerPoint</Application>
  <PresentationFormat>Panorámica</PresentationFormat>
  <Paragraphs>376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Mangal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Tamara Calderon Orellana</dc:creator>
  <cp:lastModifiedBy>Alejandro Flores Cifuentes</cp:lastModifiedBy>
  <cp:revision>119</cp:revision>
  <dcterms:created xsi:type="dcterms:W3CDTF">2018-08-06T20:58:45Z</dcterms:created>
  <dcterms:modified xsi:type="dcterms:W3CDTF">2019-07-30T19:54:58Z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0x0101005CEB9519ADAC0F4CA0E0A302598F9AA2</vt:lpwstr>
  </property>
</Properties>
</file>