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767" r:id="rId5"/>
    <p:sldId id="768" r:id="rId6"/>
    <p:sldId id="716" r:id="rId7"/>
    <p:sldId id="770" r:id="rId8"/>
    <p:sldId id="771" r:id="rId9"/>
    <p:sldId id="772" r:id="rId10"/>
    <p:sldId id="773" r:id="rId11"/>
    <p:sldId id="774" r:id="rId12"/>
    <p:sldId id="776" r:id="rId13"/>
    <p:sldId id="775" r:id="rId14"/>
    <p:sldId id="777" r:id="rId15"/>
    <p:sldId id="778" r:id="rId16"/>
    <p:sldId id="781" r:id="rId17"/>
    <p:sldId id="782" r:id="rId18"/>
    <p:sldId id="783" r:id="rId19"/>
    <p:sldId id="780" r:id="rId20"/>
    <p:sldId id="784" r:id="rId21"/>
  </p:sldIdLst>
  <p:sldSz cx="12192000" cy="6858000"/>
  <p:notesSz cx="7010400" cy="92964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366" userDrawn="1">
          <p15:clr>
            <a:srgbClr val="A4A3A4"/>
          </p15:clr>
        </p15:guide>
        <p15:guide id="2" orient="horz" pos="2201">
          <p15:clr>
            <a:srgbClr val="A4A3A4"/>
          </p15:clr>
        </p15:guide>
        <p15:guide id="3" pos="5780">
          <p15:clr>
            <a:srgbClr val="A4A3A4"/>
          </p15:clr>
        </p15:guide>
        <p15:guide id="4" pos="1928">
          <p15:clr>
            <a:srgbClr val="A4A3A4"/>
          </p15:clr>
        </p15:guide>
        <p15:guide id="5" pos="15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64"/>
    <a:srgbClr val="00A19A"/>
    <a:srgbClr val="46DA6D"/>
    <a:srgbClr val="3DAA36"/>
    <a:srgbClr val="1D70B8"/>
    <a:srgbClr val="084F82"/>
    <a:srgbClr val="F29206"/>
    <a:srgbClr val="36A9E1"/>
    <a:srgbClr val="88BD24"/>
    <a:srgbClr val="94C1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8" autoAdjust="0"/>
    <p:restoredTop sz="89708" autoAdjust="0"/>
  </p:normalViewPr>
  <p:slideViewPr>
    <p:cSldViewPr snapToGrid="0">
      <p:cViewPr varScale="1">
        <p:scale>
          <a:sx n="74" d="100"/>
          <a:sy n="74" d="100"/>
        </p:scale>
        <p:origin x="-564" y="-90"/>
      </p:cViewPr>
      <p:guideLst>
        <p:guide orient="horz" pos="1366"/>
        <p:guide orient="horz" pos="2201"/>
        <p:guide pos="5780"/>
        <p:guide pos="1928"/>
        <p:guide pos="158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CL"/>
          </a:p>
        </p:txBody>
      </p:sp>
      <p:sp>
        <p:nvSpPr>
          <p:cNvPr id="3" name="2 Marcador de fecha"/>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C2BC748-DF29-48CB-9B00-EE9EAC420B96}" type="datetimeFigureOut">
              <a:rPr lang="es-CL" smtClean="0"/>
              <a:t>01-08-2019</a:t>
            </a:fld>
            <a:endParaRPr lang="es-CL"/>
          </a:p>
        </p:txBody>
      </p:sp>
      <p:sp>
        <p:nvSpPr>
          <p:cNvPr id="4" name="3 Marcador de pie de página"/>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s-CL"/>
          </a:p>
        </p:txBody>
      </p:sp>
      <p:sp>
        <p:nvSpPr>
          <p:cNvPr id="5" name="4 Marcador de número de diapositiva"/>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4D91819-FAE2-4D4E-ADB3-53491951BA16}" type="slidenum">
              <a:rPr lang="es-CL" smtClean="0"/>
              <a:t>‹Nº›</a:t>
            </a:fld>
            <a:endParaRPr lang="es-CL"/>
          </a:p>
        </p:txBody>
      </p:sp>
    </p:spTree>
    <p:extLst>
      <p:ext uri="{BB962C8B-B14F-4D97-AF65-F5344CB8AC3E}">
        <p14:creationId xmlns:p14="http://schemas.microsoft.com/office/powerpoint/2010/main" val="599383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CL"/>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96159CA-3F0D-4C88-92B9-A46FACBD985D}" type="datetimeFigureOut">
              <a:rPr lang="es-CL" smtClean="0"/>
              <a:t>01-08-2019</a:t>
            </a:fld>
            <a:endParaRPr lang="es-CL"/>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CL"/>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1DA4311-1D1E-484A-B9B0-C39805DBB74D}" type="slidenum">
              <a:rPr lang="es-CL" smtClean="0"/>
              <a:t>‹Nº›</a:t>
            </a:fld>
            <a:endParaRPr lang="es-CL"/>
          </a:p>
        </p:txBody>
      </p:sp>
    </p:spTree>
    <p:extLst>
      <p:ext uri="{BB962C8B-B14F-4D97-AF65-F5344CB8AC3E}">
        <p14:creationId xmlns:p14="http://schemas.microsoft.com/office/powerpoint/2010/main" val="630887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3CAF6557-4B00-42A9-A0A8-474232FA384C}" type="slidenum">
              <a:rPr lang="es-CL" smtClean="0"/>
              <a:t>17</a:t>
            </a:fld>
            <a:endParaRPr lang="es-CL" dirty="0"/>
          </a:p>
        </p:txBody>
      </p:sp>
    </p:spTree>
    <p:extLst>
      <p:ext uri="{BB962C8B-B14F-4D97-AF65-F5344CB8AC3E}">
        <p14:creationId xmlns:p14="http://schemas.microsoft.com/office/powerpoint/2010/main" val="3135598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2ACB89D-C6AE-4D2C-9F1F-88FBD2EF633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xmlns="" id="{A11161AF-32A7-4AF0-98D9-6FAEA8B253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xmlns="" id="{275086FE-756C-4B2B-B9F1-1AFE64730778}"/>
              </a:ext>
            </a:extLst>
          </p:cNvPr>
          <p:cNvSpPr>
            <a:spLocks noGrp="1"/>
          </p:cNvSpPr>
          <p:nvPr>
            <p:ph type="dt" sz="half" idx="10"/>
          </p:nvPr>
        </p:nvSpPr>
        <p:spPr/>
        <p:txBody>
          <a:bodyPr/>
          <a:lstStyle/>
          <a:p>
            <a:fld id="{9B523AF9-FEA7-452F-99BB-FCAF589CB3C2}" type="datetimeFigureOut">
              <a:rPr lang="es-CL" smtClean="0"/>
              <a:t>01-08-2019</a:t>
            </a:fld>
            <a:endParaRPr lang="es-CL"/>
          </a:p>
        </p:txBody>
      </p:sp>
      <p:sp>
        <p:nvSpPr>
          <p:cNvPr id="5" name="Marcador de pie de página 4">
            <a:extLst>
              <a:ext uri="{FF2B5EF4-FFF2-40B4-BE49-F238E27FC236}">
                <a16:creationId xmlns:a16="http://schemas.microsoft.com/office/drawing/2014/main" xmlns="" id="{012E1AA4-5244-4257-883A-D1AB8383767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2E13A841-DDA0-4268-A8B2-AA647A14AE13}"/>
              </a:ext>
            </a:extLst>
          </p:cNvPr>
          <p:cNvSpPr>
            <a:spLocks noGrp="1"/>
          </p:cNvSpPr>
          <p:nvPr>
            <p:ph type="sldNum" sz="quarter" idx="12"/>
          </p:nvPr>
        </p:nvSpPr>
        <p:spPr/>
        <p:txBody>
          <a:bodyPr/>
          <a:lstStyle/>
          <a:p>
            <a:fld id="{2060EEB2-ACDC-484D-A676-C18890E65391}" type="slidenum">
              <a:rPr lang="es-CL" smtClean="0"/>
              <a:t>‹Nº›</a:t>
            </a:fld>
            <a:endParaRPr lang="es-CL"/>
          </a:p>
        </p:txBody>
      </p:sp>
    </p:spTree>
    <p:extLst>
      <p:ext uri="{BB962C8B-B14F-4D97-AF65-F5344CB8AC3E}">
        <p14:creationId xmlns:p14="http://schemas.microsoft.com/office/powerpoint/2010/main" val="2319158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2185F10-28F3-4C79-BE5E-6964E0DDF00C}"/>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xmlns="" id="{CE70B016-867F-412E-91ED-CF1C78068F64}"/>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xmlns="" id="{257A5025-5DD9-432E-9195-1A2CA19D9AF5}"/>
              </a:ext>
            </a:extLst>
          </p:cNvPr>
          <p:cNvSpPr>
            <a:spLocks noGrp="1"/>
          </p:cNvSpPr>
          <p:nvPr>
            <p:ph type="dt" sz="half" idx="10"/>
          </p:nvPr>
        </p:nvSpPr>
        <p:spPr/>
        <p:txBody>
          <a:bodyPr/>
          <a:lstStyle/>
          <a:p>
            <a:fld id="{9B523AF9-FEA7-452F-99BB-FCAF589CB3C2}" type="datetimeFigureOut">
              <a:rPr lang="es-CL" smtClean="0"/>
              <a:t>01-08-2019</a:t>
            </a:fld>
            <a:endParaRPr lang="es-CL"/>
          </a:p>
        </p:txBody>
      </p:sp>
      <p:sp>
        <p:nvSpPr>
          <p:cNvPr id="5" name="Marcador de pie de página 4">
            <a:extLst>
              <a:ext uri="{FF2B5EF4-FFF2-40B4-BE49-F238E27FC236}">
                <a16:creationId xmlns:a16="http://schemas.microsoft.com/office/drawing/2014/main" xmlns="" id="{A95872C7-F9B1-44E8-8086-936F5FD0557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E1ECEB2D-7326-49EF-BA08-2435F2D8D0FC}"/>
              </a:ext>
            </a:extLst>
          </p:cNvPr>
          <p:cNvSpPr>
            <a:spLocks noGrp="1"/>
          </p:cNvSpPr>
          <p:nvPr>
            <p:ph type="sldNum" sz="quarter" idx="12"/>
          </p:nvPr>
        </p:nvSpPr>
        <p:spPr/>
        <p:txBody>
          <a:bodyPr/>
          <a:lstStyle/>
          <a:p>
            <a:fld id="{2060EEB2-ACDC-484D-A676-C18890E65391}" type="slidenum">
              <a:rPr lang="es-CL" smtClean="0"/>
              <a:t>‹Nº›</a:t>
            </a:fld>
            <a:endParaRPr lang="es-CL"/>
          </a:p>
        </p:txBody>
      </p:sp>
    </p:spTree>
    <p:extLst>
      <p:ext uri="{BB962C8B-B14F-4D97-AF65-F5344CB8AC3E}">
        <p14:creationId xmlns:p14="http://schemas.microsoft.com/office/powerpoint/2010/main" val="3228251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E3BF3934-F6C0-44A8-80FB-8E739CE6A1B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xmlns="" id="{6D0A39AE-696F-430C-92EF-9E6477023050}"/>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xmlns="" id="{A2A9F8C9-E384-4623-87D1-B13E1179AB20}"/>
              </a:ext>
            </a:extLst>
          </p:cNvPr>
          <p:cNvSpPr>
            <a:spLocks noGrp="1"/>
          </p:cNvSpPr>
          <p:nvPr>
            <p:ph type="dt" sz="half" idx="10"/>
          </p:nvPr>
        </p:nvSpPr>
        <p:spPr/>
        <p:txBody>
          <a:bodyPr/>
          <a:lstStyle/>
          <a:p>
            <a:fld id="{9B523AF9-FEA7-452F-99BB-FCAF589CB3C2}" type="datetimeFigureOut">
              <a:rPr lang="es-CL" smtClean="0"/>
              <a:t>01-08-2019</a:t>
            </a:fld>
            <a:endParaRPr lang="es-CL"/>
          </a:p>
        </p:txBody>
      </p:sp>
      <p:sp>
        <p:nvSpPr>
          <p:cNvPr id="5" name="Marcador de pie de página 4">
            <a:extLst>
              <a:ext uri="{FF2B5EF4-FFF2-40B4-BE49-F238E27FC236}">
                <a16:creationId xmlns:a16="http://schemas.microsoft.com/office/drawing/2014/main" xmlns="" id="{24145B29-4426-4186-9D7B-46D67D37368B}"/>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4B4A6E27-F4AC-42E6-9E90-FF6AE755CC0E}"/>
              </a:ext>
            </a:extLst>
          </p:cNvPr>
          <p:cNvSpPr>
            <a:spLocks noGrp="1"/>
          </p:cNvSpPr>
          <p:nvPr>
            <p:ph type="sldNum" sz="quarter" idx="12"/>
          </p:nvPr>
        </p:nvSpPr>
        <p:spPr/>
        <p:txBody>
          <a:bodyPr/>
          <a:lstStyle/>
          <a:p>
            <a:fld id="{2060EEB2-ACDC-484D-A676-C18890E65391}" type="slidenum">
              <a:rPr lang="es-CL" smtClean="0"/>
              <a:t>‹Nº›</a:t>
            </a:fld>
            <a:endParaRPr lang="es-CL"/>
          </a:p>
        </p:txBody>
      </p:sp>
    </p:spTree>
    <p:extLst>
      <p:ext uri="{BB962C8B-B14F-4D97-AF65-F5344CB8AC3E}">
        <p14:creationId xmlns:p14="http://schemas.microsoft.com/office/powerpoint/2010/main" val="2099504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5EF9615-4405-4996-B9D4-D639747E0969}"/>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06DDB5CA-0018-4462-97C8-D00A446BBA2A}"/>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xmlns="" id="{1E3F2432-1547-449E-B949-56661BB72F19}"/>
              </a:ext>
            </a:extLst>
          </p:cNvPr>
          <p:cNvSpPr>
            <a:spLocks noGrp="1"/>
          </p:cNvSpPr>
          <p:nvPr>
            <p:ph type="dt" sz="half" idx="10"/>
          </p:nvPr>
        </p:nvSpPr>
        <p:spPr/>
        <p:txBody>
          <a:bodyPr/>
          <a:lstStyle/>
          <a:p>
            <a:fld id="{9B523AF9-FEA7-452F-99BB-FCAF589CB3C2}" type="datetimeFigureOut">
              <a:rPr lang="es-CL" smtClean="0"/>
              <a:t>01-08-2019</a:t>
            </a:fld>
            <a:endParaRPr lang="es-CL"/>
          </a:p>
        </p:txBody>
      </p:sp>
      <p:sp>
        <p:nvSpPr>
          <p:cNvPr id="5" name="Marcador de pie de página 4">
            <a:extLst>
              <a:ext uri="{FF2B5EF4-FFF2-40B4-BE49-F238E27FC236}">
                <a16:creationId xmlns:a16="http://schemas.microsoft.com/office/drawing/2014/main" xmlns="" id="{30547983-3213-418F-9BB6-046F6AF6CEBE}"/>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BAAA81B7-1D53-496C-B839-5CE5D73F84E8}"/>
              </a:ext>
            </a:extLst>
          </p:cNvPr>
          <p:cNvSpPr>
            <a:spLocks noGrp="1"/>
          </p:cNvSpPr>
          <p:nvPr>
            <p:ph type="sldNum" sz="quarter" idx="12"/>
          </p:nvPr>
        </p:nvSpPr>
        <p:spPr/>
        <p:txBody>
          <a:bodyPr/>
          <a:lstStyle/>
          <a:p>
            <a:fld id="{2060EEB2-ACDC-484D-A676-C18890E65391}" type="slidenum">
              <a:rPr lang="es-CL" smtClean="0"/>
              <a:t>‹Nº›</a:t>
            </a:fld>
            <a:endParaRPr lang="es-CL"/>
          </a:p>
        </p:txBody>
      </p:sp>
    </p:spTree>
    <p:extLst>
      <p:ext uri="{BB962C8B-B14F-4D97-AF65-F5344CB8AC3E}">
        <p14:creationId xmlns:p14="http://schemas.microsoft.com/office/powerpoint/2010/main" val="3924911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40FD5D8-7738-4450-A6DA-B7D4D2E9E84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9BFE44A1-03EC-4889-9367-E716BAAF61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xmlns="" id="{E6480BC1-27AB-4BE2-AFAD-5B42069C9C96}"/>
              </a:ext>
            </a:extLst>
          </p:cNvPr>
          <p:cNvSpPr>
            <a:spLocks noGrp="1"/>
          </p:cNvSpPr>
          <p:nvPr>
            <p:ph type="dt" sz="half" idx="10"/>
          </p:nvPr>
        </p:nvSpPr>
        <p:spPr/>
        <p:txBody>
          <a:bodyPr/>
          <a:lstStyle/>
          <a:p>
            <a:fld id="{9B523AF9-FEA7-452F-99BB-FCAF589CB3C2}" type="datetimeFigureOut">
              <a:rPr lang="es-CL" smtClean="0"/>
              <a:t>01-08-2019</a:t>
            </a:fld>
            <a:endParaRPr lang="es-CL"/>
          </a:p>
        </p:txBody>
      </p:sp>
      <p:sp>
        <p:nvSpPr>
          <p:cNvPr id="5" name="Marcador de pie de página 4">
            <a:extLst>
              <a:ext uri="{FF2B5EF4-FFF2-40B4-BE49-F238E27FC236}">
                <a16:creationId xmlns:a16="http://schemas.microsoft.com/office/drawing/2014/main" xmlns="" id="{B474F9BE-E7D1-4BF7-8978-483AB988D1AB}"/>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EFE0E4A6-EBBE-43CB-B14D-F5EAA6D308AB}"/>
              </a:ext>
            </a:extLst>
          </p:cNvPr>
          <p:cNvSpPr>
            <a:spLocks noGrp="1"/>
          </p:cNvSpPr>
          <p:nvPr>
            <p:ph type="sldNum" sz="quarter" idx="12"/>
          </p:nvPr>
        </p:nvSpPr>
        <p:spPr/>
        <p:txBody>
          <a:bodyPr/>
          <a:lstStyle/>
          <a:p>
            <a:fld id="{2060EEB2-ACDC-484D-A676-C18890E65391}" type="slidenum">
              <a:rPr lang="es-CL" smtClean="0"/>
              <a:t>‹Nº›</a:t>
            </a:fld>
            <a:endParaRPr lang="es-CL"/>
          </a:p>
        </p:txBody>
      </p:sp>
    </p:spTree>
    <p:extLst>
      <p:ext uri="{BB962C8B-B14F-4D97-AF65-F5344CB8AC3E}">
        <p14:creationId xmlns:p14="http://schemas.microsoft.com/office/powerpoint/2010/main" val="1075591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F401446-7693-4609-B820-CE47395CECDD}"/>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C226D699-9949-435B-A2CD-CAFEE526997F}"/>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xmlns="" id="{5A1C728C-092F-41C7-9A06-DED114C4E22F}"/>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xmlns="" id="{0F64ED18-EA05-494B-956C-6B0D0A83049E}"/>
              </a:ext>
            </a:extLst>
          </p:cNvPr>
          <p:cNvSpPr>
            <a:spLocks noGrp="1"/>
          </p:cNvSpPr>
          <p:nvPr>
            <p:ph type="dt" sz="half" idx="10"/>
          </p:nvPr>
        </p:nvSpPr>
        <p:spPr/>
        <p:txBody>
          <a:bodyPr/>
          <a:lstStyle/>
          <a:p>
            <a:fld id="{9B523AF9-FEA7-452F-99BB-FCAF589CB3C2}" type="datetimeFigureOut">
              <a:rPr lang="es-CL" smtClean="0"/>
              <a:t>01-08-2019</a:t>
            </a:fld>
            <a:endParaRPr lang="es-CL"/>
          </a:p>
        </p:txBody>
      </p:sp>
      <p:sp>
        <p:nvSpPr>
          <p:cNvPr id="6" name="Marcador de pie de página 5">
            <a:extLst>
              <a:ext uri="{FF2B5EF4-FFF2-40B4-BE49-F238E27FC236}">
                <a16:creationId xmlns:a16="http://schemas.microsoft.com/office/drawing/2014/main" xmlns="" id="{A0041A1F-5258-47E5-9666-AE3EC6AABA54}"/>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xmlns="" id="{F4A15FA8-F8C5-41C5-B9F7-73DEE415189F}"/>
              </a:ext>
            </a:extLst>
          </p:cNvPr>
          <p:cNvSpPr>
            <a:spLocks noGrp="1"/>
          </p:cNvSpPr>
          <p:nvPr>
            <p:ph type="sldNum" sz="quarter" idx="12"/>
          </p:nvPr>
        </p:nvSpPr>
        <p:spPr/>
        <p:txBody>
          <a:bodyPr/>
          <a:lstStyle/>
          <a:p>
            <a:fld id="{2060EEB2-ACDC-484D-A676-C18890E65391}" type="slidenum">
              <a:rPr lang="es-CL" smtClean="0"/>
              <a:t>‹Nº›</a:t>
            </a:fld>
            <a:endParaRPr lang="es-CL"/>
          </a:p>
        </p:txBody>
      </p:sp>
    </p:spTree>
    <p:extLst>
      <p:ext uri="{BB962C8B-B14F-4D97-AF65-F5344CB8AC3E}">
        <p14:creationId xmlns:p14="http://schemas.microsoft.com/office/powerpoint/2010/main" val="594735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EECE7F0-717F-4D4C-94D3-DB5942A042B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857BAC41-C124-4746-8360-3D996787F8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xmlns="" id="{07E524E5-8297-4BE9-BB93-8E344CF8E4D5}"/>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xmlns="" id="{8F81B963-EB94-424C-9D54-9F51FA55ED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xmlns="" id="{101D01E8-9CA1-4F61-B84B-A4DF25DC8AA0}"/>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xmlns="" id="{95E1254C-9C38-4D2D-A8C3-451B3BD09DE3}"/>
              </a:ext>
            </a:extLst>
          </p:cNvPr>
          <p:cNvSpPr>
            <a:spLocks noGrp="1"/>
          </p:cNvSpPr>
          <p:nvPr>
            <p:ph type="dt" sz="half" idx="10"/>
          </p:nvPr>
        </p:nvSpPr>
        <p:spPr/>
        <p:txBody>
          <a:bodyPr/>
          <a:lstStyle/>
          <a:p>
            <a:fld id="{9B523AF9-FEA7-452F-99BB-FCAF589CB3C2}" type="datetimeFigureOut">
              <a:rPr lang="es-CL" smtClean="0"/>
              <a:t>01-08-2019</a:t>
            </a:fld>
            <a:endParaRPr lang="es-CL"/>
          </a:p>
        </p:txBody>
      </p:sp>
      <p:sp>
        <p:nvSpPr>
          <p:cNvPr id="8" name="Marcador de pie de página 7">
            <a:extLst>
              <a:ext uri="{FF2B5EF4-FFF2-40B4-BE49-F238E27FC236}">
                <a16:creationId xmlns:a16="http://schemas.microsoft.com/office/drawing/2014/main" xmlns="" id="{0D0DC74F-0321-427D-AB26-33E99DBD6DD4}"/>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xmlns="" id="{8701C52F-0D0E-4DF4-BDD0-5395BC23BF73}"/>
              </a:ext>
            </a:extLst>
          </p:cNvPr>
          <p:cNvSpPr>
            <a:spLocks noGrp="1"/>
          </p:cNvSpPr>
          <p:nvPr>
            <p:ph type="sldNum" sz="quarter" idx="12"/>
          </p:nvPr>
        </p:nvSpPr>
        <p:spPr/>
        <p:txBody>
          <a:bodyPr/>
          <a:lstStyle/>
          <a:p>
            <a:fld id="{2060EEB2-ACDC-484D-A676-C18890E65391}" type="slidenum">
              <a:rPr lang="es-CL" smtClean="0"/>
              <a:t>‹Nº›</a:t>
            </a:fld>
            <a:endParaRPr lang="es-CL"/>
          </a:p>
        </p:txBody>
      </p:sp>
    </p:spTree>
    <p:extLst>
      <p:ext uri="{BB962C8B-B14F-4D97-AF65-F5344CB8AC3E}">
        <p14:creationId xmlns:p14="http://schemas.microsoft.com/office/powerpoint/2010/main" val="2658073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522C2BE-682D-4CD2-8D6C-04447A408977}"/>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xmlns="" id="{23DB1F51-80B6-4A8C-9FFA-0C35CBCDA92A}"/>
              </a:ext>
            </a:extLst>
          </p:cNvPr>
          <p:cNvSpPr>
            <a:spLocks noGrp="1"/>
          </p:cNvSpPr>
          <p:nvPr>
            <p:ph type="dt" sz="half" idx="10"/>
          </p:nvPr>
        </p:nvSpPr>
        <p:spPr/>
        <p:txBody>
          <a:bodyPr/>
          <a:lstStyle/>
          <a:p>
            <a:fld id="{9B523AF9-FEA7-452F-99BB-FCAF589CB3C2}" type="datetimeFigureOut">
              <a:rPr lang="es-CL" smtClean="0"/>
              <a:t>01-08-2019</a:t>
            </a:fld>
            <a:endParaRPr lang="es-CL"/>
          </a:p>
        </p:txBody>
      </p:sp>
      <p:sp>
        <p:nvSpPr>
          <p:cNvPr id="4" name="Marcador de pie de página 3">
            <a:extLst>
              <a:ext uri="{FF2B5EF4-FFF2-40B4-BE49-F238E27FC236}">
                <a16:creationId xmlns:a16="http://schemas.microsoft.com/office/drawing/2014/main" xmlns="" id="{E93AE808-B92C-4E29-9668-71D99939A3B9}"/>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xmlns="" id="{C0E3CC9F-40ED-4DA7-A7FC-DEA4A3B45D4F}"/>
              </a:ext>
            </a:extLst>
          </p:cNvPr>
          <p:cNvSpPr>
            <a:spLocks noGrp="1"/>
          </p:cNvSpPr>
          <p:nvPr>
            <p:ph type="sldNum" sz="quarter" idx="12"/>
          </p:nvPr>
        </p:nvSpPr>
        <p:spPr/>
        <p:txBody>
          <a:bodyPr/>
          <a:lstStyle/>
          <a:p>
            <a:fld id="{2060EEB2-ACDC-484D-A676-C18890E65391}" type="slidenum">
              <a:rPr lang="es-CL" smtClean="0"/>
              <a:t>‹Nº›</a:t>
            </a:fld>
            <a:endParaRPr lang="es-CL"/>
          </a:p>
        </p:txBody>
      </p:sp>
    </p:spTree>
    <p:extLst>
      <p:ext uri="{BB962C8B-B14F-4D97-AF65-F5344CB8AC3E}">
        <p14:creationId xmlns:p14="http://schemas.microsoft.com/office/powerpoint/2010/main" val="196462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0AE74CB1-B631-4042-92B0-FDD3F1390A27}"/>
              </a:ext>
            </a:extLst>
          </p:cNvPr>
          <p:cNvSpPr>
            <a:spLocks noGrp="1"/>
          </p:cNvSpPr>
          <p:nvPr>
            <p:ph type="dt" sz="half" idx="10"/>
          </p:nvPr>
        </p:nvSpPr>
        <p:spPr/>
        <p:txBody>
          <a:bodyPr/>
          <a:lstStyle/>
          <a:p>
            <a:fld id="{9B523AF9-FEA7-452F-99BB-FCAF589CB3C2}" type="datetimeFigureOut">
              <a:rPr lang="es-CL" smtClean="0"/>
              <a:t>01-08-2019</a:t>
            </a:fld>
            <a:endParaRPr lang="es-CL"/>
          </a:p>
        </p:txBody>
      </p:sp>
      <p:sp>
        <p:nvSpPr>
          <p:cNvPr id="3" name="Marcador de pie de página 2">
            <a:extLst>
              <a:ext uri="{FF2B5EF4-FFF2-40B4-BE49-F238E27FC236}">
                <a16:creationId xmlns:a16="http://schemas.microsoft.com/office/drawing/2014/main" xmlns="" id="{5EDA33CA-B211-4E19-B80D-88CBD32CAE98}"/>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xmlns="" id="{1F37BEB4-1B33-4D92-824E-4238DC795F29}"/>
              </a:ext>
            </a:extLst>
          </p:cNvPr>
          <p:cNvSpPr>
            <a:spLocks noGrp="1"/>
          </p:cNvSpPr>
          <p:nvPr>
            <p:ph type="sldNum" sz="quarter" idx="12"/>
          </p:nvPr>
        </p:nvSpPr>
        <p:spPr/>
        <p:txBody>
          <a:bodyPr/>
          <a:lstStyle/>
          <a:p>
            <a:fld id="{2060EEB2-ACDC-484D-A676-C18890E65391}" type="slidenum">
              <a:rPr lang="es-CL" smtClean="0"/>
              <a:t>‹Nº›</a:t>
            </a:fld>
            <a:endParaRPr lang="es-CL"/>
          </a:p>
        </p:txBody>
      </p:sp>
    </p:spTree>
    <p:extLst>
      <p:ext uri="{BB962C8B-B14F-4D97-AF65-F5344CB8AC3E}">
        <p14:creationId xmlns:p14="http://schemas.microsoft.com/office/powerpoint/2010/main" val="599064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A113C73-3C31-4162-88FC-7540010688A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0DFDE752-CE60-488C-B273-9CB89182AC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xmlns="" id="{97B7B0CF-CC06-427B-8EFF-464DB39B36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1809FBEC-2188-45EB-A2E2-20104EC7F406}"/>
              </a:ext>
            </a:extLst>
          </p:cNvPr>
          <p:cNvSpPr>
            <a:spLocks noGrp="1"/>
          </p:cNvSpPr>
          <p:nvPr>
            <p:ph type="dt" sz="half" idx="10"/>
          </p:nvPr>
        </p:nvSpPr>
        <p:spPr/>
        <p:txBody>
          <a:bodyPr/>
          <a:lstStyle/>
          <a:p>
            <a:fld id="{9B523AF9-FEA7-452F-99BB-FCAF589CB3C2}" type="datetimeFigureOut">
              <a:rPr lang="es-CL" smtClean="0"/>
              <a:t>01-08-2019</a:t>
            </a:fld>
            <a:endParaRPr lang="es-CL"/>
          </a:p>
        </p:txBody>
      </p:sp>
      <p:sp>
        <p:nvSpPr>
          <p:cNvPr id="6" name="Marcador de pie de página 5">
            <a:extLst>
              <a:ext uri="{FF2B5EF4-FFF2-40B4-BE49-F238E27FC236}">
                <a16:creationId xmlns:a16="http://schemas.microsoft.com/office/drawing/2014/main" xmlns="" id="{9456FFF1-A4F0-410A-A125-3A8D04A165BC}"/>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xmlns="" id="{DD7E78F9-7ED3-4C32-B241-AB12D4C6084A}"/>
              </a:ext>
            </a:extLst>
          </p:cNvPr>
          <p:cNvSpPr>
            <a:spLocks noGrp="1"/>
          </p:cNvSpPr>
          <p:nvPr>
            <p:ph type="sldNum" sz="quarter" idx="12"/>
          </p:nvPr>
        </p:nvSpPr>
        <p:spPr/>
        <p:txBody>
          <a:bodyPr/>
          <a:lstStyle/>
          <a:p>
            <a:fld id="{2060EEB2-ACDC-484D-A676-C18890E65391}" type="slidenum">
              <a:rPr lang="es-CL" smtClean="0"/>
              <a:t>‹Nº›</a:t>
            </a:fld>
            <a:endParaRPr lang="es-CL"/>
          </a:p>
        </p:txBody>
      </p:sp>
    </p:spTree>
    <p:extLst>
      <p:ext uri="{BB962C8B-B14F-4D97-AF65-F5344CB8AC3E}">
        <p14:creationId xmlns:p14="http://schemas.microsoft.com/office/powerpoint/2010/main" val="1457641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42EDDB4-11DC-478F-A18A-FDFEDB484B9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xmlns="" id="{D5A13359-8718-447C-AAD2-8DFD353E85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xmlns="" id="{DA6AA39E-E3E6-4A6F-94E3-8ABF05DA5B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40BBD1AB-ECFF-4B20-857B-5A1ABBE81400}"/>
              </a:ext>
            </a:extLst>
          </p:cNvPr>
          <p:cNvSpPr>
            <a:spLocks noGrp="1"/>
          </p:cNvSpPr>
          <p:nvPr>
            <p:ph type="dt" sz="half" idx="10"/>
          </p:nvPr>
        </p:nvSpPr>
        <p:spPr/>
        <p:txBody>
          <a:bodyPr/>
          <a:lstStyle/>
          <a:p>
            <a:fld id="{9B523AF9-FEA7-452F-99BB-FCAF589CB3C2}" type="datetimeFigureOut">
              <a:rPr lang="es-CL" smtClean="0"/>
              <a:t>01-08-2019</a:t>
            </a:fld>
            <a:endParaRPr lang="es-CL"/>
          </a:p>
        </p:txBody>
      </p:sp>
      <p:sp>
        <p:nvSpPr>
          <p:cNvPr id="6" name="Marcador de pie de página 5">
            <a:extLst>
              <a:ext uri="{FF2B5EF4-FFF2-40B4-BE49-F238E27FC236}">
                <a16:creationId xmlns:a16="http://schemas.microsoft.com/office/drawing/2014/main" xmlns="" id="{CE8549C5-3B30-499C-A88D-C970806BB95B}"/>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xmlns="" id="{F24E855D-B270-494D-8193-D76691B18BB0}"/>
              </a:ext>
            </a:extLst>
          </p:cNvPr>
          <p:cNvSpPr>
            <a:spLocks noGrp="1"/>
          </p:cNvSpPr>
          <p:nvPr>
            <p:ph type="sldNum" sz="quarter" idx="12"/>
          </p:nvPr>
        </p:nvSpPr>
        <p:spPr/>
        <p:txBody>
          <a:bodyPr/>
          <a:lstStyle/>
          <a:p>
            <a:fld id="{2060EEB2-ACDC-484D-A676-C18890E65391}" type="slidenum">
              <a:rPr lang="es-CL" smtClean="0"/>
              <a:t>‹Nº›</a:t>
            </a:fld>
            <a:endParaRPr lang="es-CL"/>
          </a:p>
        </p:txBody>
      </p:sp>
    </p:spTree>
    <p:extLst>
      <p:ext uri="{BB962C8B-B14F-4D97-AF65-F5344CB8AC3E}">
        <p14:creationId xmlns:p14="http://schemas.microsoft.com/office/powerpoint/2010/main" val="59574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3950FFCE-486D-4206-8E05-2F091DED41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42A7919E-611E-4660-818D-1820378752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xmlns="" id="{D382957E-7573-4E25-84E6-480D947AC1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523AF9-FEA7-452F-99BB-FCAF589CB3C2}" type="datetimeFigureOut">
              <a:rPr lang="es-CL" smtClean="0"/>
              <a:t>01-08-2019</a:t>
            </a:fld>
            <a:endParaRPr lang="es-CL"/>
          </a:p>
        </p:txBody>
      </p:sp>
      <p:sp>
        <p:nvSpPr>
          <p:cNvPr id="5" name="Marcador de pie de página 4">
            <a:extLst>
              <a:ext uri="{FF2B5EF4-FFF2-40B4-BE49-F238E27FC236}">
                <a16:creationId xmlns:a16="http://schemas.microsoft.com/office/drawing/2014/main" xmlns="" id="{5CF5FE76-17A2-49D0-864D-A64625E89F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xmlns="" id="{674B250F-75AD-4596-85F8-F19707F936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0EEB2-ACDC-484D-A676-C18890E65391}" type="slidenum">
              <a:rPr lang="es-CL" smtClean="0"/>
              <a:t>‹Nº›</a:t>
            </a:fld>
            <a:endParaRPr lang="es-CL"/>
          </a:p>
        </p:txBody>
      </p:sp>
    </p:spTree>
    <p:extLst>
      <p:ext uri="{BB962C8B-B14F-4D97-AF65-F5344CB8AC3E}">
        <p14:creationId xmlns:p14="http://schemas.microsoft.com/office/powerpoint/2010/main" val="1840217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8.sv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8.svg"/></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7.jpeg"/><Relationship Id="rId4" Type="http://schemas.openxmlformats.org/officeDocument/2006/relationships/image" Target="../media/image8.svg"/></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8.svg"/></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8.svg"/></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8.sv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emf"/><Relationship Id="rId4"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7.jpeg"/><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áfico 1">
            <a:extLst>
              <a:ext uri="{FF2B5EF4-FFF2-40B4-BE49-F238E27FC236}">
                <a16:creationId xmlns="" xmlns:a16="http://schemas.microsoft.com/office/drawing/2014/main" id="{B4708B3B-C18E-4330-A2EB-108422FEB777}"/>
              </a:ext>
            </a:extLst>
          </p:cNvPr>
          <p:cNvPicPr>
            <a:picLocks noChangeAspect="1"/>
          </p:cNvPicPr>
          <p:nvPr/>
        </p:nvPicPr>
        <p:blipFill rotWithShape="1">
          <a:blip r:embed="rId2">
            <a:extLst>
              <a:ext uri="{96DAC541-7B7A-43D3-8B79-37D633B846F1}">
                <asvg:svgBlip xmlns:asvg="http://schemas.microsoft.com/office/drawing/2016/SVG/main" xmlns="" r:embed="rId3"/>
              </a:ext>
            </a:extLst>
          </a:blip>
          <a:srcRect l="3616" t="11466" r="7907" b="12651"/>
          <a:stretch/>
        </p:blipFill>
        <p:spPr>
          <a:xfrm>
            <a:off x="0" y="0"/>
            <a:ext cx="12192000" cy="6858000"/>
          </a:xfrm>
          <a:prstGeom prst="rect">
            <a:avLst/>
          </a:prstGeom>
        </p:spPr>
      </p:pic>
      <p:sp>
        <p:nvSpPr>
          <p:cNvPr id="22" name="Elipse 21">
            <a:extLst>
              <a:ext uri="{FF2B5EF4-FFF2-40B4-BE49-F238E27FC236}">
                <a16:creationId xmlns="" xmlns:a16="http://schemas.microsoft.com/office/drawing/2014/main" id="{F244CDE3-3BD3-4D7D-BBE6-0464651F1AD9}"/>
              </a:ext>
            </a:extLst>
          </p:cNvPr>
          <p:cNvSpPr/>
          <p:nvPr/>
        </p:nvSpPr>
        <p:spPr>
          <a:xfrm>
            <a:off x="1784601" y="-577541"/>
            <a:ext cx="8622798" cy="86227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12" name="Gráfico 11">
            <a:extLst>
              <a:ext uri="{FF2B5EF4-FFF2-40B4-BE49-F238E27FC236}">
                <a16:creationId xmlns="" xmlns:a16="http://schemas.microsoft.com/office/drawing/2014/main" id="{6134DCFC-C155-46E6-A7F9-9BFF49D82A3C}"/>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4314124" y="591183"/>
            <a:ext cx="3563752" cy="1435881"/>
          </a:xfrm>
          <a:prstGeom prst="rect">
            <a:avLst/>
          </a:prstGeom>
        </p:spPr>
      </p:pic>
      <p:grpSp>
        <p:nvGrpSpPr>
          <p:cNvPr id="3" name="2 Grupo"/>
          <p:cNvGrpSpPr/>
          <p:nvPr/>
        </p:nvGrpSpPr>
        <p:grpSpPr>
          <a:xfrm>
            <a:off x="2326341" y="2150216"/>
            <a:ext cx="7557248" cy="1153154"/>
            <a:chOff x="2326341" y="3079597"/>
            <a:chExt cx="7557248" cy="1153154"/>
          </a:xfrm>
        </p:grpSpPr>
        <p:sp>
          <p:nvSpPr>
            <p:cNvPr id="7" name="3 Rectángulo"/>
            <p:cNvSpPr/>
            <p:nvPr/>
          </p:nvSpPr>
          <p:spPr>
            <a:xfrm>
              <a:off x="2326341" y="3079597"/>
              <a:ext cx="7557248" cy="584775"/>
            </a:xfrm>
            <a:prstGeom prst="rect">
              <a:avLst/>
            </a:prstGeom>
            <a:noFill/>
            <a:effectLst/>
          </p:spPr>
          <p:txBody>
            <a:bodyPr wrap="square" lIns="72000">
              <a:spAutoFit/>
            </a:bodyPr>
            <a:lstStyle/>
            <a:p>
              <a:pPr algn="ctr"/>
              <a:r>
                <a:rPr lang="es-CL" sz="3200" b="1" dirty="0" smtClean="0">
                  <a:solidFill>
                    <a:srgbClr val="0070C0"/>
                  </a:solidFill>
                </a:rPr>
                <a:t>Programa de Mejoramiento de </a:t>
              </a:r>
            </a:p>
          </p:txBody>
        </p:sp>
        <p:sp>
          <p:nvSpPr>
            <p:cNvPr id="8" name="Rectángulo 6"/>
            <p:cNvSpPr/>
            <p:nvPr/>
          </p:nvSpPr>
          <p:spPr>
            <a:xfrm>
              <a:off x="3385581" y="3340199"/>
              <a:ext cx="5420837" cy="892552"/>
            </a:xfrm>
            <a:prstGeom prst="rect">
              <a:avLst/>
            </a:prstGeom>
            <a:noFill/>
          </p:spPr>
          <p:txBody>
            <a:bodyPr wrap="square">
              <a:spAutoFit/>
            </a:bodyPr>
            <a:lstStyle/>
            <a:p>
              <a:pPr algn="ctr"/>
              <a:r>
                <a:rPr lang="es-CL" sz="5200" b="1" dirty="0">
                  <a:solidFill>
                    <a:srgbClr val="0070C0"/>
                  </a:solidFill>
                </a:rPr>
                <a:t>Viviendas y Barrios</a:t>
              </a:r>
            </a:p>
          </p:txBody>
        </p:sp>
      </p:grpSp>
      <p:sp>
        <p:nvSpPr>
          <p:cNvPr id="9" name="Rectángulo 6"/>
          <p:cNvSpPr/>
          <p:nvPr/>
        </p:nvSpPr>
        <p:spPr>
          <a:xfrm>
            <a:off x="3394546" y="3996025"/>
            <a:ext cx="5420837" cy="769441"/>
          </a:xfrm>
          <a:prstGeom prst="rect">
            <a:avLst/>
          </a:prstGeom>
          <a:noFill/>
        </p:spPr>
        <p:txBody>
          <a:bodyPr wrap="square">
            <a:spAutoFit/>
          </a:bodyPr>
          <a:lstStyle/>
          <a:p>
            <a:pPr algn="ctr"/>
            <a:r>
              <a:rPr lang="es-CL" sz="4400" b="1" dirty="0" smtClean="0">
                <a:solidFill>
                  <a:srgbClr val="0070C0"/>
                </a:solidFill>
              </a:rPr>
              <a:t>D.S.27/2016</a:t>
            </a:r>
            <a:endParaRPr lang="es-CL" sz="4400" b="1" dirty="0">
              <a:solidFill>
                <a:srgbClr val="0070C0"/>
              </a:solidFill>
            </a:endParaRPr>
          </a:p>
        </p:txBody>
      </p:sp>
      <p:pic>
        <p:nvPicPr>
          <p:cNvPr id="4" name="3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90947" y="5022641"/>
            <a:ext cx="2410104" cy="1719606"/>
          </a:xfrm>
          <a:prstGeom prst="rect">
            <a:avLst/>
          </a:prstGeom>
        </p:spPr>
      </p:pic>
      <p:sp>
        <p:nvSpPr>
          <p:cNvPr id="5" name="4 Rectángulo"/>
          <p:cNvSpPr/>
          <p:nvPr/>
        </p:nvSpPr>
        <p:spPr>
          <a:xfrm>
            <a:off x="1784601" y="3352848"/>
            <a:ext cx="8622798" cy="584775"/>
          </a:xfrm>
          <a:prstGeom prst="rect">
            <a:avLst/>
          </a:prstGeom>
        </p:spPr>
        <p:txBody>
          <a:bodyPr wrap="square">
            <a:spAutoFit/>
          </a:bodyPr>
          <a:lstStyle/>
          <a:p>
            <a:pPr algn="ctr"/>
            <a:r>
              <a:rPr lang="es-CL" sz="3200" b="1" dirty="0">
                <a:solidFill>
                  <a:srgbClr val="0070C0"/>
                </a:solidFill>
                <a:latin typeface="Calibri" panose="020F0502020204030204" pitchFamily="34" charset="0"/>
              </a:rPr>
              <a:t>Consideraciones de Llamados Capítulos I y II</a:t>
            </a:r>
          </a:p>
        </p:txBody>
      </p:sp>
    </p:spTree>
    <p:extLst>
      <p:ext uri="{BB962C8B-B14F-4D97-AF65-F5344CB8AC3E}">
        <p14:creationId xmlns:p14="http://schemas.microsoft.com/office/powerpoint/2010/main" val="4086112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17 Grupo"/>
          <p:cNvGrpSpPr/>
          <p:nvPr/>
        </p:nvGrpSpPr>
        <p:grpSpPr>
          <a:xfrm>
            <a:off x="-27339" y="0"/>
            <a:ext cx="12219339" cy="1769869"/>
            <a:chOff x="-27339" y="0"/>
            <a:chExt cx="12219339" cy="1769869"/>
          </a:xfrm>
        </p:grpSpPr>
        <p:grpSp>
          <p:nvGrpSpPr>
            <p:cNvPr id="26" name="25 Grupo"/>
            <p:cNvGrpSpPr/>
            <p:nvPr/>
          </p:nvGrpSpPr>
          <p:grpSpPr>
            <a:xfrm>
              <a:off x="-27339" y="0"/>
              <a:ext cx="12219339" cy="943440"/>
              <a:chOff x="-27339" y="0"/>
              <a:chExt cx="12219339" cy="943440"/>
            </a:xfrm>
          </p:grpSpPr>
          <p:sp>
            <p:nvSpPr>
              <p:cNvPr id="32" name="Rectángulo 23">
                <a:extLst>
                  <a:ext uri="{FF2B5EF4-FFF2-40B4-BE49-F238E27FC236}">
                    <a16:creationId xmlns="" xmlns:a16="http://schemas.microsoft.com/office/drawing/2014/main" id="{5D844C73-7959-4F1B-8209-02F0A7374F3D}"/>
                  </a:ext>
                </a:extLst>
              </p:cNvPr>
              <p:cNvSpPr/>
              <p:nvPr/>
            </p:nvSpPr>
            <p:spPr>
              <a:xfrm>
                <a:off x="0" y="0"/>
                <a:ext cx="12192000" cy="943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33" name="Grupo 18">
                <a:extLst>
                  <a:ext uri="{FF2B5EF4-FFF2-40B4-BE49-F238E27FC236}">
                    <a16:creationId xmlns="" xmlns:a16="http://schemas.microsoft.com/office/drawing/2014/main" id="{F63DDC89-E57F-470D-A77A-F314E24E4F62}"/>
                  </a:ext>
                </a:extLst>
              </p:cNvPr>
              <p:cNvGrpSpPr/>
              <p:nvPr/>
            </p:nvGrpSpPr>
            <p:grpSpPr>
              <a:xfrm>
                <a:off x="-27339" y="3942"/>
                <a:ext cx="12154671" cy="933013"/>
                <a:chOff x="-227589" y="-425534"/>
                <a:chExt cx="12154671" cy="817474"/>
              </a:xfrm>
            </p:grpSpPr>
            <p:pic>
              <p:nvPicPr>
                <p:cNvPr id="34" name="Gráfico 19">
                  <a:extLst>
                    <a:ext uri="{FF2B5EF4-FFF2-40B4-BE49-F238E27FC236}">
                      <a16:creationId xmlns="" xmlns:a16="http://schemas.microsoft.com/office/drawing/2014/main" id="{87FC4CA9-39F1-4A97-8D1D-584B963A4619}"/>
                    </a:ext>
                  </a:extLst>
                </p:cNvPr>
                <p:cNvPicPr>
                  <a:picLocks noChangeAspect="1"/>
                </p:cNvPicPr>
                <p:nvPr/>
              </p:nvPicPr>
              <p:blipFill rotWithShape="1">
                <a:blip r:embed="rId2">
                  <a:extLst>
                    <a:ext uri="{96DAC541-7B7A-43D3-8B79-37D633B846F1}">
                      <asvg:svgBlip xmlns:asvg="http://schemas.microsoft.com/office/drawing/2016/SVG/main" xmlns="" r:embed="rId4"/>
                    </a:ext>
                  </a:extLst>
                </a:blip>
                <a:srcRect l="3902" t="45914" r="1813" b="44656"/>
                <a:stretch/>
              </p:blipFill>
              <p:spPr>
                <a:xfrm>
                  <a:off x="-227589" y="-425530"/>
                  <a:ext cx="4061035" cy="817470"/>
                </a:xfrm>
                <a:prstGeom prst="rect">
                  <a:avLst/>
                </a:prstGeom>
              </p:spPr>
            </p:pic>
            <p:pic>
              <p:nvPicPr>
                <p:cNvPr id="35" name="Gráfico 20">
                  <a:extLst>
                    <a:ext uri="{FF2B5EF4-FFF2-40B4-BE49-F238E27FC236}">
                      <a16:creationId xmlns="" xmlns:a16="http://schemas.microsoft.com/office/drawing/2014/main" id="{B4EC7D85-A99C-4BB4-AF1D-3BAECF1AFC4B}"/>
                    </a:ext>
                  </a:extLst>
                </p:cNvPr>
                <p:cNvPicPr>
                  <a:picLocks noChangeAspect="1"/>
                </p:cNvPicPr>
                <p:nvPr/>
              </p:nvPicPr>
              <p:blipFill rotWithShape="1">
                <a:blip r:embed="rId2">
                  <a:extLst>
                    <a:ext uri="{96DAC541-7B7A-43D3-8B79-37D633B846F1}">
                      <asvg:svgBlip xmlns:asvg="http://schemas.microsoft.com/office/drawing/2016/SVG/main" xmlns="" r:embed="rId4"/>
                    </a:ext>
                  </a:extLst>
                </a:blip>
                <a:srcRect l="3902" t="65934" r="1813" b="24636"/>
                <a:stretch/>
              </p:blipFill>
              <p:spPr>
                <a:xfrm>
                  <a:off x="3851630" y="-425534"/>
                  <a:ext cx="4061035" cy="817470"/>
                </a:xfrm>
                <a:prstGeom prst="rect">
                  <a:avLst/>
                </a:prstGeom>
              </p:spPr>
            </p:pic>
            <p:pic>
              <p:nvPicPr>
                <p:cNvPr id="36" name="Gráfico 21">
                  <a:extLst>
                    <a:ext uri="{FF2B5EF4-FFF2-40B4-BE49-F238E27FC236}">
                      <a16:creationId xmlns="" xmlns:a16="http://schemas.microsoft.com/office/drawing/2014/main" id="{6CE81B15-E26B-4744-85BC-FE82F94084C8}"/>
                    </a:ext>
                  </a:extLst>
                </p:cNvPr>
                <p:cNvPicPr>
                  <a:picLocks noChangeAspect="1"/>
                </p:cNvPicPr>
                <p:nvPr/>
              </p:nvPicPr>
              <p:blipFill rotWithShape="1">
                <a:blip r:embed="rId2">
                  <a:extLst>
                    <a:ext uri="{96DAC541-7B7A-43D3-8B79-37D633B846F1}">
                      <asvg:svgBlip xmlns:asvg="http://schemas.microsoft.com/office/drawing/2016/SVG/main" xmlns="" r:embed="rId4"/>
                    </a:ext>
                  </a:extLst>
                </a:blip>
                <a:srcRect l="3902" t="86744" r="1813" b="3826"/>
                <a:stretch/>
              </p:blipFill>
              <p:spPr>
                <a:xfrm>
                  <a:off x="7866047" y="-425530"/>
                  <a:ext cx="4061035" cy="817470"/>
                </a:xfrm>
                <a:prstGeom prst="rect">
                  <a:avLst/>
                </a:prstGeom>
              </p:spPr>
            </p:pic>
          </p:grpSp>
        </p:grpSp>
        <p:grpSp>
          <p:nvGrpSpPr>
            <p:cNvPr id="27" name="26 Grupo"/>
            <p:cNvGrpSpPr/>
            <p:nvPr/>
          </p:nvGrpSpPr>
          <p:grpSpPr>
            <a:xfrm>
              <a:off x="98153" y="1038162"/>
              <a:ext cx="3464857" cy="731707"/>
              <a:chOff x="3881874" y="1299735"/>
              <a:chExt cx="3464857" cy="731707"/>
            </a:xfrm>
          </p:grpSpPr>
          <p:sp>
            <p:nvSpPr>
              <p:cNvPr id="30" name="3 Rectángulo"/>
              <p:cNvSpPr/>
              <p:nvPr/>
            </p:nvSpPr>
            <p:spPr>
              <a:xfrm>
                <a:off x="3881874" y="1299735"/>
                <a:ext cx="3464857" cy="400110"/>
              </a:xfrm>
              <a:prstGeom prst="rect">
                <a:avLst/>
              </a:prstGeom>
              <a:noFill/>
              <a:effectLst/>
            </p:spPr>
            <p:txBody>
              <a:bodyPr wrap="square" lIns="72000">
                <a:spAutoFit/>
              </a:bodyPr>
              <a:lstStyle/>
              <a:p>
                <a:pPr algn="ctr"/>
                <a:r>
                  <a:rPr lang="es-CL" sz="2000" b="1" dirty="0" smtClean="0">
                    <a:solidFill>
                      <a:srgbClr val="0070C0"/>
                    </a:solidFill>
                  </a:rPr>
                  <a:t>Programa de Mejoramiento de </a:t>
                </a:r>
              </a:p>
            </p:txBody>
          </p:sp>
          <p:sp>
            <p:nvSpPr>
              <p:cNvPr id="31" name="Rectángulo 6"/>
              <p:cNvSpPr/>
              <p:nvPr/>
            </p:nvSpPr>
            <p:spPr>
              <a:xfrm>
                <a:off x="3881874" y="1431278"/>
                <a:ext cx="3464857" cy="600164"/>
              </a:xfrm>
              <a:prstGeom prst="rect">
                <a:avLst/>
              </a:prstGeom>
              <a:noFill/>
            </p:spPr>
            <p:txBody>
              <a:bodyPr wrap="square">
                <a:spAutoFit/>
              </a:bodyPr>
              <a:lstStyle/>
              <a:p>
                <a:pPr algn="ctr"/>
                <a:r>
                  <a:rPr lang="es-CL" sz="3200" b="1" dirty="0">
                    <a:solidFill>
                      <a:srgbClr val="0070C0"/>
                    </a:solidFill>
                  </a:rPr>
                  <a:t>Viviendas y Barrios</a:t>
                </a:r>
              </a:p>
            </p:txBody>
          </p:sp>
        </p:grpSp>
        <p:pic>
          <p:nvPicPr>
            <p:cNvPr id="28" name="27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45469" y="952499"/>
              <a:ext cx="1132231" cy="807845"/>
            </a:xfrm>
            <a:prstGeom prst="rect">
              <a:avLst/>
            </a:prstGeom>
          </p:spPr>
        </p:pic>
        <p:sp>
          <p:nvSpPr>
            <p:cNvPr id="29" name="Rectángulo 6"/>
            <p:cNvSpPr/>
            <p:nvPr/>
          </p:nvSpPr>
          <p:spPr>
            <a:xfrm>
              <a:off x="0" y="1114575"/>
              <a:ext cx="10945469" cy="523220"/>
            </a:xfrm>
            <a:prstGeom prst="rect">
              <a:avLst/>
            </a:prstGeom>
            <a:noFill/>
          </p:spPr>
          <p:txBody>
            <a:bodyPr wrap="square">
              <a:spAutoFit/>
            </a:bodyPr>
            <a:lstStyle/>
            <a:p>
              <a:pPr algn="r"/>
              <a:r>
                <a:rPr lang="es-CL" sz="2800" b="1" dirty="0" smtClean="0">
                  <a:solidFill>
                    <a:srgbClr val="0070C0"/>
                  </a:solidFill>
                </a:rPr>
                <a:t>D.S.27/2016 </a:t>
              </a:r>
              <a:endParaRPr lang="es-CL" sz="2800" b="1" dirty="0">
                <a:solidFill>
                  <a:srgbClr val="0070C0"/>
                </a:solidFill>
              </a:endParaRPr>
            </a:p>
          </p:txBody>
        </p:sp>
      </p:grpSp>
      <p:sp>
        <p:nvSpPr>
          <p:cNvPr id="17" name="CuadroTexto 2"/>
          <p:cNvSpPr txBox="1"/>
          <p:nvPr/>
        </p:nvSpPr>
        <p:spPr>
          <a:xfrm>
            <a:off x="274272" y="1736972"/>
            <a:ext cx="4881504" cy="400110"/>
          </a:xfrm>
          <a:prstGeom prst="rect">
            <a:avLst/>
          </a:prstGeom>
          <a:noFill/>
        </p:spPr>
        <p:txBody>
          <a:bodyPr wrap="square" rtlCol="0">
            <a:spAutoFit/>
          </a:bodyPr>
          <a:lstStyle/>
          <a:p>
            <a:r>
              <a:rPr lang="es-CL" sz="2000" b="1" dirty="0" smtClean="0">
                <a:solidFill>
                  <a:srgbClr val="0070C0"/>
                </a:solidFill>
              </a:rPr>
              <a:t>Las vivienda objeto de este llamado serán</a:t>
            </a:r>
            <a:endParaRPr lang="es-CL" sz="2000" b="1" dirty="0">
              <a:solidFill>
                <a:srgbClr val="0070C0"/>
              </a:solidFill>
            </a:endParaRPr>
          </a:p>
        </p:txBody>
      </p:sp>
      <p:sp>
        <p:nvSpPr>
          <p:cNvPr id="19" name="Rectángulo 24"/>
          <p:cNvSpPr/>
          <p:nvPr/>
        </p:nvSpPr>
        <p:spPr>
          <a:xfrm>
            <a:off x="342968" y="2176435"/>
            <a:ext cx="3457813" cy="673017"/>
          </a:xfrm>
          <a:prstGeom prst="rect">
            <a:avLst/>
          </a:prstGeom>
          <a:solidFill>
            <a:srgbClr val="0099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Viviendas Sociales</a:t>
            </a:r>
            <a:endParaRPr lang="es-CL" b="1" dirty="0"/>
          </a:p>
        </p:txBody>
      </p:sp>
      <p:sp>
        <p:nvSpPr>
          <p:cNvPr id="20" name="Rectángulo 24"/>
          <p:cNvSpPr/>
          <p:nvPr/>
        </p:nvSpPr>
        <p:spPr>
          <a:xfrm>
            <a:off x="4312663" y="2176435"/>
            <a:ext cx="3457813" cy="673017"/>
          </a:xfrm>
          <a:prstGeom prst="rect">
            <a:avLst/>
          </a:prstGeom>
          <a:solidFill>
            <a:srgbClr val="0099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Viviendas construidas por SERVIU o sus antecesores</a:t>
            </a:r>
            <a:endParaRPr lang="es-CL" b="1" dirty="0"/>
          </a:p>
        </p:txBody>
      </p:sp>
      <p:sp>
        <p:nvSpPr>
          <p:cNvPr id="21" name="Rectángulo 24"/>
          <p:cNvSpPr/>
          <p:nvPr/>
        </p:nvSpPr>
        <p:spPr>
          <a:xfrm>
            <a:off x="8280821" y="2176434"/>
            <a:ext cx="3457813" cy="673017"/>
          </a:xfrm>
          <a:prstGeom prst="rect">
            <a:avLst/>
          </a:prstGeom>
          <a:solidFill>
            <a:srgbClr val="0099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Vivienda avaluada en 950 UF o menos</a:t>
            </a:r>
            <a:endParaRPr lang="es-CL" b="1" dirty="0"/>
          </a:p>
        </p:txBody>
      </p:sp>
      <p:sp>
        <p:nvSpPr>
          <p:cNvPr id="22" name="CuadroTexto 2"/>
          <p:cNvSpPr txBox="1"/>
          <p:nvPr/>
        </p:nvSpPr>
        <p:spPr>
          <a:xfrm>
            <a:off x="342968" y="3033173"/>
            <a:ext cx="4881504" cy="400110"/>
          </a:xfrm>
          <a:prstGeom prst="rect">
            <a:avLst/>
          </a:prstGeom>
          <a:noFill/>
        </p:spPr>
        <p:txBody>
          <a:bodyPr wrap="square" rtlCol="0">
            <a:spAutoFit/>
          </a:bodyPr>
          <a:lstStyle/>
          <a:p>
            <a:r>
              <a:rPr lang="es-CL" sz="2000" b="1" dirty="0" smtClean="0">
                <a:solidFill>
                  <a:srgbClr val="0070C0"/>
                </a:solidFill>
              </a:rPr>
              <a:t>Se podrán postular a los proyectos de:</a:t>
            </a:r>
            <a:endParaRPr lang="es-CL" sz="2000" b="1" dirty="0">
              <a:solidFill>
                <a:srgbClr val="0070C0"/>
              </a:solidFill>
            </a:endParaRPr>
          </a:p>
        </p:txBody>
      </p:sp>
      <p:sp>
        <p:nvSpPr>
          <p:cNvPr id="23" name="Rectángulo 24"/>
          <p:cNvSpPr/>
          <p:nvPr/>
        </p:nvSpPr>
        <p:spPr>
          <a:xfrm>
            <a:off x="462711" y="4245645"/>
            <a:ext cx="5129766" cy="336508"/>
          </a:xfrm>
          <a:prstGeom prst="rect">
            <a:avLst/>
          </a:prstGeom>
          <a:solidFill>
            <a:srgbClr val="0099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Estructura</a:t>
            </a:r>
            <a:endParaRPr lang="es-CL" b="1" dirty="0"/>
          </a:p>
        </p:txBody>
      </p:sp>
      <p:sp>
        <p:nvSpPr>
          <p:cNvPr id="25" name="Rectángulo 3"/>
          <p:cNvSpPr/>
          <p:nvPr/>
        </p:nvSpPr>
        <p:spPr>
          <a:xfrm>
            <a:off x="462711" y="3648929"/>
            <a:ext cx="5129766" cy="336508"/>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MEJORAMIENTO DE LA VIVIENDA</a:t>
            </a:r>
            <a:endParaRPr lang="es-CL" b="1" dirty="0"/>
          </a:p>
        </p:txBody>
      </p:sp>
      <p:sp>
        <p:nvSpPr>
          <p:cNvPr id="37" name="Rectángulo 24"/>
          <p:cNvSpPr/>
          <p:nvPr/>
        </p:nvSpPr>
        <p:spPr>
          <a:xfrm>
            <a:off x="462711" y="4781813"/>
            <a:ext cx="5129766" cy="336508"/>
          </a:xfrm>
          <a:prstGeom prst="rect">
            <a:avLst/>
          </a:prstGeom>
          <a:solidFill>
            <a:srgbClr val="0099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Instalaciones</a:t>
            </a:r>
            <a:endParaRPr lang="es-CL" b="1" dirty="0"/>
          </a:p>
        </p:txBody>
      </p:sp>
      <p:sp>
        <p:nvSpPr>
          <p:cNvPr id="38" name="Rectángulo 24"/>
          <p:cNvSpPr/>
          <p:nvPr/>
        </p:nvSpPr>
        <p:spPr>
          <a:xfrm>
            <a:off x="462711" y="5301217"/>
            <a:ext cx="5129766" cy="336508"/>
          </a:xfrm>
          <a:prstGeom prst="rect">
            <a:avLst/>
          </a:prstGeom>
          <a:solidFill>
            <a:srgbClr val="0099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Envolvente</a:t>
            </a:r>
            <a:endParaRPr lang="es-CL" b="1" dirty="0"/>
          </a:p>
        </p:txBody>
      </p:sp>
      <p:sp>
        <p:nvSpPr>
          <p:cNvPr id="39" name="Rectángulo 24"/>
          <p:cNvSpPr/>
          <p:nvPr/>
        </p:nvSpPr>
        <p:spPr>
          <a:xfrm>
            <a:off x="6608868" y="4250390"/>
            <a:ext cx="5129766" cy="336508"/>
          </a:xfrm>
          <a:prstGeom prst="rect">
            <a:avLst/>
          </a:prstGeom>
          <a:solidFill>
            <a:srgbClr val="0099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Nuevo Baño</a:t>
            </a:r>
            <a:endParaRPr lang="es-CL" b="1" dirty="0"/>
          </a:p>
        </p:txBody>
      </p:sp>
      <p:sp>
        <p:nvSpPr>
          <p:cNvPr id="40" name="Rectángulo 3"/>
          <p:cNvSpPr/>
          <p:nvPr/>
        </p:nvSpPr>
        <p:spPr>
          <a:xfrm>
            <a:off x="6608868" y="3653674"/>
            <a:ext cx="5129766" cy="336508"/>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AMPLIACIÓN DE LA VIVIENDA</a:t>
            </a:r>
            <a:endParaRPr lang="es-CL" b="1" dirty="0"/>
          </a:p>
        </p:txBody>
      </p:sp>
      <p:sp>
        <p:nvSpPr>
          <p:cNvPr id="41" name="Rectángulo 24"/>
          <p:cNvSpPr/>
          <p:nvPr/>
        </p:nvSpPr>
        <p:spPr>
          <a:xfrm>
            <a:off x="6608868" y="4786558"/>
            <a:ext cx="5129766" cy="336508"/>
          </a:xfrm>
          <a:prstGeom prst="rect">
            <a:avLst/>
          </a:prstGeom>
          <a:solidFill>
            <a:srgbClr val="0099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Nuevo Dormitorio</a:t>
            </a:r>
            <a:endParaRPr lang="es-CL" b="1" dirty="0"/>
          </a:p>
        </p:txBody>
      </p:sp>
      <p:sp>
        <p:nvSpPr>
          <p:cNvPr id="42" name="Rectángulo 24"/>
          <p:cNvSpPr/>
          <p:nvPr/>
        </p:nvSpPr>
        <p:spPr>
          <a:xfrm>
            <a:off x="6608868" y="5305962"/>
            <a:ext cx="5129766" cy="336508"/>
          </a:xfrm>
          <a:prstGeom prst="rect">
            <a:avLst/>
          </a:prstGeom>
          <a:solidFill>
            <a:srgbClr val="0099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Nueva Cocina</a:t>
            </a:r>
            <a:endParaRPr lang="es-CL" b="1" dirty="0"/>
          </a:p>
        </p:txBody>
      </p:sp>
      <p:sp>
        <p:nvSpPr>
          <p:cNvPr id="2" name="1 Rectángulo"/>
          <p:cNvSpPr/>
          <p:nvPr/>
        </p:nvSpPr>
        <p:spPr>
          <a:xfrm>
            <a:off x="1312858" y="5930206"/>
            <a:ext cx="10146423" cy="707886"/>
          </a:xfrm>
          <a:prstGeom prst="rect">
            <a:avLst/>
          </a:prstGeom>
          <a:solidFill>
            <a:schemeClr val="accent1"/>
          </a:solidFill>
        </p:spPr>
        <p:txBody>
          <a:bodyPr wrap="square">
            <a:spAutoFit/>
          </a:bodyPr>
          <a:lstStyle/>
          <a:p>
            <a:pPr algn="ctr"/>
            <a:r>
              <a:rPr lang="es-ES" sz="2000" b="1" dirty="0">
                <a:solidFill>
                  <a:schemeClr val="bg1"/>
                </a:solidFill>
              </a:rPr>
              <a:t>No se pueden postular proyectos de Mantención de la Vivienda / Se aprueba IT / Se implementa Cuadro Normativo del DS 49 (Resolución Ex N° 6.625 (V. y U.) de 2016), </a:t>
            </a:r>
            <a:endParaRPr lang="es-CL" sz="2000" b="1" dirty="0">
              <a:solidFill>
                <a:schemeClr val="bg1"/>
              </a:solidFill>
            </a:endParaRPr>
          </a:p>
        </p:txBody>
      </p:sp>
    </p:spTree>
    <p:extLst>
      <p:ext uri="{BB962C8B-B14F-4D97-AF65-F5344CB8AC3E}">
        <p14:creationId xmlns:p14="http://schemas.microsoft.com/office/powerpoint/2010/main" val="33929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down)">
                                      <p:cBhvr>
                                        <p:cTn id="30" dur="500"/>
                                        <p:tgtEl>
                                          <p:spTgt spid="25"/>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wipe(down)">
                                      <p:cBhvr>
                                        <p:cTn id="33" dur="500"/>
                                        <p:tgtEl>
                                          <p:spTgt spid="40"/>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down)">
                                      <p:cBhvr>
                                        <p:cTn id="36" dur="500"/>
                                        <p:tgtEl>
                                          <p:spTgt spid="23"/>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down)">
                                      <p:cBhvr>
                                        <p:cTn id="39" dur="500"/>
                                        <p:tgtEl>
                                          <p:spTgt spid="39"/>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down)">
                                      <p:cBhvr>
                                        <p:cTn id="42" dur="500"/>
                                        <p:tgtEl>
                                          <p:spTgt spid="37"/>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wipe(down)">
                                      <p:cBhvr>
                                        <p:cTn id="45" dur="500"/>
                                        <p:tgtEl>
                                          <p:spTgt spid="41"/>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down)">
                                      <p:cBhvr>
                                        <p:cTn id="48" dur="500"/>
                                        <p:tgtEl>
                                          <p:spTgt spid="38"/>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wipe(down)">
                                      <p:cBhvr>
                                        <p:cTn id="5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animBg="1"/>
      <p:bldP spid="20" grpId="0" animBg="1"/>
      <p:bldP spid="21" grpId="0" animBg="1"/>
      <p:bldP spid="22" grpId="0"/>
      <p:bldP spid="23" grpId="0" animBg="1"/>
      <p:bldP spid="25" grpId="0" animBg="1"/>
      <p:bldP spid="37" grpId="0" animBg="1"/>
      <p:bldP spid="38" grpId="0" animBg="1"/>
      <p:bldP spid="39" grpId="0" animBg="1"/>
      <p:bldP spid="40" grpId="0" animBg="1"/>
      <p:bldP spid="41" grpId="0" animBg="1"/>
      <p:bldP spid="4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17 Grupo"/>
          <p:cNvGrpSpPr/>
          <p:nvPr/>
        </p:nvGrpSpPr>
        <p:grpSpPr>
          <a:xfrm>
            <a:off x="-27339" y="0"/>
            <a:ext cx="12219339" cy="1769869"/>
            <a:chOff x="-27339" y="0"/>
            <a:chExt cx="12219339" cy="1769869"/>
          </a:xfrm>
        </p:grpSpPr>
        <p:grpSp>
          <p:nvGrpSpPr>
            <p:cNvPr id="26" name="25 Grupo"/>
            <p:cNvGrpSpPr/>
            <p:nvPr/>
          </p:nvGrpSpPr>
          <p:grpSpPr>
            <a:xfrm>
              <a:off x="-27339" y="0"/>
              <a:ext cx="12219339" cy="943440"/>
              <a:chOff x="-27339" y="0"/>
              <a:chExt cx="12219339" cy="943440"/>
            </a:xfrm>
          </p:grpSpPr>
          <p:sp>
            <p:nvSpPr>
              <p:cNvPr id="32" name="Rectángulo 23">
                <a:extLst>
                  <a:ext uri="{FF2B5EF4-FFF2-40B4-BE49-F238E27FC236}">
                    <a16:creationId xmlns="" xmlns:a16="http://schemas.microsoft.com/office/drawing/2014/main" id="{5D844C73-7959-4F1B-8209-02F0A7374F3D}"/>
                  </a:ext>
                </a:extLst>
              </p:cNvPr>
              <p:cNvSpPr/>
              <p:nvPr/>
            </p:nvSpPr>
            <p:spPr>
              <a:xfrm>
                <a:off x="0" y="0"/>
                <a:ext cx="12192000" cy="943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33" name="Grupo 18">
                <a:extLst>
                  <a:ext uri="{FF2B5EF4-FFF2-40B4-BE49-F238E27FC236}">
                    <a16:creationId xmlns="" xmlns:a16="http://schemas.microsoft.com/office/drawing/2014/main" id="{F63DDC89-E57F-470D-A77A-F314E24E4F62}"/>
                  </a:ext>
                </a:extLst>
              </p:cNvPr>
              <p:cNvGrpSpPr/>
              <p:nvPr/>
            </p:nvGrpSpPr>
            <p:grpSpPr>
              <a:xfrm>
                <a:off x="-27339" y="3942"/>
                <a:ext cx="12154671" cy="933013"/>
                <a:chOff x="-227589" y="-425534"/>
                <a:chExt cx="12154671" cy="817474"/>
              </a:xfrm>
            </p:grpSpPr>
            <p:pic>
              <p:nvPicPr>
                <p:cNvPr id="34" name="Gráfico 19">
                  <a:extLst>
                    <a:ext uri="{FF2B5EF4-FFF2-40B4-BE49-F238E27FC236}">
                      <a16:creationId xmlns="" xmlns:a16="http://schemas.microsoft.com/office/drawing/2014/main" id="{87FC4CA9-39F1-4A97-8D1D-584B963A4619}"/>
                    </a:ext>
                  </a:extLst>
                </p:cNvPr>
                <p:cNvPicPr>
                  <a:picLocks noChangeAspect="1"/>
                </p:cNvPicPr>
                <p:nvPr/>
              </p:nvPicPr>
              <p:blipFill rotWithShape="1">
                <a:blip r:embed="rId2">
                  <a:extLst>
                    <a:ext uri="{96DAC541-7B7A-43D3-8B79-37D633B846F1}">
                      <asvg:svgBlip xmlns:asvg="http://schemas.microsoft.com/office/drawing/2016/SVG/main" xmlns="" r:embed="rId4"/>
                    </a:ext>
                  </a:extLst>
                </a:blip>
                <a:srcRect l="3902" t="45914" r="1813" b="44656"/>
                <a:stretch/>
              </p:blipFill>
              <p:spPr>
                <a:xfrm>
                  <a:off x="-227589" y="-425530"/>
                  <a:ext cx="4061035" cy="817470"/>
                </a:xfrm>
                <a:prstGeom prst="rect">
                  <a:avLst/>
                </a:prstGeom>
              </p:spPr>
            </p:pic>
            <p:pic>
              <p:nvPicPr>
                <p:cNvPr id="35" name="Gráfico 20">
                  <a:extLst>
                    <a:ext uri="{FF2B5EF4-FFF2-40B4-BE49-F238E27FC236}">
                      <a16:creationId xmlns="" xmlns:a16="http://schemas.microsoft.com/office/drawing/2014/main" id="{B4EC7D85-A99C-4BB4-AF1D-3BAECF1AFC4B}"/>
                    </a:ext>
                  </a:extLst>
                </p:cNvPr>
                <p:cNvPicPr>
                  <a:picLocks noChangeAspect="1"/>
                </p:cNvPicPr>
                <p:nvPr/>
              </p:nvPicPr>
              <p:blipFill rotWithShape="1">
                <a:blip r:embed="rId2">
                  <a:extLst>
                    <a:ext uri="{96DAC541-7B7A-43D3-8B79-37D633B846F1}">
                      <asvg:svgBlip xmlns:asvg="http://schemas.microsoft.com/office/drawing/2016/SVG/main" xmlns="" r:embed="rId4"/>
                    </a:ext>
                  </a:extLst>
                </a:blip>
                <a:srcRect l="3902" t="65934" r="1813" b="24636"/>
                <a:stretch/>
              </p:blipFill>
              <p:spPr>
                <a:xfrm>
                  <a:off x="3851630" y="-425534"/>
                  <a:ext cx="4061035" cy="817470"/>
                </a:xfrm>
                <a:prstGeom prst="rect">
                  <a:avLst/>
                </a:prstGeom>
              </p:spPr>
            </p:pic>
            <p:pic>
              <p:nvPicPr>
                <p:cNvPr id="36" name="Gráfico 21">
                  <a:extLst>
                    <a:ext uri="{FF2B5EF4-FFF2-40B4-BE49-F238E27FC236}">
                      <a16:creationId xmlns="" xmlns:a16="http://schemas.microsoft.com/office/drawing/2014/main" id="{6CE81B15-E26B-4744-85BC-FE82F94084C8}"/>
                    </a:ext>
                  </a:extLst>
                </p:cNvPr>
                <p:cNvPicPr>
                  <a:picLocks noChangeAspect="1"/>
                </p:cNvPicPr>
                <p:nvPr/>
              </p:nvPicPr>
              <p:blipFill rotWithShape="1">
                <a:blip r:embed="rId2">
                  <a:extLst>
                    <a:ext uri="{96DAC541-7B7A-43D3-8B79-37D633B846F1}">
                      <asvg:svgBlip xmlns:asvg="http://schemas.microsoft.com/office/drawing/2016/SVG/main" xmlns="" r:embed="rId4"/>
                    </a:ext>
                  </a:extLst>
                </a:blip>
                <a:srcRect l="3902" t="86744" r="1813" b="3826"/>
                <a:stretch/>
              </p:blipFill>
              <p:spPr>
                <a:xfrm>
                  <a:off x="7866047" y="-425530"/>
                  <a:ext cx="4061035" cy="817470"/>
                </a:xfrm>
                <a:prstGeom prst="rect">
                  <a:avLst/>
                </a:prstGeom>
              </p:spPr>
            </p:pic>
          </p:grpSp>
        </p:grpSp>
        <p:grpSp>
          <p:nvGrpSpPr>
            <p:cNvPr id="27" name="26 Grupo"/>
            <p:cNvGrpSpPr/>
            <p:nvPr/>
          </p:nvGrpSpPr>
          <p:grpSpPr>
            <a:xfrm>
              <a:off x="98153" y="1038162"/>
              <a:ext cx="3464857" cy="731707"/>
              <a:chOff x="3881874" y="1299735"/>
              <a:chExt cx="3464857" cy="731707"/>
            </a:xfrm>
          </p:grpSpPr>
          <p:sp>
            <p:nvSpPr>
              <p:cNvPr id="30" name="3 Rectángulo"/>
              <p:cNvSpPr/>
              <p:nvPr/>
            </p:nvSpPr>
            <p:spPr>
              <a:xfrm>
                <a:off x="3881874" y="1299735"/>
                <a:ext cx="3464857" cy="400110"/>
              </a:xfrm>
              <a:prstGeom prst="rect">
                <a:avLst/>
              </a:prstGeom>
              <a:noFill/>
              <a:effectLst/>
            </p:spPr>
            <p:txBody>
              <a:bodyPr wrap="square" lIns="72000">
                <a:spAutoFit/>
              </a:bodyPr>
              <a:lstStyle/>
              <a:p>
                <a:pPr algn="ctr"/>
                <a:r>
                  <a:rPr lang="es-CL" sz="2000" b="1" dirty="0" smtClean="0">
                    <a:solidFill>
                      <a:srgbClr val="0070C0"/>
                    </a:solidFill>
                  </a:rPr>
                  <a:t>Programa de Mejoramiento de </a:t>
                </a:r>
              </a:p>
            </p:txBody>
          </p:sp>
          <p:sp>
            <p:nvSpPr>
              <p:cNvPr id="31" name="Rectángulo 6"/>
              <p:cNvSpPr/>
              <p:nvPr/>
            </p:nvSpPr>
            <p:spPr>
              <a:xfrm>
                <a:off x="3881874" y="1431278"/>
                <a:ext cx="3464857" cy="600164"/>
              </a:xfrm>
              <a:prstGeom prst="rect">
                <a:avLst/>
              </a:prstGeom>
              <a:noFill/>
            </p:spPr>
            <p:txBody>
              <a:bodyPr wrap="square">
                <a:spAutoFit/>
              </a:bodyPr>
              <a:lstStyle/>
              <a:p>
                <a:pPr algn="ctr"/>
                <a:r>
                  <a:rPr lang="es-CL" sz="3200" b="1" dirty="0">
                    <a:solidFill>
                      <a:srgbClr val="0070C0"/>
                    </a:solidFill>
                  </a:rPr>
                  <a:t>Viviendas y Barrios</a:t>
                </a:r>
              </a:p>
            </p:txBody>
          </p:sp>
        </p:grpSp>
        <p:pic>
          <p:nvPicPr>
            <p:cNvPr id="28" name="27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45469" y="952499"/>
              <a:ext cx="1132231" cy="807845"/>
            </a:xfrm>
            <a:prstGeom prst="rect">
              <a:avLst/>
            </a:prstGeom>
          </p:spPr>
        </p:pic>
        <p:sp>
          <p:nvSpPr>
            <p:cNvPr id="29" name="Rectángulo 6"/>
            <p:cNvSpPr/>
            <p:nvPr/>
          </p:nvSpPr>
          <p:spPr>
            <a:xfrm>
              <a:off x="0" y="1114575"/>
              <a:ext cx="10945469" cy="523220"/>
            </a:xfrm>
            <a:prstGeom prst="rect">
              <a:avLst/>
            </a:prstGeom>
            <a:noFill/>
          </p:spPr>
          <p:txBody>
            <a:bodyPr wrap="square">
              <a:spAutoFit/>
            </a:bodyPr>
            <a:lstStyle/>
            <a:p>
              <a:pPr algn="r"/>
              <a:r>
                <a:rPr lang="es-CL" sz="2800" b="1" dirty="0" smtClean="0">
                  <a:solidFill>
                    <a:srgbClr val="0070C0"/>
                  </a:solidFill>
                </a:rPr>
                <a:t>D.S.27/2016 </a:t>
              </a:r>
              <a:endParaRPr lang="es-CL" sz="2800" b="1" dirty="0">
                <a:solidFill>
                  <a:srgbClr val="0070C0"/>
                </a:solidFill>
              </a:endParaRPr>
            </a:p>
          </p:txBody>
        </p:sp>
      </p:grpSp>
      <p:sp>
        <p:nvSpPr>
          <p:cNvPr id="14" name="Rectángulo 12"/>
          <p:cNvSpPr/>
          <p:nvPr/>
        </p:nvSpPr>
        <p:spPr>
          <a:xfrm>
            <a:off x="-27339" y="1780139"/>
            <a:ext cx="12219339" cy="338554"/>
          </a:xfrm>
          <a:prstGeom prst="rect">
            <a:avLst/>
          </a:prstGeom>
          <a:solidFill>
            <a:srgbClr val="203864"/>
          </a:solidFill>
        </p:spPr>
        <p:txBody>
          <a:bodyPr wrap="square">
            <a:spAutoFit/>
          </a:bodyPr>
          <a:lstStyle/>
          <a:p>
            <a:r>
              <a:rPr lang="es-CL" sz="1600" b="1" dirty="0">
                <a:solidFill>
                  <a:schemeClr val="accent1">
                    <a:lumMod val="50000"/>
                  </a:schemeClr>
                </a:solidFill>
                <a:latin typeface="Calibri" panose="020F0502020204030204" pitchFamily="34" charset="0"/>
              </a:rPr>
              <a:t> </a:t>
            </a:r>
            <a:r>
              <a:rPr lang="es-CL" sz="1600" b="1" dirty="0" smtClean="0">
                <a:solidFill>
                  <a:schemeClr val="accent1">
                    <a:lumMod val="50000"/>
                  </a:schemeClr>
                </a:solidFill>
                <a:latin typeface="Calibri" panose="020F0502020204030204" pitchFamily="34" charset="0"/>
              </a:rPr>
              <a:t>  </a:t>
            </a:r>
            <a:r>
              <a:rPr lang="es-CL" sz="1600" b="1" dirty="0" smtClean="0">
                <a:solidFill>
                  <a:schemeClr val="bg1"/>
                </a:solidFill>
                <a:latin typeface="Calibri" panose="020F0502020204030204" pitchFamily="34" charset="0"/>
              </a:rPr>
              <a:t>Quiénes </a:t>
            </a:r>
            <a:r>
              <a:rPr lang="es-CL" sz="1600" b="1" dirty="0">
                <a:solidFill>
                  <a:schemeClr val="bg1"/>
                </a:solidFill>
                <a:latin typeface="Calibri" panose="020F0502020204030204" pitchFamily="34" charset="0"/>
              </a:rPr>
              <a:t>pueden postular</a:t>
            </a:r>
            <a:r>
              <a:rPr lang="es-CL" sz="1600" b="1" dirty="0" smtClean="0">
                <a:solidFill>
                  <a:schemeClr val="bg1"/>
                </a:solidFill>
                <a:latin typeface="Calibri" panose="020F0502020204030204" pitchFamily="34" charset="0"/>
              </a:rPr>
              <a:t>?</a:t>
            </a:r>
            <a:endParaRPr lang="es-CL" sz="1600" b="1" dirty="0">
              <a:solidFill>
                <a:schemeClr val="bg1"/>
              </a:solidFill>
              <a:latin typeface="Calibri" panose="020F0502020204030204" pitchFamily="34" charset="0"/>
            </a:endParaRPr>
          </a:p>
        </p:txBody>
      </p:sp>
      <p:sp>
        <p:nvSpPr>
          <p:cNvPr id="15" name="Rectángulo 5"/>
          <p:cNvSpPr/>
          <p:nvPr/>
        </p:nvSpPr>
        <p:spPr>
          <a:xfrm>
            <a:off x="1379594" y="3337924"/>
            <a:ext cx="8602824" cy="3065455"/>
          </a:xfrm>
          <a:prstGeom prst="rect">
            <a:avLst/>
          </a:prstGeom>
        </p:spPr>
        <p:txBody>
          <a:bodyPr wrap="square">
            <a:spAutoFit/>
          </a:bodyPr>
          <a:lstStyle/>
          <a:p>
            <a:pPr algn="just">
              <a:lnSpc>
                <a:spcPct val="115000"/>
              </a:lnSpc>
              <a:spcAft>
                <a:spcPts val="0"/>
              </a:spcAft>
              <a:tabLst>
                <a:tab pos="180340" algn="l"/>
              </a:tabLst>
            </a:pPr>
            <a:r>
              <a:rPr lang="es-CL" sz="2400" b="1" dirty="0">
                <a:solidFill>
                  <a:schemeClr val="accent1">
                    <a:lumMod val="75000"/>
                  </a:schemeClr>
                </a:solidFill>
              </a:rPr>
              <a:t>Postulación Grupal: </a:t>
            </a:r>
            <a:r>
              <a:rPr lang="es-CL" sz="2400" dirty="0"/>
              <a:t>Aquélla que se realiza a través de un </a:t>
            </a:r>
            <a:r>
              <a:rPr lang="es-CL" sz="2400" b="1" dirty="0">
                <a:solidFill>
                  <a:schemeClr val="accent1">
                    <a:lumMod val="75000"/>
                  </a:schemeClr>
                </a:solidFill>
              </a:rPr>
              <a:t>grupo organizado con personalidad </a:t>
            </a:r>
            <a:r>
              <a:rPr lang="es-CL" sz="2400" b="1" dirty="0" smtClean="0">
                <a:solidFill>
                  <a:schemeClr val="accent1">
                    <a:lumMod val="75000"/>
                  </a:schemeClr>
                </a:solidFill>
              </a:rPr>
              <a:t>jurídica</a:t>
            </a:r>
            <a:r>
              <a:rPr lang="es-CL" sz="2400" dirty="0" smtClean="0"/>
              <a:t>, en la que los subsidios son asignados a las personas naturales que constituyen el grupo y están destinados a financiar proyectos individuales a desarrollarse en los respectivos inmuebles.</a:t>
            </a:r>
          </a:p>
          <a:p>
            <a:pPr algn="just">
              <a:lnSpc>
                <a:spcPct val="115000"/>
              </a:lnSpc>
              <a:spcAft>
                <a:spcPts val="0"/>
              </a:spcAft>
              <a:tabLst>
                <a:tab pos="180340" algn="l"/>
              </a:tabLst>
            </a:pPr>
            <a:endParaRPr lang="es-CL" sz="2400" dirty="0"/>
          </a:p>
          <a:p>
            <a:pPr algn="ctr">
              <a:lnSpc>
                <a:spcPct val="115000"/>
              </a:lnSpc>
              <a:spcAft>
                <a:spcPts val="0"/>
              </a:spcAft>
              <a:tabLst>
                <a:tab pos="180340" algn="l"/>
              </a:tabLst>
            </a:pPr>
            <a:r>
              <a:rPr lang="es-CL" sz="2400" b="1" dirty="0" smtClean="0">
                <a:solidFill>
                  <a:schemeClr val="accent1">
                    <a:lumMod val="75000"/>
                  </a:schemeClr>
                </a:solidFill>
                <a:latin typeface="Calibri" panose="020F0502020204030204" pitchFamily="34" charset="0"/>
              </a:rPr>
              <a:t>Mínimo 10 y máximo 70 postulantes por grupo</a:t>
            </a:r>
            <a:endParaRPr lang="es-CL" sz="2400" b="1" dirty="0">
              <a:solidFill>
                <a:schemeClr val="accent1">
                  <a:lumMod val="75000"/>
                </a:schemeClr>
              </a:solidFill>
              <a:latin typeface="Calibri" panose="020F0502020204030204" pitchFamily="34" charset="0"/>
            </a:endParaRPr>
          </a:p>
        </p:txBody>
      </p:sp>
      <p:sp>
        <p:nvSpPr>
          <p:cNvPr id="16" name="Rectángulo 3"/>
          <p:cNvSpPr/>
          <p:nvPr/>
        </p:nvSpPr>
        <p:spPr>
          <a:xfrm>
            <a:off x="1379595" y="2557732"/>
            <a:ext cx="8602823" cy="461665"/>
          </a:xfrm>
          <a:prstGeom prst="rect">
            <a:avLst/>
          </a:prstGeom>
        </p:spPr>
        <p:txBody>
          <a:bodyPr wrap="square">
            <a:spAutoFit/>
          </a:bodyPr>
          <a:lstStyle/>
          <a:p>
            <a:pPr algn="just"/>
            <a:r>
              <a:rPr lang="es-ES" sz="2400" b="1" dirty="0">
                <a:solidFill>
                  <a:schemeClr val="accent1">
                    <a:lumMod val="75000"/>
                  </a:schemeClr>
                </a:solidFill>
              </a:rPr>
              <a:t>Postulación Individual: </a:t>
            </a:r>
            <a:r>
              <a:rPr lang="es-ES" sz="2400" dirty="0"/>
              <a:t>Aquélla realizada por una persona </a:t>
            </a:r>
            <a:r>
              <a:rPr lang="es-ES" sz="2400" dirty="0" smtClean="0"/>
              <a:t>natural</a:t>
            </a:r>
            <a:endParaRPr lang="es-CL" sz="1600" dirty="0"/>
          </a:p>
        </p:txBody>
      </p:sp>
    </p:spTree>
    <p:extLst>
      <p:ext uri="{BB962C8B-B14F-4D97-AF65-F5344CB8AC3E}">
        <p14:creationId xmlns:p14="http://schemas.microsoft.com/office/powerpoint/2010/main" val="420675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17 Grupo"/>
          <p:cNvGrpSpPr/>
          <p:nvPr/>
        </p:nvGrpSpPr>
        <p:grpSpPr>
          <a:xfrm>
            <a:off x="-27339" y="0"/>
            <a:ext cx="12219339" cy="1769869"/>
            <a:chOff x="-27339" y="0"/>
            <a:chExt cx="12219339" cy="1769869"/>
          </a:xfrm>
        </p:grpSpPr>
        <p:grpSp>
          <p:nvGrpSpPr>
            <p:cNvPr id="26" name="25 Grupo"/>
            <p:cNvGrpSpPr/>
            <p:nvPr/>
          </p:nvGrpSpPr>
          <p:grpSpPr>
            <a:xfrm>
              <a:off x="-27339" y="0"/>
              <a:ext cx="12219339" cy="943440"/>
              <a:chOff x="-27339" y="0"/>
              <a:chExt cx="12219339" cy="943440"/>
            </a:xfrm>
          </p:grpSpPr>
          <p:sp>
            <p:nvSpPr>
              <p:cNvPr id="32" name="Rectángulo 23">
                <a:extLst>
                  <a:ext uri="{FF2B5EF4-FFF2-40B4-BE49-F238E27FC236}">
                    <a16:creationId xmlns="" xmlns:a16="http://schemas.microsoft.com/office/drawing/2014/main" id="{5D844C73-7959-4F1B-8209-02F0A7374F3D}"/>
                  </a:ext>
                </a:extLst>
              </p:cNvPr>
              <p:cNvSpPr/>
              <p:nvPr/>
            </p:nvSpPr>
            <p:spPr>
              <a:xfrm>
                <a:off x="0" y="0"/>
                <a:ext cx="12192000" cy="943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33" name="Grupo 18">
                <a:extLst>
                  <a:ext uri="{FF2B5EF4-FFF2-40B4-BE49-F238E27FC236}">
                    <a16:creationId xmlns="" xmlns:a16="http://schemas.microsoft.com/office/drawing/2014/main" id="{F63DDC89-E57F-470D-A77A-F314E24E4F62}"/>
                  </a:ext>
                </a:extLst>
              </p:cNvPr>
              <p:cNvGrpSpPr/>
              <p:nvPr/>
            </p:nvGrpSpPr>
            <p:grpSpPr>
              <a:xfrm>
                <a:off x="-27339" y="3942"/>
                <a:ext cx="12154671" cy="933013"/>
                <a:chOff x="-227589" y="-425534"/>
                <a:chExt cx="12154671" cy="817474"/>
              </a:xfrm>
            </p:grpSpPr>
            <p:pic>
              <p:nvPicPr>
                <p:cNvPr id="34" name="Gráfico 19">
                  <a:extLst>
                    <a:ext uri="{FF2B5EF4-FFF2-40B4-BE49-F238E27FC236}">
                      <a16:creationId xmlns="" xmlns:a16="http://schemas.microsoft.com/office/drawing/2014/main" id="{87FC4CA9-39F1-4A97-8D1D-584B963A4619}"/>
                    </a:ext>
                  </a:extLst>
                </p:cNvPr>
                <p:cNvPicPr>
                  <a:picLocks noChangeAspect="1"/>
                </p:cNvPicPr>
                <p:nvPr/>
              </p:nvPicPr>
              <p:blipFill rotWithShape="1">
                <a:blip r:embed="rId2">
                  <a:extLst>
                    <a:ext uri="{96DAC541-7B7A-43D3-8B79-37D633B846F1}">
                      <asvg:svgBlip xmlns:asvg="http://schemas.microsoft.com/office/drawing/2016/SVG/main" xmlns="" r:embed="rId4"/>
                    </a:ext>
                  </a:extLst>
                </a:blip>
                <a:srcRect l="3902" t="45914" r="1813" b="44656"/>
                <a:stretch/>
              </p:blipFill>
              <p:spPr>
                <a:xfrm>
                  <a:off x="-227589" y="-425530"/>
                  <a:ext cx="4061035" cy="817470"/>
                </a:xfrm>
                <a:prstGeom prst="rect">
                  <a:avLst/>
                </a:prstGeom>
              </p:spPr>
            </p:pic>
            <p:pic>
              <p:nvPicPr>
                <p:cNvPr id="35" name="Gráfico 20">
                  <a:extLst>
                    <a:ext uri="{FF2B5EF4-FFF2-40B4-BE49-F238E27FC236}">
                      <a16:creationId xmlns="" xmlns:a16="http://schemas.microsoft.com/office/drawing/2014/main" id="{B4EC7D85-A99C-4BB4-AF1D-3BAECF1AFC4B}"/>
                    </a:ext>
                  </a:extLst>
                </p:cNvPr>
                <p:cNvPicPr>
                  <a:picLocks noChangeAspect="1"/>
                </p:cNvPicPr>
                <p:nvPr/>
              </p:nvPicPr>
              <p:blipFill rotWithShape="1">
                <a:blip r:embed="rId2">
                  <a:extLst>
                    <a:ext uri="{96DAC541-7B7A-43D3-8B79-37D633B846F1}">
                      <asvg:svgBlip xmlns:asvg="http://schemas.microsoft.com/office/drawing/2016/SVG/main" xmlns="" r:embed="rId4"/>
                    </a:ext>
                  </a:extLst>
                </a:blip>
                <a:srcRect l="3902" t="65934" r="1813" b="24636"/>
                <a:stretch/>
              </p:blipFill>
              <p:spPr>
                <a:xfrm>
                  <a:off x="3851630" y="-425534"/>
                  <a:ext cx="4061035" cy="817470"/>
                </a:xfrm>
                <a:prstGeom prst="rect">
                  <a:avLst/>
                </a:prstGeom>
              </p:spPr>
            </p:pic>
            <p:pic>
              <p:nvPicPr>
                <p:cNvPr id="36" name="Gráfico 21">
                  <a:extLst>
                    <a:ext uri="{FF2B5EF4-FFF2-40B4-BE49-F238E27FC236}">
                      <a16:creationId xmlns="" xmlns:a16="http://schemas.microsoft.com/office/drawing/2014/main" id="{6CE81B15-E26B-4744-85BC-FE82F94084C8}"/>
                    </a:ext>
                  </a:extLst>
                </p:cNvPr>
                <p:cNvPicPr>
                  <a:picLocks noChangeAspect="1"/>
                </p:cNvPicPr>
                <p:nvPr/>
              </p:nvPicPr>
              <p:blipFill rotWithShape="1">
                <a:blip r:embed="rId2">
                  <a:extLst>
                    <a:ext uri="{96DAC541-7B7A-43D3-8B79-37D633B846F1}">
                      <asvg:svgBlip xmlns:asvg="http://schemas.microsoft.com/office/drawing/2016/SVG/main" xmlns="" r:embed="rId4"/>
                    </a:ext>
                  </a:extLst>
                </a:blip>
                <a:srcRect l="3902" t="86744" r="1813" b="3826"/>
                <a:stretch/>
              </p:blipFill>
              <p:spPr>
                <a:xfrm>
                  <a:off x="7866047" y="-425530"/>
                  <a:ext cx="4061035" cy="817470"/>
                </a:xfrm>
                <a:prstGeom prst="rect">
                  <a:avLst/>
                </a:prstGeom>
              </p:spPr>
            </p:pic>
          </p:grpSp>
        </p:grpSp>
        <p:grpSp>
          <p:nvGrpSpPr>
            <p:cNvPr id="27" name="26 Grupo"/>
            <p:cNvGrpSpPr/>
            <p:nvPr/>
          </p:nvGrpSpPr>
          <p:grpSpPr>
            <a:xfrm>
              <a:off x="98153" y="1038162"/>
              <a:ext cx="3464857" cy="731707"/>
              <a:chOff x="3881874" y="1299735"/>
              <a:chExt cx="3464857" cy="731707"/>
            </a:xfrm>
          </p:grpSpPr>
          <p:sp>
            <p:nvSpPr>
              <p:cNvPr id="30" name="3 Rectángulo"/>
              <p:cNvSpPr/>
              <p:nvPr/>
            </p:nvSpPr>
            <p:spPr>
              <a:xfrm>
                <a:off x="3881874" y="1299735"/>
                <a:ext cx="3464857" cy="400110"/>
              </a:xfrm>
              <a:prstGeom prst="rect">
                <a:avLst/>
              </a:prstGeom>
              <a:noFill/>
              <a:effectLst/>
            </p:spPr>
            <p:txBody>
              <a:bodyPr wrap="square" lIns="72000">
                <a:spAutoFit/>
              </a:bodyPr>
              <a:lstStyle/>
              <a:p>
                <a:pPr algn="ctr"/>
                <a:r>
                  <a:rPr lang="es-CL" sz="2000" b="1" dirty="0" smtClean="0">
                    <a:solidFill>
                      <a:srgbClr val="0070C0"/>
                    </a:solidFill>
                  </a:rPr>
                  <a:t>Programa de Mejoramiento de </a:t>
                </a:r>
              </a:p>
            </p:txBody>
          </p:sp>
          <p:sp>
            <p:nvSpPr>
              <p:cNvPr id="31" name="Rectángulo 6"/>
              <p:cNvSpPr/>
              <p:nvPr/>
            </p:nvSpPr>
            <p:spPr>
              <a:xfrm>
                <a:off x="3881874" y="1431278"/>
                <a:ext cx="3464857" cy="600164"/>
              </a:xfrm>
              <a:prstGeom prst="rect">
                <a:avLst/>
              </a:prstGeom>
              <a:noFill/>
            </p:spPr>
            <p:txBody>
              <a:bodyPr wrap="square">
                <a:spAutoFit/>
              </a:bodyPr>
              <a:lstStyle/>
              <a:p>
                <a:pPr algn="ctr"/>
                <a:r>
                  <a:rPr lang="es-CL" sz="3200" b="1" dirty="0">
                    <a:solidFill>
                      <a:srgbClr val="0070C0"/>
                    </a:solidFill>
                  </a:rPr>
                  <a:t>Viviendas y Barrios</a:t>
                </a:r>
              </a:p>
            </p:txBody>
          </p:sp>
        </p:grpSp>
        <p:pic>
          <p:nvPicPr>
            <p:cNvPr id="28" name="27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45469" y="952499"/>
              <a:ext cx="1132231" cy="807845"/>
            </a:xfrm>
            <a:prstGeom prst="rect">
              <a:avLst/>
            </a:prstGeom>
          </p:spPr>
        </p:pic>
        <p:sp>
          <p:nvSpPr>
            <p:cNvPr id="29" name="Rectángulo 6"/>
            <p:cNvSpPr/>
            <p:nvPr/>
          </p:nvSpPr>
          <p:spPr>
            <a:xfrm>
              <a:off x="0" y="1114575"/>
              <a:ext cx="10945469" cy="523220"/>
            </a:xfrm>
            <a:prstGeom prst="rect">
              <a:avLst/>
            </a:prstGeom>
            <a:noFill/>
          </p:spPr>
          <p:txBody>
            <a:bodyPr wrap="square">
              <a:spAutoFit/>
            </a:bodyPr>
            <a:lstStyle/>
            <a:p>
              <a:pPr algn="r"/>
              <a:r>
                <a:rPr lang="es-CL" sz="2800" b="1" dirty="0" smtClean="0">
                  <a:solidFill>
                    <a:srgbClr val="0070C0"/>
                  </a:solidFill>
                </a:rPr>
                <a:t>D.S.27/2016 </a:t>
              </a:r>
              <a:endParaRPr lang="es-CL" sz="2800" b="1" dirty="0">
                <a:solidFill>
                  <a:srgbClr val="0070C0"/>
                </a:solidFill>
              </a:endParaRPr>
            </a:p>
          </p:txBody>
        </p:sp>
      </p:grpSp>
      <p:sp>
        <p:nvSpPr>
          <p:cNvPr id="14" name="Rectángulo 12"/>
          <p:cNvSpPr/>
          <p:nvPr/>
        </p:nvSpPr>
        <p:spPr>
          <a:xfrm>
            <a:off x="-27339" y="1780139"/>
            <a:ext cx="12219339" cy="461665"/>
          </a:xfrm>
          <a:prstGeom prst="rect">
            <a:avLst/>
          </a:prstGeom>
          <a:solidFill>
            <a:srgbClr val="203864"/>
          </a:solidFill>
        </p:spPr>
        <p:txBody>
          <a:bodyPr wrap="square">
            <a:spAutoFit/>
          </a:bodyPr>
          <a:lstStyle/>
          <a:p>
            <a:r>
              <a:rPr lang="es-CL" sz="1600" b="1" dirty="0" smtClean="0">
                <a:solidFill>
                  <a:schemeClr val="bg1"/>
                </a:solidFill>
                <a:latin typeface="Calibri" panose="020F0502020204030204" pitchFamily="34" charset="0"/>
              </a:rPr>
              <a:t>   </a:t>
            </a:r>
            <a:r>
              <a:rPr lang="es-CL" sz="1600" b="1" dirty="0" smtClean="0">
                <a:solidFill>
                  <a:schemeClr val="bg1"/>
                </a:solidFill>
                <a:latin typeface="Calibri" panose="020F0502020204030204" pitchFamily="34" charset="0"/>
              </a:rPr>
              <a:t>    </a:t>
            </a:r>
            <a:r>
              <a:rPr lang="es-CL" sz="2400" b="1" dirty="0" smtClean="0">
                <a:solidFill>
                  <a:schemeClr val="bg1"/>
                </a:solidFill>
                <a:latin typeface="Calibri" panose="020F0502020204030204" pitchFamily="34" charset="0"/>
              </a:rPr>
              <a:t>Acreditación </a:t>
            </a:r>
            <a:r>
              <a:rPr lang="es-CL" sz="2400" b="1" dirty="0">
                <a:solidFill>
                  <a:schemeClr val="bg1"/>
                </a:solidFill>
                <a:latin typeface="Calibri" panose="020F0502020204030204" pitchFamily="34" charset="0"/>
              </a:rPr>
              <a:t>Socioeconómica</a:t>
            </a:r>
            <a:endParaRPr lang="es-CL" sz="2400" dirty="0">
              <a:solidFill>
                <a:schemeClr val="bg1"/>
              </a:solidFill>
              <a:latin typeface="Lucida Sans" panose="020B0602040502020204" pitchFamily="34" charset="0"/>
            </a:endParaRPr>
          </a:p>
        </p:txBody>
      </p:sp>
      <p:sp>
        <p:nvSpPr>
          <p:cNvPr id="17" name="Rectángulo 3"/>
          <p:cNvSpPr/>
          <p:nvPr/>
        </p:nvSpPr>
        <p:spPr>
          <a:xfrm>
            <a:off x="216426" y="2231730"/>
            <a:ext cx="8617991" cy="584775"/>
          </a:xfrm>
          <a:prstGeom prst="rect">
            <a:avLst/>
          </a:prstGeom>
        </p:spPr>
        <p:txBody>
          <a:bodyPr wrap="square">
            <a:spAutoFit/>
          </a:bodyPr>
          <a:lstStyle/>
          <a:p>
            <a:pPr algn="just"/>
            <a:r>
              <a:rPr lang="es-ES" sz="1600" b="1" dirty="0">
                <a:solidFill>
                  <a:schemeClr val="accent1">
                    <a:lumMod val="75000"/>
                  </a:schemeClr>
                </a:solidFill>
                <a:latin typeface="Calibri (Cuerpo)"/>
              </a:rPr>
              <a:t>La Postulación y la condición Socioeconómica de los postulantes objeto del llamado se </a:t>
            </a:r>
            <a:r>
              <a:rPr lang="es-ES" sz="1600" b="1" dirty="0" smtClean="0">
                <a:solidFill>
                  <a:schemeClr val="accent1">
                    <a:lumMod val="75000"/>
                  </a:schemeClr>
                </a:solidFill>
                <a:latin typeface="Calibri (Cuerpo)"/>
              </a:rPr>
              <a:t>acredita a través del Registro Social de Hogares:</a:t>
            </a:r>
            <a:endParaRPr lang="es-ES" sz="1600" b="1" dirty="0">
              <a:solidFill>
                <a:schemeClr val="accent1">
                  <a:lumMod val="75000"/>
                </a:schemeClr>
              </a:solidFill>
              <a:latin typeface="Calibri (Cuerpo)"/>
            </a:endParaRPr>
          </a:p>
        </p:txBody>
      </p:sp>
      <p:sp>
        <p:nvSpPr>
          <p:cNvPr id="19" name="Rectángulo 19">
            <a:extLst>
              <a:ext uri="{FF2B5EF4-FFF2-40B4-BE49-F238E27FC236}">
                <a16:creationId xmlns:a16="http://schemas.microsoft.com/office/drawing/2014/main" xmlns="" id="{C3826F2B-3078-4358-93B5-6B44E9D7940F}"/>
              </a:ext>
            </a:extLst>
          </p:cNvPr>
          <p:cNvSpPr/>
          <p:nvPr/>
        </p:nvSpPr>
        <p:spPr>
          <a:xfrm>
            <a:off x="274271" y="3879848"/>
            <a:ext cx="7973330" cy="461665"/>
          </a:xfrm>
          <a:prstGeom prst="rect">
            <a:avLst/>
          </a:prstGeom>
        </p:spPr>
        <p:txBody>
          <a:bodyPr wrap="square">
            <a:spAutoFit/>
          </a:bodyPr>
          <a:lstStyle/>
          <a:p>
            <a:r>
              <a:rPr lang="es-CL" sz="2400" b="1" dirty="0">
                <a:solidFill>
                  <a:schemeClr val="accent5">
                    <a:lumMod val="50000"/>
                  </a:schemeClr>
                </a:solidFill>
                <a:latin typeface="Calibri" panose="020F0502020204030204" pitchFamily="34" charset="0"/>
              </a:rPr>
              <a:t>El Ahorro a aplicar por tipo de proyecto es</a:t>
            </a:r>
            <a:r>
              <a:rPr lang="es-CL" sz="1200" b="1" dirty="0">
                <a:solidFill>
                  <a:srgbClr val="000000"/>
                </a:solidFill>
                <a:latin typeface="Calibri (Cuerpo)"/>
              </a:rPr>
              <a:t>:</a:t>
            </a:r>
            <a:endParaRPr lang="es-CL" sz="1400" dirty="0">
              <a:solidFill>
                <a:prstClr val="black"/>
              </a:solidFill>
              <a:latin typeface="Lucida Sans" panose="020B0602040502020204" pitchFamily="34" charset="0"/>
            </a:endParaRPr>
          </a:p>
        </p:txBody>
      </p:sp>
      <p:sp>
        <p:nvSpPr>
          <p:cNvPr id="21" name="Rectángulo 20">
            <a:extLst>
              <a:ext uri="{FF2B5EF4-FFF2-40B4-BE49-F238E27FC236}">
                <a16:creationId xmlns:a16="http://schemas.microsoft.com/office/drawing/2014/main" xmlns="" id="{5CD586E9-B44A-4E31-B716-737D3CD0B960}"/>
              </a:ext>
            </a:extLst>
          </p:cNvPr>
          <p:cNvSpPr/>
          <p:nvPr/>
        </p:nvSpPr>
        <p:spPr>
          <a:xfrm>
            <a:off x="274271" y="5894148"/>
            <a:ext cx="10671198" cy="369332"/>
          </a:xfrm>
          <a:prstGeom prst="rect">
            <a:avLst/>
          </a:prstGeom>
        </p:spPr>
        <p:txBody>
          <a:bodyPr wrap="square">
            <a:spAutoFit/>
          </a:bodyPr>
          <a:lstStyle/>
          <a:p>
            <a:pPr marL="285750" indent="-285750" algn="ctr">
              <a:buFont typeface="Arial" panose="020B0604020202020204" pitchFamily="34" charset="0"/>
              <a:buChar char="•"/>
            </a:pPr>
            <a:r>
              <a:rPr lang="es-CL" b="1" dirty="0">
                <a:solidFill>
                  <a:schemeClr val="accent5">
                    <a:lumMod val="50000"/>
                  </a:schemeClr>
                </a:solidFill>
                <a:latin typeface="Calibri" panose="020F0502020204030204" pitchFamily="34" charset="0"/>
              </a:rPr>
              <a:t>Puede ser enterado por postulante, cónyuge, conviviente civil o </a:t>
            </a:r>
            <a:r>
              <a:rPr lang="es-CL" b="1" dirty="0" smtClean="0">
                <a:solidFill>
                  <a:schemeClr val="accent5">
                    <a:lumMod val="50000"/>
                  </a:schemeClr>
                </a:solidFill>
                <a:latin typeface="Calibri" panose="020F0502020204030204" pitchFamily="34" charset="0"/>
              </a:rPr>
              <a:t>conviviente</a:t>
            </a:r>
            <a:endParaRPr lang="es-CL" dirty="0">
              <a:solidFill>
                <a:srgbClr val="FF0000"/>
              </a:solidFill>
              <a:latin typeface="Lucida Sans" panose="020B0602040502020204" pitchFamily="34" charset="0"/>
            </a:endParaRPr>
          </a:p>
        </p:txBody>
      </p:sp>
      <p:sp>
        <p:nvSpPr>
          <p:cNvPr id="22" name="Rectángulo 24"/>
          <p:cNvSpPr/>
          <p:nvPr/>
        </p:nvSpPr>
        <p:spPr>
          <a:xfrm>
            <a:off x="274271" y="3017271"/>
            <a:ext cx="4787586" cy="443711"/>
          </a:xfrm>
          <a:prstGeom prst="rect">
            <a:avLst/>
          </a:prstGeom>
          <a:solidFill>
            <a:srgbClr val="0099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Postulación Individual: Hasta tramo 60 % RSH</a:t>
            </a:r>
            <a:endParaRPr lang="es-CL" b="1" dirty="0"/>
          </a:p>
        </p:txBody>
      </p:sp>
      <p:sp>
        <p:nvSpPr>
          <p:cNvPr id="23" name="Rectángulo 24"/>
          <p:cNvSpPr/>
          <p:nvPr/>
        </p:nvSpPr>
        <p:spPr>
          <a:xfrm>
            <a:off x="5472734" y="3017271"/>
            <a:ext cx="5472735" cy="443711"/>
          </a:xfrm>
          <a:prstGeom prst="rect">
            <a:avLst/>
          </a:prstGeom>
          <a:solidFill>
            <a:srgbClr val="0099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Postulación Grupal: 60% del grupo hasta el 60% RSH</a:t>
            </a:r>
            <a:endParaRPr lang="es-CL" b="1" dirty="0"/>
          </a:p>
        </p:txBody>
      </p:sp>
      <p:sp>
        <p:nvSpPr>
          <p:cNvPr id="24" name="Rectángulo 24"/>
          <p:cNvSpPr/>
          <p:nvPr/>
        </p:nvSpPr>
        <p:spPr>
          <a:xfrm>
            <a:off x="274271" y="4356925"/>
            <a:ext cx="10671198" cy="1096826"/>
          </a:xfrm>
          <a:prstGeom prst="rect">
            <a:avLst/>
          </a:prstGeom>
          <a:solidFill>
            <a:srgbClr val="20386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b="1" dirty="0">
                <a:solidFill>
                  <a:schemeClr val="bg1"/>
                </a:solidFill>
              </a:rPr>
              <a:t>Tipos de proyectos			Ahorro mínimo	      </a:t>
            </a:r>
            <a:r>
              <a:rPr lang="es-CL" b="1" dirty="0" smtClean="0">
                <a:solidFill>
                  <a:schemeClr val="bg1"/>
                </a:solidFill>
              </a:rPr>
              <a:t>               </a:t>
            </a:r>
            <a:r>
              <a:rPr lang="es-CL" b="1" dirty="0">
                <a:solidFill>
                  <a:schemeClr val="bg1"/>
                </a:solidFill>
              </a:rPr>
              <a:t>Ahorro mín. mayores 60 </a:t>
            </a:r>
            <a:r>
              <a:rPr lang="es-CL" b="1" dirty="0" smtClean="0">
                <a:solidFill>
                  <a:schemeClr val="bg1"/>
                </a:solidFill>
              </a:rPr>
              <a:t>años</a:t>
            </a:r>
          </a:p>
          <a:p>
            <a:pPr algn="just"/>
            <a:r>
              <a:rPr lang="es-CL" b="1" dirty="0">
                <a:solidFill>
                  <a:schemeClr val="bg1"/>
                </a:solidFill>
              </a:rPr>
              <a:t>	</a:t>
            </a:r>
          </a:p>
          <a:p>
            <a:pPr algn="just"/>
            <a:r>
              <a:rPr lang="es-CL" b="1" dirty="0">
                <a:solidFill>
                  <a:schemeClr val="bg1"/>
                </a:solidFill>
              </a:rPr>
              <a:t>a)  Mejoramiento de la vivienda	</a:t>
            </a:r>
            <a:r>
              <a:rPr lang="es-CL" b="1" dirty="0" smtClean="0">
                <a:solidFill>
                  <a:schemeClr val="bg1"/>
                </a:solidFill>
              </a:rPr>
              <a:t>                </a:t>
            </a:r>
            <a:r>
              <a:rPr lang="es-CL" b="1" dirty="0">
                <a:solidFill>
                  <a:schemeClr val="bg1"/>
                </a:solidFill>
              </a:rPr>
              <a:t>3			</a:t>
            </a:r>
            <a:r>
              <a:rPr lang="es-CL" b="1" dirty="0" smtClean="0">
                <a:solidFill>
                  <a:schemeClr val="bg1"/>
                </a:solidFill>
              </a:rPr>
              <a:t>                1</a:t>
            </a:r>
            <a:r>
              <a:rPr lang="es-CL" b="1" dirty="0">
                <a:solidFill>
                  <a:schemeClr val="bg1"/>
                </a:solidFill>
              </a:rPr>
              <a:t>	</a:t>
            </a:r>
          </a:p>
          <a:p>
            <a:pPr algn="just"/>
            <a:r>
              <a:rPr lang="es-CL" b="1" dirty="0">
                <a:solidFill>
                  <a:schemeClr val="bg1"/>
                </a:solidFill>
              </a:rPr>
              <a:t>b)  Ampliación de la vivienda		</a:t>
            </a:r>
            <a:r>
              <a:rPr lang="es-CL" b="1" dirty="0" smtClean="0">
                <a:solidFill>
                  <a:schemeClr val="bg1"/>
                </a:solidFill>
              </a:rPr>
              <a:t>                5</a:t>
            </a:r>
            <a:r>
              <a:rPr lang="es-CL" b="1" dirty="0">
                <a:solidFill>
                  <a:schemeClr val="bg1"/>
                </a:solidFill>
              </a:rPr>
              <a:t>			</a:t>
            </a:r>
            <a:r>
              <a:rPr lang="es-CL" b="1" dirty="0" smtClean="0">
                <a:solidFill>
                  <a:schemeClr val="bg1"/>
                </a:solidFill>
              </a:rPr>
              <a:t>                3</a:t>
            </a:r>
            <a:r>
              <a:rPr lang="es-CL" b="1" dirty="0">
                <a:solidFill>
                  <a:schemeClr val="bg1"/>
                </a:solidFill>
              </a:rPr>
              <a:t>	</a:t>
            </a:r>
          </a:p>
        </p:txBody>
      </p:sp>
    </p:spTree>
    <p:extLst>
      <p:ext uri="{BB962C8B-B14F-4D97-AF65-F5344CB8AC3E}">
        <p14:creationId xmlns:p14="http://schemas.microsoft.com/office/powerpoint/2010/main" val="420675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par>
                          <p:cTn id="23" fill="hold">
                            <p:stCondLst>
                              <p:cond delay="2000"/>
                            </p:stCondLst>
                            <p:childTnLst>
                              <p:par>
                                <p:cTn id="24" presetID="22" presetClass="entr" presetSubtype="4"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childTnLst>
                          </p:cTn>
                        </p:par>
                        <p:par>
                          <p:cTn id="27" fill="hold">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1" grpId="0"/>
      <p:bldP spid="22" grpId="0" animBg="1"/>
      <p:bldP spid="23"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17 Grupo"/>
          <p:cNvGrpSpPr/>
          <p:nvPr/>
        </p:nvGrpSpPr>
        <p:grpSpPr>
          <a:xfrm>
            <a:off x="-27339" y="0"/>
            <a:ext cx="12219339" cy="1769869"/>
            <a:chOff x="-27339" y="0"/>
            <a:chExt cx="12219339" cy="1769869"/>
          </a:xfrm>
        </p:grpSpPr>
        <p:grpSp>
          <p:nvGrpSpPr>
            <p:cNvPr id="26" name="25 Grupo"/>
            <p:cNvGrpSpPr/>
            <p:nvPr/>
          </p:nvGrpSpPr>
          <p:grpSpPr>
            <a:xfrm>
              <a:off x="-27339" y="0"/>
              <a:ext cx="12219339" cy="943440"/>
              <a:chOff x="-27339" y="0"/>
              <a:chExt cx="12219339" cy="943440"/>
            </a:xfrm>
          </p:grpSpPr>
          <p:sp>
            <p:nvSpPr>
              <p:cNvPr id="32" name="Rectángulo 23">
                <a:extLst>
                  <a:ext uri="{FF2B5EF4-FFF2-40B4-BE49-F238E27FC236}">
                    <a16:creationId xmlns="" xmlns:a16="http://schemas.microsoft.com/office/drawing/2014/main" id="{5D844C73-7959-4F1B-8209-02F0A7374F3D}"/>
                  </a:ext>
                </a:extLst>
              </p:cNvPr>
              <p:cNvSpPr/>
              <p:nvPr/>
            </p:nvSpPr>
            <p:spPr>
              <a:xfrm>
                <a:off x="0" y="0"/>
                <a:ext cx="12192000" cy="943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33" name="Grupo 18">
                <a:extLst>
                  <a:ext uri="{FF2B5EF4-FFF2-40B4-BE49-F238E27FC236}">
                    <a16:creationId xmlns="" xmlns:a16="http://schemas.microsoft.com/office/drawing/2014/main" id="{F63DDC89-E57F-470D-A77A-F314E24E4F62}"/>
                  </a:ext>
                </a:extLst>
              </p:cNvPr>
              <p:cNvGrpSpPr/>
              <p:nvPr/>
            </p:nvGrpSpPr>
            <p:grpSpPr>
              <a:xfrm>
                <a:off x="-27339" y="3942"/>
                <a:ext cx="12154671" cy="933013"/>
                <a:chOff x="-227589" y="-425534"/>
                <a:chExt cx="12154671" cy="817474"/>
              </a:xfrm>
            </p:grpSpPr>
            <p:pic>
              <p:nvPicPr>
                <p:cNvPr id="34" name="Gráfico 19">
                  <a:extLst>
                    <a:ext uri="{FF2B5EF4-FFF2-40B4-BE49-F238E27FC236}">
                      <a16:creationId xmlns="" xmlns:a16="http://schemas.microsoft.com/office/drawing/2014/main" id="{87FC4CA9-39F1-4A97-8D1D-584B963A4619}"/>
                    </a:ext>
                  </a:extLst>
                </p:cNvPr>
                <p:cNvPicPr>
                  <a:picLocks noChangeAspect="1"/>
                </p:cNvPicPr>
                <p:nvPr/>
              </p:nvPicPr>
              <p:blipFill rotWithShape="1">
                <a:blip r:embed="rId2">
                  <a:extLst>
                    <a:ext uri="{96DAC541-7B7A-43D3-8B79-37D633B846F1}">
                      <asvg:svgBlip xmlns:asvg="http://schemas.microsoft.com/office/drawing/2016/SVG/main" xmlns="" r:embed="rId4"/>
                    </a:ext>
                  </a:extLst>
                </a:blip>
                <a:srcRect l="3902" t="45914" r="1813" b="44656"/>
                <a:stretch/>
              </p:blipFill>
              <p:spPr>
                <a:xfrm>
                  <a:off x="-227589" y="-425530"/>
                  <a:ext cx="4061035" cy="817470"/>
                </a:xfrm>
                <a:prstGeom prst="rect">
                  <a:avLst/>
                </a:prstGeom>
              </p:spPr>
            </p:pic>
            <p:pic>
              <p:nvPicPr>
                <p:cNvPr id="35" name="Gráfico 20">
                  <a:extLst>
                    <a:ext uri="{FF2B5EF4-FFF2-40B4-BE49-F238E27FC236}">
                      <a16:creationId xmlns="" xmlns:a16="http://schemas.microsoft.com/office/drawing/2014/main" id="{B4EC7D85-A99C-4BB4-AF1D-3BAECF1AFC4B}"/>
                    </a:ext>
                  </a:extLst>
                </p:cNvPr>
                <p:cNvPicPr>
                  <a:picLocks noChangeAspect="1"/>
                </p:cNvPicPr>
                <p:nvPr/>
              </p:nvPicPr>
              <p:blipFill rotWithShape="1">
                <a:blip r:embed="rId2">
                  <a:extLst>
                    <a:ext uri="{96DAC541-7B7A-43D3-8B79-37D633B846F1}">
                      <asvg:svgBlip xmlns:asvg="http://schemas.microsoft.com/office/drawing/2016/SVG/main" xmlns="" r:embed="rId4"/>
                    </a:ext>
                  </a:extLst>
                </a:blip>
                <a:srcRect l="3902" t="65934" r="1813" b="24636"/>
                <a:stretch/>
              </p:blipFill>
              <p:spPr>
                <a:xfrm>
                  <a:off x="3851630" y="-425534"/>
                  <a:ext cx="4061035" cy="817470"/>
                </a:xfrm>
                <a:prstGeom prst="rect">
                  <a:avLst/>
                </a:prstGeom>
              </p:spPr>
            </p:pic>
            <p:pic>
              <p:nvPicPr>
                <p:cNvPr id="36" name="Gráfico 21">
                  <a:extLst>
                    <a:ext uri="{FF2B5EF4-FFF2-40B4-BE49-F238E27FC236}">
                      <a16:creationId xmlns="" xmlns:a16="http://schemas.microsoft.com/office/drawing/2014/main" id="{6CE81B15-E26B-4744-85BC-FE82F94084C8}"/>
                    </a:ext>
                  </a:extLst>
                </p:cNvPr>
                <p:cNvPicPr>
                  <a:picLocks noChangeAspect="1"/>
                </p:cNvPicPr>
                <p:nvPr/>
              </p:nvPicPr>
              <p:blipFill rotWithShape="1">
                <a:blip r:embed="rId2">
                  <a:extLst>
                    <a:ext uri="{96DAC541-7B7A-43D3-8B79-37D633B846F1}">
                      <asvg:svgBlip xmlns:asvg="http://schemas.microsoft.com/office/drawing/2016/SVG/main" xmlns="" r:embed="rId4"/>
                    </a:ext>
                  </a:extLst>
                </a:blip>
                <a:srcRect l="3902" t="86744" r="1813" b="3826"/>
                <a:stretch/>
              </p:blipFill>
              <p:spPr>
                <a:xfrm>
                  <a:off x="7866047" y="-425530"/>
                  <a:ext cx="4061035" cy="817470"/>
                </a:xfrm>
                <a:prstGeom prst="rect">
                  <a:avLst/>
                </a:prstGeom>
              </p:spPr>
            </p:pic>
          </p:grpSp>
        </p:grpSp>
        <p:grpSp>
          <p:nvGrpSpPr>
            <p:cNvPr id="27" name="26 Grupo"/>
            <p:cNvGrpSpPr/>
            <p:nvPr/>
          </p:nvGrpSpPr>
          <p:grpSpPr>
            <a:xfrm>
              <a:off x="98153" y="1038162"/>
              <a:ext cx="3464857" cy="731707"/>
              <a:chOff x="3881874" y="1299735"/>
              <a:chExt cx="3464857" cy="731707"/>
            </a:xfrm>
          </p:grpSpPr>
          <p:sp>
            <p:nvSpPr>
              <p:cNvPr id="30" name="3 Rectángulo"/>
              <p:cNvSpPr/>
              <p:nvPr/>
            </p:nvSpPr>
            <p:spPr>
              <a:xfrm>
                <a:off x="3881874" y="1299735"/>
                <a:ext cx="3464857" cy="400110"/>
              </a:xfrm>
              <a:prstGeom prst="rect">
                <a:avLst/>
              </a:prstGeom>
              <a:noFill/>
              <a:effectLst/>
            </p:spPr>
            <p:txBody>
              <a:bodyPr wrap="square" lIns="72000">
                <a:spAutoFit/>
              </a:bodyPr>
              <a:lstStyle/>
              <a:p>
                <a:pPr algn="ctr"/>
                <a:r>
                  <a:rPr lang="es-CL" sz="2000" b="1" dirty="0" smtClean="0">
                    <a:solidFill>
                      <a:srgbClr val="0070C0"/>
                    </a:solidFill>
                  </a:rPr>
                  <a:t>Programa de Mejoramiento de </a:t>
                </a:r>
              </a:p>
            </p:txBody>
          </p:sp>
          <p:sp>
            <p:nvSpPr>
              <p:cNvPr id="31" name="Rectángulo 6"/>
              <p:cNvSpPr/>
              <p:nvPr/>
            </p:nvSpPr>
            <p:spPr>
              <a:xfrm>
                <a:off x="3881874" y="1431278"/>
                <a:ext cx="3464857" cy="600164"/>
              </a:xfrm>
              <a:prstGeom prst="rect">
                <a:avLst/>
              </a:prstGeom>
              <a:noFill/>
            </p:spPr>
            <p:txBody>
              <a:bodyPr wrap="square">
                <a:spAutoFit/>
              </a:bodyPr>
              <a:lstStyle/>
              <a:p>
                <a:pPr algn="ctr"/>
                <a:r>
                  <a:rPr lang="es-CL" sz="3200" b="1" dirty="0">
                    <a:solidFill>
                      <a:srgbClr val="0070C0"/>
                    </a:solidFill>
                  </a:rPr>
                  <a:t>Viviendas y Barrios</a:t>
                </a:r>
              </a:p>
            </p:txBody>
          </p:sp>
        </p:grpSp>
        <p:pic>
          <p:nvPicPr>
            <p:cNvPr id="28" name="27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45469" y="952499"/>
              <a:ext cx="1132231" cy="807845"/>
            </a:xfrm>
            <a:prstGeom prst="rect">
              <a:avLst/>
            </a:prstGeom>
          </p:spPr>
        </p:pic>
        <p:sp>
          <p:nvSpPr>
            <p:cNvPr id="29" name="Rectángulo 6"/>
            <p:cNvSpPr/>
            <p:nvPr/>
          </p:nvSpPr>
          <p:spPr>
            <a:xfrm>
              <a:off x="0" y="1114575"/>
              <a:ext cx="10945469" cy="523220"/>
            </a:xfrm>
            <a:prstGeom prst="rect">
              <a:avLst/>
            </a:prstGeom>
            <a:noFill/>
          </p:spPr>
          <p:txBody>
            <a:bodyPr wrap="square">
              <a:spAutoFit/>
            </a:bodyPr>
            <a:lstStyle/>
            <a:p>
              <a:pPr algn="r"/>
              <a:r>
                <a:rPr lang="es-CL" sz="2800" b="1" dirty="0" smtClean="0">
                  <a:solidFill>
                    <a:srgbClr val="0070C0"/>
                  </a:solidFill>
                </a:rPr>
                <a:t>D.S.27/2016 </a:t>
              </a:r>
              <a:endParaRPr lang="es-CL" sz="2800" b="1" dirty="0">
                <a:solidFill>
                  <a:srgbClr val="0070C0"/>
                </a:solidFill>
              </a:endParaRPr>
            </a:p>
          </p:txBody>
        </p:sp>
      </p:grpSp>
      <p:sp>
        <p:nvSpPr>
          <p:cNvPr id="16" name="15 CuadroTexto"/>
          <p:cNvSpPr txBox="1"/>
          <p:nvPr/>
        </p:nvSpPr>
        <p:spPr>
          <a:xfrm>
            <a:off x="5184439" y="5787749"/>
            <a:ext cx="5355122" cy="923330"/>
          </a:xfrm>
          <a:prstGeom prst="rect">
            <a:avLst/>
          </a:prstGeom>
          <a:noFill/>
        </p:spPr>
        <p:txBody>
          <a:bodyPr wrap="square" rtlCol="0">
            <a:spAutoFit/>
          </a:bodyPr>
          <a:lstStyle/>
          <a:p>
            <a:r>
              <a:rPr lang="es-CL" dirty="0" smtClean="0">
                <a:solidFill>
                  <a:schemeClr val="bg1"/>
                </a:solidFill>
                <a:latin typeface="Calibri" panose="020F0502020204030204" pitchFamily="34" charset="0"/>
              </a:rPr>
              <a:t>Se solicitará el ingreso de carpetas correspondientes a la preselección y la lista de espera, ambas nóminas emitidas por el Ministerio</a:t>
            </a:r>
            <a:endParaRPr lang="es-CL" dirty="0">
              <a:solidFill>
                <a:schemeClr val="bg1"/>
              </a:solidFill>
              <a:latin typeface="Calibri" panose="020F0502020204030204" pitchFamily="34" charset="0"/>
            </a:endParaRPr>
          </a:p>
        </p:txBody>
      </p:sp>
      <p:sp>
        <p:nvSpPr>
          <p:cNvPr id="17" name="16 CuadroTexto"/>
          <p:cNvSpPr txBox="1"/>
          <p:nvPr/>
        </p:nvSpPr>
        <p:spPr>
          <a:xfrm>
            <a:off x="3715592" y="5299296"/>
            <a:ext cx="4146408" cy="646331"/>
          </a:xfrm>
          <a:prstGeom prst="rect">
            <a:avLst/>
          </a:prstGeom>
          <a:solidFill>
            <a:schemeClr val="accent5">
              <a:lumMod val="75000"/>
            </a:schemeClr>
          </a:solidFill>
          <a:effectLst>
            <a:outerShdw blurRad="50800" dist="38100" dir="2700000" algn="tl" rotWithShape="0">
              <a:prstClr val="black">
                <a:alpha val="40000"/>
              </a:prstClr>
            </a:outerShdw>
          </a:effectLst>
        </p:spPr>
        <p:txBody>
          <a:bodyPr wrap="square" rtlCol="0">
            <a:spAutoFit/>
          </a:bodyPr>
          <a:lstStyle/>
          <a:p>
            <a:pPr algn="ctr"/>
            <a:r>
              <a:rPr lang="es-CL" dirty="0" smtClean="0">
                <a:solidFill>
                  <a:schemeClr val="bg1"/>
                </a:solidFill>
              </a:rPr>
              <a:t>Posible fecha de Inicio de digitación</a:t>
            </a:r>
          </a:p>
          <a:p>
            <a:pPr algn="ctr"/>
            <a:r>
              <a:rPr lang="es-CL" dirty="0" smtClean="0">
                <a:solidFill>
                  <a:schemeClr val="bg1"/>
                </a:solidFill>
              </a:rPr>
              <a:t>06.09.2019</a:t>
            </a:r>
          </a:p>
        </p:txBody>
      </p:sp>
      <p:sp>
        <p:nvSpPr>
          <p:cNvPr id="19" name="Rectángulo 12"/>
          <p:cNvSpPr/>
          <p:nvPr/>
        </p:nvSpPr>
        <p:spPr>
          <a:xfrm>
            <a:off x="-27339" y="1780139"/>
            <a:ext cx="12219339" cy="338554"/>
          </a:xfrm>
          <a:prstGeom prst="rect">
            <a:avLst/>
          </a:prstGeom>
          <a:solidFill>
            <a:srgbClr val="203864"/>
          </a:solidFill>
        </p:spPr>
        <p:txBody>
          <a:bodyPr wrap="square">
            <a:spAutoFit/>
          </a:bodyPr>
          <a:lstStyle/>
          <a:p>
            <a:r>
              <a:rPr lang="es-ES_tradnl" sz="1600" b="1" kern="0" spc="-15" dirty="0" smtClean="0">
                <a:solidFill>
                  <a:schemeClr val="bg1"/>
                </a:solidFill>
                <a:latin typeface="Calibri (Cuerpo)"/>
                <a:ea typeface="Times New Roman" panose="02020603050405020304" pitchFamily="18" charset="0"/>
                <a:cs typeface="Times New Roman" panose="02020603050405020304" pitchFamily="18" charset="0"/>
              </a:rPr>
              <a:t>   Proceso de Postulación</a:t>
            </a:r>
            <a:endParaRPr lang="es-CL" sz="1600" dirty="0"/>
          </a:p>
        </p:txBody>
      </p:sp>
      <p:sp>
        <p:nvSpPr>
          <p:cNvPr id="20" name="19 CuadroTexto"/>
          <p:cNvSpPr txBox="1"/>
          <p:nvPr/>
        </p:nvSpPr>
        <p:spPr>
          <a:xfrm>
            <a:off x="821813" y="4368143"/>
            <a:ext cx="10689771" cy="830997"/>
          </a:xfrm>
          <a:prstGeom prst="rect">
            <a:avLst/>
          </a:prstGeom>
          <a:noFill/>
        </p:spPr>
        <p:txBody>
          <a:bodyPr wrap="square" rtlCol="0">
            <a:spAutoFit/>
          </a:bodyPr>
          <a:lstStyle/>
          <a:p>
            <a:pPr algn="ctr"/>
            <a:r>
              <a:rPr lang="es-CL" sz="2400" b="1" dirty="0" smtClean="0">
                <a:solidFill>
                  <a:schemeClr val="accent1">
                    <a:lumMod val="50000"/>
                  </a:schemeClr>
                </a:solidFill>
                <a:latin typeface="Calibri" panose="020F0502020204030204" pitchFamily="34" charset="0"/>
              </a:rPr>
              <a:t>Se solicitará el ingreso de carpetas correspondientes a la preselección y la lista de espera, ambas nóminas emitidas por el Ministerio.</a:t>
            </a:r>
            <a:endParaRPr lang="es-CL" sz="2400" b="1" dirty="0">
              <a:solidFill>
                <a:schemeClr val="accent1">
                  <a:lumMod val="50000"/>
                </a:schemeClr>
              </a:solidFill>
              <a:latin typeface="Calibri" panose="020F0502020204030204" pitchFamily="34" charset="0"/>
            </a:endParaRPr>
          </a:p>
        </p:txBody>
      </p:sp>
      <p:pic>
        <p:nvPicPr>
          <p:cNvPr id="24" name="Imagen 3">
            <a:extLst>
              <a:ext uri="{FF2B5EF4-FFF2-40B4-BE49-F238E27FC236}">
                <a16:creationId xmlns:a16="http://schemas.microsoft.com/office/drawing/2014/main" xmlns="" id="{7B5DD396-A866-4489-8DA8-671DE0504F14}"/>
              </a:ext>
            </a:extLst>
          </p:cNvPr>
          <p:cNvPicPr>
            <a:picLocks noChangeAspect="1"/>
          </p:cNvPicPr>
          <p:nvPr/>
        </p:nvPicPr>
        <p:blipFill>
          <a:blip r:embed="rId6"/>
          <a:stretch>
            <a:fillRect/>
          </a:stretch>
        </p:blipFill>
        <p:spPr>
          <a:xfrm>
            <a:off x="936171" y="2700814"/>
            <a:ext cx="10575414" cy="1298598"/>
          </a:xfrm>
          <a:prstGeom prst="rect">
            <a:avLst/>
          </a:prstGeom>
        </p:spPr>
      </p:pic>
    </p:spTree>
    <p:extLst>
      <p:ext uri="{BB962C8B-B14F-4D97-AF65-F5344CB8AC3E}">
        <p14:creationId xmlns:p14="http://schemas.microsoft.com/office/powerpoint/2010/main" val="210873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10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17 Grupo"/>
          <p:cNvGrpSpPr/>
          <p:nvPr/>
        </p:nvGrpSpPr>
        <p:grpSpPr>
          <a:xfrm>
            <a:off x="-27339" y="0"/>
            <a:ext cx="12219339" cy="1769869"/>
            <a:chOff x="-27339" y="0"/>
            <a:chExt cx="12219339" cy="1769869"/>
          </a:xfrm>
        </p:grpSpPr>
        <p:grpSp>
          <p:nvGrpSpPr>
            <p:cNvPr id="26" name="25 Grupo"/>
            <p:cNvGrpSpPr/>
            <p:nvPr/>
          </p:nvGrpSpPr>
          <p:grpSpPr>
            <a:xfrm>
              <a:off x="-27339" y="0"/>
              <a:ext cx="12219339" cy="943440"/>
              <a:chOff x="-27339" y="0"/>
              <a:chExt cx="12219339" cy="943440"/>
            </a:xfrm>
          </p:grpSpPr>
          <p:sp>
            <p:nvSpPr>
              <p:cNvPr id="32" name="Rectángulo 23">
                <a:extLst>
                  <a:ext uri="{FF2B5EF4-FFF2-40B4-BE49-F238E27FC236}">
                    <a16:creationId xmlns="" xmlns:a16="http://schemas.microsoft.com/office/drawing/2014/main" id="{5D844C73-7959-4F1B-8209-02F0A7374F3D}"/>
                  </a:ext>
                </a:extLst>
              </p:cNvPr>
              <p:cNvSpPr/>
              <p:nvPr/>
            </p:nvSpPr>
            <p:spPr>
              <a:xfrm>
                <a:off x="0" y="0"/>
                <a:ext cx="12192000" cy="943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33" name="Grupo 18">
                <a:extLst>
                  <a:ext uri="{FF2B5EF4-FFF2-40B4-BE49-F238E27FC236}">
                    <a16:creationId xmlns="" xmlns:a16="http://schemas.microsoft.com/office/drawing/2014/main" id="{F63DDC89-E57F-470D-A77A-F314E24E4F62}"/>
                  </a:ext>
                </a:extLst>
              </p:cNvPr>
              <p:cNvGrpSpPr/>
              <p:nvPr/>
            </p:nvGrpSpPr>
            <p:grpSpPr>
              <a:xfrm>
                <a:off x="-27339" y="3942"/>
                <a:ext cx="12154671" cy="933013"/>
                <a:chOff x="-227589" y="-425534"/>
                <a:chExt cx="12154671" cy="817474"/>
              </a:xfrm>
            </p:grpSpPr>
            <p:pic>
              <p:nvPicPr>
                <p:cNvPr id="34" name="Gráfico 19">
                  <a:extLst>
                    <a:ext uri="{FF2B5EF4-FFF2-40B4-BE49-F238E27FC236}">
                      <a16:creationId xmlns="" xmlns:a16="http://schemas.microsoft.com/office/drawing/2014/main" id="{87FC4CA9-39F1-4A97-8D1D-584B963A4619}"/>
                    </a:ext>
                  </a:extLst>
                </p:cNvPr>
                <p:cNvPicPr>
                  <a:picLocks noChangeAspect="1"/>
                </p:cNvPicPr>
                <p:nvPr/>
              </p:nvPicPr>
              <p:blipFill rotWithShape="1">
                <a:blip r:embed="rId2">
                  <a:extLst>
                    <a:ext uri="{96DAC541-7B7A-43D3-8B79-37D633B846F1}">
                      <asvg:svgBlip xmlns:asvg="http://schemas.microsoft.com/office/drawing/2016/SVG/main" xmlns="" r:embed="rId4"/>
                    </a:ext>
                  </a:extLst>
                </a:blip>
                <a:srcRect l="3902" t="45914" r="1813" b="44656"/>
                <a:stretch/>
              </p:blipFill>
              <p:spPr>
                <a:xfrm>
                  <a:off x="-227589" y="-425530"/>
                  <a:ext cx="4061035" cy="817470"/>
                </a:xfrm>
                <a:prstGeom prst="rect">
                  <a:avLst/>
                </a:prstGeom>
              </p:spPr>
            </p:pic>
            <p:pic>
              <p:nvPicPr>
                <p:cNvPr id="35" name="Gráfico 20">
                  <a:extLst>
                    <a:ext uri="{FF2B5EF4-FFF2-40B4-BE49-F238E27FC236}">
                      <a16:creationId xmlns="" xmlns:a16="http://schemas.microsoft.com/office/drawing/2014/main" id="{B4EC7D85-A99C-4BB4-AF1D-3BAECF1AFC4B}"/>
                    </a:ext>
                  </a:extLst>
                </p:cNvPr>
                <p:cNvPicPr>
                  <a:picLocks noChangeAspect="1"/>
                </p:cNvPicPr>
                <p:nvPr/>
              </p:nvPicPr>
              <p:blipFill rotWithShape="1">
                <a:blip r:embed="rId2">
                  <a:extLst>
                    <a:ext uri="{96DAC541-7B7A-43D3-8B79-37D633B846F1}">
                      <asvg:svgBlip xmlns:asvg="http://schemas.microsoft.com/office/drawing/2016/SVG/main" xmlns="" r:embed="rId4"/>
                    </a:ext>
                  </a:extLst>
                </a:blip>
                <a:srcRect l="3902" t="65934" r="1813" b="24636"/>
                <a:stretch/>
              </p:blipFill>
              <p:spPr>
                <a:xfrm>
                  <a:off x="3851630" y="-425534"/>
                  <a:ext cx="4061035" cy="817470"/>
                </a:xfrm>
                <a:prstGeom prst="rect">
                  <a:avLst/>
                </a:prstGeom>
              </p:spPr>
            </p:pic>
            <p:pic>
              <p:nvPicPr>
                <p:cNvPr id="36" name="Gráfico 21">
                  <a:extLst>
                    <a:ext uri="{FF2B5EF4-FFF2-40B4-BE49-F238E27FC236}">
                      <a16:creationId xmlns="" xmlns:a16="http://schemas.microsoft.com/office/drawing/2014/main" id="{6CE81B15-E26B-4744-85BC-FE82F94084C8}"/>
                    </a:ext>
                  </a:extLst>
                </p:cNvPr>
                <p:cNvPicPr>
                  <a:picLocks noChangeAspect="1"/>
                </p:cNvPicPr>
                <p:nvPr/>
              </p:nvPicPr>
              <p:blipFill rotWithShape="1">
                <a:blip r:embed="rId2">
                  <a:extLst>
                    <a:ext uri="{96DAC541-7B7A-43D3-8B79-37D633B846F1}">
                      <asvg:svgBlip xmlns:asvg="http://schemas.microsoft.com/office/drawing/2016/SVG/main" xmlns="" r:embed="rId4"/>
                    </a:ext>
                  </a:extLst>
                </a:blip>
                <a:srcRect l="3902" t="86744" r="1813" b="3826"/>
                <a:stretch/>
              </p:blipFill>
              <p:spPr>
                <a:xfrm>
                  <a:off x="7866047" y="-425530"/>
                  <a:ext cx="4061035" cy="817470"/>
                </a:xfrm>
                <a:prstGeom prst="rect">
                  <a:avLst/>
                </a:prstGeom>
              </p:spPr>
            </p:pic>
          </p:grpSp>
        </p:grpSp>
        <p:grpSp>
          <p:nvGrpSpPr>
            <p:cNvPr id="27" name="26 Grupo"/>
            <p:cNvGrpSpPr/>
            <p:nvPr/>
          </p:nvGrpSpPr>
          <p:grpSpPr>
            <a:xfrm>
              <a:off x="98153" y="1038162"/>
              <a:ext cx="3464857" cy="731707"/>
              <a:chOff x="3881874" y="1299735"/>
              <a:chExt cx="3464857" cy="731707"/>
            </a:xfrm>
          </p:grpSpPr>
          <p:sp>
            <p:nvSpPr>
              <p:cNvPr id="30" name="3 Rectángulo"/>
              <p:cNvSpPr/>
              <p:nvPr/>
            </p:nvSpPr>
            <p:spPr>
              <a:xfrm>
                <a:off x="3881874" y="1299735"/>
                <a:ext cx="3464857" cy="400110"/>
              </a:xfrm>
              <a:prstGeom prst="rect">
                <a:avLst/>
              </a:prstGeom>
              <a:noFill/>
              <a:effectLst/>
            </p:spPr>
            <p:txBody>
              <a:bodyPr wrap="square" lIns="72000">
                <a:spAutoFit/>
              </a:bodyPr>
              <a:lstStyle/>
              <a:p>
                <a:pPr algn="ctr"/>
                <a:r>
                  <a:rPr lang="es-CL" sz="2000" b="1" dirty="0" smtClean="0">
                    <a:solidFill>
                      <a:srgbClr val="0070C0"/>
                    </a:solidFill>
                  </a:rPr>
                  <a:t>Programa de Mejoramiento de </a:t>
                </a:r>
              </a:p>
            </p:txBody>
          </p:sp>
          <p:sp>
            <p:nvSpPr>
              <p:cNvPr id="31" name="Rectángulo 6"/>
              <p:cNvSpPr/>
              <p:nvPr/>
            </p:nvSpPr>
            <p:spPr>
              <a:xfrm>
                <a:off x="3881874" y="1431278"/>
                <a:ext cx="3464857" cy="600164"/>
              </a:xfrm>
              <a:prstGeom prst="rect">
                <a:avLst/>
              </a:prstGeom>
              <a:noFill/>
            </p:spPr>
            <p:txBody>
              <a:bodyPr wrap="square">
                <a:spAutoFit/>
              </a:bodyPr>
              <a:lstStyle/>
              <a:p>
                <a:pPr algn="ctr"/>
                <a:r>
                  <a:rPr lang="es-CL" sz="3200" b="1" dirty="0">
                    <a:solidFill>
                      <a:srgbClr val="0070C0"/>
                    </a:solidFill>
                  </a:rPr>
                  <a:t>Viviendas y Barrios</a:t>
                </a:r>
              </a:p>
            </p:txBody>
          </p:sp>
        </p:grpSp>
        <p:pic>
          <p:nvPicPr>
            <p:cNvPr id="28" name="27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45469" y="952499"/>
              <a:ext cx="1132231" cy="807845"/>
            </a:xfrm>
            <a:prstGeom prst="rect">
              <a:avLst/>
            </a:prstGeom>
          </p:spPr>
        </p:pic>
        <p:sp>
          <p:nvSpPr>
            <p:cNvPr id="29" name="Rectángulo 6"/>
            <p:cNvSpPr/>
            <p:nvPr/>
          </p:nvSpPr>
          <p:spPr>
            <a:xfrm>
              <a:off x="0" y="1114575"/>
              <a:ext cx="10945469" cy="523220"/>
            </a:xfrm>
            <a:prstGeom prst="rect">
              <a:avLst/>
            </a:prstGeom>
            <a:noFill/>
          </p:spPr>
          <p:txBody>
            <a:bodyPr wrap="square">
              <a:spAutoFit/>
            </a:bodyPr>
            <a:lstStyle/>
            <a:p>
              <a:pPr algn="r"/>
              <a:r>
                <a:rPr lang="es-CL" sz="2800" b="1" dirty="0" smtClean="0">
                  <a:solidFill>
                    <a:srgbClr val="0070C0"/>
                  </a:solidFill>
                </a:rPr>
                <a:t>D.S.27/2016 </a:t>
              </a:r>
              <a:endParaRPr lang="es-CL" sz="2800" b="1" dirty="0">
                <a:solidFill>
                  <a:srgbClr val="0070C0"/>
                </a:solidFill>
              </a:endParaRPr>
            </a:p>
          </p:txBody>
        </p:sp>
      </p:grpSp>
      <p:sp>
        <p:nvSpPr>
          <p:cNvPr id="14" name="Rectángulo 12"/>
          <p:cNvSpPr/>
          <p:nvPr/>
        </p:nvSpPr>
        <p:spPr>
          <a:xfrm>
            <a:off x="-27339" y="1780139"/>
            <a:ext cx="12219339" cy="338554"/>
          </a:xfrm>
          <a:prstGeom prst="rect">
            <a:avLst/>
          </a:prstGeom>
          <a:solidFill>
            <a:srgbClr val="203864"/>
          </a:solidFill>
        </p:spPr>
        <p:txBody>
          <a:bodyPr wrap="square">
            <a:spAutoFit/>
          </a:bodyPr>
          <a:lstStyle/>
          <a:p>
            <a:r>
              <a:rPr lang="es-CL" sz="1600" b="1" dirty="0" smtClean="0">
                <a:solidFill>
                  <a:schemeClr val="bg1"/>
                </a:solidFill>
              </a:rPr>
              <a:t>   Proceso de revisión de proyectos</a:t>
            </a:r>
            <a:endParaRPr lang="es-CL" sz="1600" b="1" dirty="0">
              <a:solidFill>
                <a:schemeClr val="bg1"/>
              </a:solidFill>
            </a:endParaRPr>
          </a:p>
        </p:txBody>
      </p:sp>
      <p:sp>
        <p:nvSpPr>
          <p:cNvPr id="15" name="CuadroTexto 10">
            <a:extLst>
              <a:ext uri="{FF2B5EF4-FFF2-40B4-BE49-F238E27FC236}">
                <a16:creationId xmlns:a16="http://schemas.microsoft.com/office/drawing/2014/main" xmlns="" id="{B16AE252-A1BC-43EF-A047-DB43E7190EDC}"/>
              </a:ext>
            </a:extLst>
          </p:cNvPr>
          <p:cNvSpPr txBox="1"/>
          <p:nvPr/>
        </p:nvSpPr>
        <p:spPr>
          <a:xfrm>
            <a:off x="849268" y="2684783"/>
            <a:ext cx="9764304" cy="461665"/>
          </a:xfrm>
          <a:prstGeom prst="rect">
            <a:avLst/>
          </a:prstGeom>
          <a:noFill/>
        </p:spPr>
        <p:txBody>
          <a:bodyPr wrap="square" rtlCol="0">
            <a:spAutoFit/>
          </a:bodyPr>
          <a:lstStyle/>
          <a:p>
            <a:r>
              <a:rPr lang="es-CL" sz="2400" b="1" dirty="0">
                <a:solidFill>
                  <a:schemeClr val="accent1">
                    <a:lumMod val="50000"/>
                  </a:schemeClr>
                </a:solidFill>
              </a:rPr>
              <a:t>Este Llamado NO contempla proceso de observaciones.</a:t>
            </a:r>
          </a:p>
        </p:txBody>
      </p:sp>
      <p:sp>
        <p:nvSpPr>
          <p:cNvPr id="16" name="CuadroTexto 3">
            <a:extLst>
              <a:ext uri="{FF2B5EF4-FFF2-40B4-BE49-F238E27FC236}">
                <a16:creationId xmlns:a16="http://schemas.microsoft.com/office/drawing/2014/main" xmlns="" id="{E58310CC-D11A-4789-9D19-F61F9453B618}"/>
              </a:ext>
            </a:extLst>
          </p:cNvPr>
          <p:cNvSpPr txBox="1"/>
          <p:nvPr/>
        </p:nvSpPr>
        <p:spPr>
          <a:xfrm>
            <a:off x="849267" y="3755767"/>
            <a:ext cx="3896904" cy="461665"/>
          </a:xfrm>
          <a:prstGeom prst="rect">
            <a:avLst/>
          </a:prstGeom>
          <a:solidFill>
            <a:srgbClr val="203864"/>
          </a:solidFill>
          <a:effectLst>
            <a:outerShdw blurRad="50800" dist="38100" dir="2700000" algn="tl" rotWithShape="0">
              <a:prstClr val="black">
                <a:alpha val="40000"/>
              </a:prstClr>
            </a:outerShdw>
          </a:effectLst>
        </p:spPr>
        <p:txBody>
          <a:bodyPr wrap="square" rtlCol="0">
            <a:spAutoFit/>
          </a:bodyPr>
          <a:lstStyle/>
          <a:p>
            <a:r>
              <a:rPr lang="es-CL" sz="2400" b="1" dirty="0" smtClean="0">
                <a:solidFill>
                  <a:schemeClr val="bg1"/>
                </a:solidFill>
              </a:rPr>
              <a:t>PROCESO DE CALIFICACIÓN</a:t>
            </a:r>
            <a:r>
              <a:rPr lang="es-CL" sz="2400" b="1" dirty="0" smtClean="0">
                <a:solidFill>
                  <a:schemeClr val="accent1">
                    <a:lumMod val="50000"/>
                  </a:schemeClr>
                </a:solidFill>
              </a:rPr>
              <a:t>N</a:t>
            </a:r>
            <a:endParaRPr lang="es-CL" sz="2400" b="1" dirty="0">
              <a:solidFill>
                <a:schemeClr val="accent1">
                  <a:lumMod val="50000"/>
                </a:schemeClr>
              </a:solidFill>
            </a:endParaRPr>
          </a:p>
        </p:txBody>
      </p:sp>
      <p:sp>
        <p:nvSpPr>
          <p:cNvPr id="17" name="CuadroTexto 10">
            <a:extLst>
              <a:ext uri="{FF2B5EF4-FFF2-40B4-BE49-F238E27FC236}">
                <a16:creationId xmlns:a16="http://schemas.microsoft.com/office/drawing/2014/main" xmlns="" id="{B16AE252-A1BC-43EF-A047-DB43E7190EDC}"/>
              </a:ext>
            </a:extLst>
          </p:cNvPr>
          <p:cNvSpPr txBox="1"/>
          <p:nvPr/>
        </p:nvSpPr>
        <p:spPr>
          <a:xfrm>
            <a:off x="849268" y="4420321"/>
            <a:ext cx="10874647" cy="1569660"/>
          </a:xfrm>
          <a:prstGeom prst="rect">
            <a:avLst/>
          </a:prstGeom>
          <a:noFill/>
        </p:spPr>
        <p:txBody>
          <a:bodyPr wrap="square" rtlCol="0">
            <a:spAutoFit/>
          </a:bodyPr>
          <a:lstStyle/>
          <a:p>
            <a:pPr algn="just"/>
            <a:r>
              <a:rPr lang="es-CL" sz="2400" b="1" dirty="0">
                <a:solidFill>
                  <a:schemeClr val="accent1">
                    <a:lumMod val="50000"/>
                  </a:schemeClr>
                </a:solidFill>
              </a:rPr>
              <a:t>Durante el proceso de Calificación, este SERVIU tiene la facultad de Rechazar proyectos que se encuentren en la Nómina de Preselección, los cuales serán reemplazados por los proyectos que sean parte de la lista de espera según el orden de prelación.</a:t>
            </a:r>
          </a:p>
        </p:txBody>
      </p:sp>
    </p:spTree>
    <p:extLst>
      <p:ext uri="{BB962C8B-B14F-4D97-AF65-F5344CB8AC3E}">
        <p14:creationId xmlns:p14="http://schemas.microsoft.com/office/powerpoint/2010/main" val="348322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17 Grupo"/>
          <p:cNvGrpSpPr/>
          <p:nvPr/>
        </p:nvGrpSpPr>
        <p:grpSpPr>
          <a:xfrm>
            <a:off x="-27339" y="0"/>
            <a:ext cx="12219339" cy="1769869"/>
            <a:chOff x="-27339" y="0"/>
            <a:chExt cx="12219339" cy="1769869"/>
          </a:xfrm>
        </p:grpSpPr>
        <p:grpSp>
          <p:nvGrpSpPr>
            <p:cNvPr id="26" name="25 Grupo"/>
            <p:cNvGrpSpPr/>
            <p:nvPr/>
          </p:nvGrpSpPr>
          <p:grpSpPr>
            <a:xfrm>
              <a:off x="-27339" y="0"/>
              <a:ext cx="12219339" cy="943440"/>
              <a:chOff x="-27339" y="0"/>
              <a:chExt cx="12219339" cy="943440"/>
            </a:xfrm>
          </p:grpSpPr>
          <p:sp>
            <p:nvSpPr>
              <p:cNvPr id="32" name="Rectángulo 23">
                <a:extLst>
                  <a:ext uri="{FF2B5EF4-FFF2-40B4-BE49-F238E27FC236}">
                    <a16:creationId xmlns="" xmlns:a16="http://schemas.microsoft.com/office/drawing/2014/main" id="{5D844C73-7959-4F1B-8209-02F0A7374F3D}"/>
                  </a:ext>
                </a:extLst>
              </p:cNvPr>
              <p:cNvSpPr/>
              <p:nvPr/>
            </p:nvSpPr>
            <p:spPr>
              <a:xfrm>
                <a:off x="0" y="0"/>
                <a:ext cx="12192000" cy="943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33" name="Grupo 18">
                <a:extLst>
                  <a:ext uri="{FF2B5EF4-FFF2-40B4-BE49-F238E27FC236}">
                    <a16:creationId xmlns="" xmlns:a16="http://schemas.microsoft.com/office/drawing/2014/main" id="{F63DDC89-E57F-470D-A77A-F314E24E4F62}"/>
                  </a:ext>
                </a:extLst>
              </p:cNvPr>
              <p:cNvGrpSpPr/>
              <p:nvPr/>
            </p:nvGrpSpPr>
            <p:grpSpPr>
              <a:xfrm>
                <a:off x="-27339" y="3942"/>
                <a:ext cx="12154671" cy="933013"/>
                <a:chOff x="-227589" y="-425534"/>
                <a:chExt cx="12154671" cy="817474"/>
              </a:xfrm>
            </p:grpSpPr>
            <p:pic>
              <p:nvPicPr>
                <p:cNvPr id="34" name="Gráfico 19">
                  <a:extLst>
                    <a:ext uri="{FF2B5EF4-FFF2-40B4-BE49-F238E27FC236}">
                      <a16:creationId xmlns="" xmlns:a16="http://schemas.microsoft.com/office/drawing/2014/main" id="{87FC4CA9-39F1-4A97-8D1D-584B963A4619}"/>
                    </a:ext>
                  </a:extLst>
                </p:cNvPr>
                <p:cNvPicPr>
                  <a:picLocks noChangeAspect="1"/>
                </p:cNvPicPr>
                <p:nvPr/>
              </p:nvPicPr>
              <p:blipFill rotWithShape="1">
                <a:blip r:embed="rId2">
                  <a:extLst>
                    <a:ext uri="{96DAC541-7B7A-43D3-8B79-37D633B846F1}">
                      <asvg:svgBlip xmlns:asvg="http://schemas.microsoft.com/office/drawing/2016/SVG/main" xmlns="" r:embed="rId4"/>
                    </a:ext>
                  </a:extLst>
                </a:blip>
                <a:srcRect l="3902" t="45914" r="1813" b="44656"/>
                <a:stretch/>
              </p:blipFill>
              <p:spPr>
                <a:xfrm>
                  <a:off x="-227589" y="-425530"/>
                  <a:ext cx="4061035" cy="817470"/>
                </a:xfrm>
                <a:prstGeom prst="rect">
                  <a:avLst/>
                </a:prstGeom>
              </p:spPr>
            </p:pic>
            <p:pic>
              <p:nvPicPr>
                <p:cNvPr id="35" name="Gráfico 20">
                  <a:extLst>
                    <a:ext uri="{FF2B5EF4-FFF2-40B4-BE49-F238E27FC236}">
                      <a16:creationId xmlns="" xmlns:a16="http://schemas.microsoft.com/office/drawing/2014/main" id="{B4EC7D85-A99C-4BB4-AF1D-3BAECF1AFC4B}"/>
                    </a:ext>
                  </a:extLst>
                </p:cNvPr>
                <p:cNvPicPr>
                  <a:picLocks noChangeAspect="1"/>
                </p:cNvPicPr>
                <p:nvPr/>
              </p:nvPicPr>
              <p:blipFill rotWithShape="1">
                <a:blip r:embed="rId2">
                  <a:extLst>
                    <a:ext uri="{96DAC541-7B7A-43D3-8B79-37D633B846F1}">
                      <asvg:svgBlip xmlns:asvg="http://schemas.microsoft.com/office/drawing/2016/SVG/main" xmlns="" r:embed="rId4"/>
                    </a:ext>
                  </a:extLst>
                </a:blip>
                <a:srcRect l="3902" t="65934" r="1813" b="24636"/>
                <a:stretch/>
              </p:blipFill>
              <p:spPr>
                <a:xfrm>
                  <a:off x="3851630" y="-425534"/>
                  <a:ext cx="4061035" cy="817470"/>
                </a:xfrm>
                <a:prstGeom prst="rect">
                  <a:avLst/>
                </a:prstGeom>
              </p:spPr>
            </p:pic>
            <p:pic>
              <p:nvPicPr>
                <p:cNvPr id="36" name="Gráfico 21">
                  <a:extLst>
                    <a:ext uri="{FF2B5EF4-FFF2-40B4-BE49-F238E27FC236}">
                      <a16:creationId xmlns="" xmlns:a16="http://schemas.microsoft.com/office/drawing/2014/main" id="{6CE81B15-E26B-4744-85BC-FE82F94084C8}"/>
                    </a:ext>
                  </a:extLst>
                </p:cNvPr>
                <p:cNvPicPr>
                  <a:picLocks noChangeAspect="1"/>
                </p:cNvPicPr>
                <p:nvPr/>
              </p:nvPicPr>
              <p:blipFill rotWithShape="1">
                <a:blip r:embed="rId2">
                  <a:extLst>
                    <a:ext uri="{96DAC541-7B7A-43D3-8B79-37D633B846F1}">
                      <asvg:svgBlip xmlns:asvg="http://schemas.microsoft.com/office/drawing/2016/SVG/main" xmlns="" r:embed="rId4"/>
                    </a:ext>
                  </a:extLst>
                </a:blip>
                <a:srcRect l="3902" t="86744" r="1813" b="3826"/>
                <a:stretch/>
              </p:blipFill>
              <p:spPr>
                <a:xfrm>
                  <a:off x="7866047" y="-425530"/>
                  <a:ext cx="4061035" cy="817470"/>
                </a:xfrm>
                <a:prstGeom prst="rect">
                  <a:avLst/>
                </a:prstGeom>
              </p:spPr>
            </p:pic>
          </p:grpSp>
        </p:grpSp>
        <p:grpSp>
          <p:nvGrpSpPr>
            <p:cNvPr id="27" name="26 Grupo"/>
            <p:cNvGrpSpPr/>
            <p:nvPr/>
          </p:nvGrpSpPr>
          <p:grpSpPr>
            <a:xfrm>
              <a:off x="98153" y="1038162"/>
              <a:ext cx="3464857" cy="731707"/>
              <a:chOff x="3881874" y="1299735"/>
              <a:chExt cx="3464857" cy="731707"/>
            </a:xfrm>
          </p:grpSpPr>
          <p:sp>
            <p:nvSpPr>
              <p:cNvPr id="30" name="3 Rectángulo"/>
              <p:cNvSpPr/>
              <p:nvPr/>
            </p:nvSpPr>
            <p:spPr>
              <a:xfrm>
                <a:off x="3881874" y="1299735"/>
                <a:ext cx="3464857" cy="400110"/>
              </a:xfrm>
              <a:prstGeom prst="rect">
                <a:avLst/>
              </a:prstGeom>
              <a:noFill/>
              <a:effectLst/>
            </p:spPr>
            <p:txBody>
              <a:bodyPr wrap="square" lIns="72000">
                <a:spAutoFit/>
              </a:bodyPr>
              <a:lstStyle/>
              <a:p>
                <a:pPr algn="ctr"/>
                <a:r>
                  <a:rPr lang="es-CL" sz="2000" b="1" dirty="0" smtClean="0">
                    <a:solidFill>
                      <a:srgbClr val="0070C0"/>
                    </a:solidFill>
                  </a:rPr>
                  <a:t>Programa de Mejoramiento de </a:t>
                </a:r>
              </a:p>
            </p:txBody>
          </p:sp>
          <p:sp>
            <p:nvSpPr>
              <p:cNvPr id="31" name="Rectángulo 6"/>
              <p:cNvSpPr/>
              <p:nvPr/>
            </p:nvSpPr>
            <p:spPr>
              <a:xfrm>
                <a:off x="3881874" y="1431278"/>
                <a:ext cx="3464857" cy="600164"/>
              </a:xfrm>
              <a:prstGeom prst="rect">
                <a:avLst/>
              </a:prstGeom>
              <a:noFill/>
            </p:spPr>
            <p:txBody>
              <a:bodyPr wrap="square">
                <a:spAutoFit/>
              </a:bodyPr>
              <a:lstStyle/>
              <a:p>
                <a:pPr algn="ctr"/>
                <a:r>
                  <a:rPr lang="es-CL" sz="3200" b="1" dirty="0">
                    <a:solidFill>
                      <a:srgbClr val="0070C0"/>
                    </a:solidFill>
                  </a:rPr>
                  <a:t>Viviendas y Barrios</a:t>
                </a:r>
              </a:p>
            </p:txBody>
          </p:sp>
        </p:grpSp>
        <p:pic>
          <p:nvPicPr>
            <p:cNvPr id="28" name="27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45469" y="952499"/>
              <a:ext cx="1132231" cy="807845"/>
            </a:xfrm>
            <a:prstGeom prst="rect">
              <a:avLst/>
            </a:prstGeom>
          </p:spPr>
        </p:pic>
        <p:sp>
          <p:nvSpPr>
            <p:cNvPr id="29" name="Rectángulo 6"/>
            <p:cNvSpPr/>
            <p:nvPr/>
          </p:nvSpPr>
          <p:spPr>
            <a:xfrm>
              <a:off x="0" y="1114575"/>
              <a:ext cx="10945469" cy="523220"/>
            </a:xfrm>
            <a:prstGeom prst="rect">
              <a:avLst/>
            </a:prstGeom>
            <a:noFill/>
          </p:spPr>
          <p:txBody>
            <a:bodyPr wrap="square">
              <a:spAutoFit/>
            </a:bodyPr>
            <a:lstStyle/>
            <a:p>
              <a:pPr algn="r"/>
              <a:r>
                <a:rPr lang="es-CL" sz="2800" b="1" dirty="0" smtClean="0">
                  <a:solidFill>
                    <a:srgbClr val="0070C0"/>
                  </a:solidFill>
                </a:rPr>
                <a:t>D.S.27/2016 </a:t>
              </a:r>
              <a:endParaRPr lang="es-CL" sz="2800" b="1" dirty="0">
                <a:solidFill>
                  <a:srgbClr val="0070C0"/>
                </a:solidFill>
              </a:endParaRPr>
            </a:p>
          </p:txBody>
        </p:sp>
      </p:grpSp>
      <p:sp>
        <p:nvSpPr>
          <p:cNvPr id="15" name="CuadroTexto 10">
            <a:extLst>
              <a:ext uri="{FF2B5EF4-FFF2-40B4-BE49-F238E27FC236}">
                <a16:creationId xmlns:a16="http://schemas.microsoft.com/office/drawing/2014/main" xmlns="" id="{B16AE252-A1BC-43EF-A047-DB43E7190EDC}"/>
              </a:ext>
            </a:extLst>
          </p:cNvPr>
          <p:cNvSpPr txBox="1"/>
          <p:nvPr/>
        </p:nvSpPr>
        <p:spPr>
          <a:xfrm>
            <a:off x="1201374" y="2301027"/>
            <a:ext cx="9789252" cy="830997"/>
          </a:xfrm>
          <a:prstGeom prst="rect">
            <a:avLst/>
          </a:prstGeom>
          <a:noFill/>
        </p:spPr>
        <p:txBody>
          <a:bodyPr wrap="square" rtlCol="0">
            <a:spAutoFit/>
          </a:bodyPr>
          <a:lstStyle/>
          <a:p>
            <a:r>
              <a:rPr lang="es-CL" sz="2400" b="1" dirty="0" smtClean="0">
                <a:solidFill>
                  <a:schemeClr val="accent1">
                    <a:lumMod val="50000"/>
                  </a:schemeClr>
                </a:solidFill>
              </a:rPr>
              <a:t>Se deben presentar el total de antecedentes solicitados en los </a:t>
            </a:r>
            <a:r>
              <a:rPr lang="es-CL" sz="2400" b="1" dirty="0" err="1" smtClean="0">
                <a:solidFill>
                  <a:schemeClr val="accent1">
                    <a:lumMod val="50000"/>
                  </a:schemeClr>
                </a:solidFill>
              </a:rPr>
              <a:t>check</a:t>
            </a:r>
            <a:r>
              <a:rPr lang="es-CL" sz="2400" b="1" dirty="0" smtClean="0">
                <a:solidFill>
                  <a:schemeClr val="accent1">
                    <a:lumMod val="50000"/>
                  </a:schemeClr>
                </a:solidFill>
              </a:rPr>
              <a:t> </a:t>
            </a:r>
            <a:r>
              <a:rPr lang="es-CL" sz="2400" b="1" dirty="0" err="1" smtClean="0">
                <a:solidFill>
                  <a:schemeClr val="accent1">
                    <a:lumMod val="50000"/>
                  </a:schemeClr>
                </a:solidFill>
              </a:rPr>
              <a:t>list</a:t>
            </a:r>
            <a:r>
              <a:rPr lang="es-CL" sz="2400" b="1" dirty="0" smtClean="0">
                <a:solidFill>
                  <a:schemeClr val="accent1">
                    <a:lumMod val="50000"/>
                  </a:schemeClr>
                </a:solidFill>
              </a:rPr>
              <a:t> de cada factibilidad:</a:t>
            </a:r>
          </a:p>
        </p:txBody>
      </p:sp>
      <p:sp>
        <p:nvSpPr>
          <p:cNvPr id="16" name="Rectángulo 12"/>
          <p:cNvSpPr/>
          <p:nvPr/>
        </p:nvSpPr>
        <p:spPr>
          <a:xfrm>
            <a:off x="-27339" y="1780139"/>
            <a:ext cx="12219339" cy="338554"/>
          </a:xfrm>
          <a:prstGeom prst="rect">
            <a:avLst/>
          </a:prstGeom>
          <a:solidFill>
            <a:srgbClr val="203864"/>
          </a:solidFill>
        </p:spPr>
        <p:txBody>
          <a:bodyPr wrap="square">
            <a:spAutoFit/>
          </a:bodyPr>
          <a:lstStyle/>
          <a:p>
            <a:r>
              <a:rPr lang="es-ES_tradnl" sz="1600" b="1" kern="0" spc="-15" dirty="0" smtClean="0">
                <a:solidFill>
                  <a:schemeClr val="bg1"/>
                </a:solidFill>
                <a:latin typeface="Calibri (Cuerpo)"/>
                <a:ea typeface="Times New Roman" panose="02020603050405020304" pitchFamily="18" charset="0"/>
                <a:cs typeface="Times New Roman" panose="02020603050405020304" pitchFamily="18" charset="0"/>
              </a:rPr>
              <a:t>   Proceso de Ingreso</a:t>
            </a:r>
            <a:endParaRPr lang="es-CL" sz="1600" dirty="0"/>
          </a:p>
        </p:txBody>
      </p:sp>
      <p:sp>
        <p:nvSpPr>
          <p:cNvPr id="2" name="1 Rectángulo"/>
          <p:cNvSpPr/>
          <p:nvPr/>
        </p:nvSpPr>
        <p:spPr>
          <a:xfrm>
            <a:off x="1201374" y="3483158"/>
            <a:ext cx="6096000" cy="1200329"/>
          </a:xfrm>
          <a:prstGeom prst="rect">
            <a:avLst/>
          </a:prstGeom>
        </p:spPr>
        <p:txBody>
          <a:bodyPr>
            <a:spAutoFit/>
          </a:bodyPr>
          <a:lstStyle/>
          <a:p>
            <a:pPr marL="342900" indent="-342900">
              <a:buFont typeface="Arial" panose="020B0604020202020204" pitchFamily="34" charset="0"/>
              <a:buChar char="•"/>
            </a:pPr>
            <a:r>
              <a:rPr lang="es-CL" sz="2400" b="1" dirty="0" smtClean="0">
                <a:solidFill>
                  <a:schemeClr val="accent1">
                    <a:lumMod val="50000"/>
                  </a:schemeClr>
                </a:solidFill>
              </a:rPr>
              <a:t>Administrativa</a:t>
            </a:r>
            <a:endParaRPr lang="es-CL" sz="2400" b="1" dirty="0">
              <a:solidFill>
                <a:schemeClr val="accent1">
                  <a:lumMod val="50000"/>
                </a:schemeClr>
              </a:solidFill>
            </a:endParaRPr>
          </a:p>
          <a:p>
            <a:pPr marL="342900" indent="-342900">
              <a:buFont typeface="Arial" panose="020B0604020202020204" pitchFamily="34" charset="0"/>
              <a:buChar char="•"/>
            </a:pPr>
            <a:r>
              <a:rPr lang="es-CL" sz="2400" b="1" dirty="0">
                <a:solidFill>
                  <a:schemeClr val="accent1">
                    <a:lumMod val="50000"/>
                  </a:schemeClr>
                </a:solidFill>
              </a:rPr>
              <a:t>Técnica</a:t>
            </a:r>
          </a:p>
          <a:p>
            <a:pPr marL="342900" indent="-342900">
              <a:buFont typeface="Arial" panose="020B0604020202020204" pitchFamily="34" charset="0"/>
              <a:buChar char="•"/>
            </a:pPr>
            <a:r>
              <a:rPr lang="es-CL" sz="2400" b="1" dirty="0" smtClean="0">
                <a:solidFill>
                  <a:schemeClr val="accent1">
                    <a:lumMod val="50000"/>
                  </a:schemeClr>
                </a:solidFill>
              </a:rPr>
              <a:t>Social</a:t>
            </a:r>
            <a:endParaRPr lang="es-CL" sz="2400" b="1" dirty="0">
              <a:solidFill>
                <a:schemeClr val="accent1">
                  <a:lumMod val="50000"/>
                </a:schemeClr>
              </a:solidFill>
            </a:endParaRPr>
          </a:p>
        </p:txBody>
      </p:sp>
      <p:sp>
        <p:nvSpPr>
          <p:cNvPr id="3" name="2 Rectángulo"/>
          <p:cNvSpPr/>
          <p:nvPr/>
        </p:nvSpPr>
        <p:spPr>
          <a:xfrm>
            <a:off x="1201373" y="5129020"/>
            <a:ext cx="9744095" cy="830997"/>
          </a:xfrm>
          <a:prstGeom prst="rect">
            <a:avLst/>
          </a:prstGeom>
        </p:spPr>
        <p:txBody>
          <a:bodyPr wrap="square">
            <a:spAutoFit/>
          </a:bodyPr>
          <a:lstStyle/>
          <a:p>
            <a:r>
              <a:rPr lang="es-CL" sz="2400" b="1" dirty="0" smtClean="0">
                <a:solidFill>
                  <a:schemeClr val="accent1">
                    <a:lumMod val="50000"/>
                  </a:schemeClr>
                </a:solidFill>
              </a:rPr>
              <a:t>La </a:t>
            </a:r>
            <a:r>
              <a:rPr lang="es-CL" sz="2400" b="1" dirty="0">
                <a:solidFill>
                  <a:schemeClr val="accent1">
                    <a:lumMod val="50000"/>
                  </a:schemeClr>
                </a:solidFill>
              </a:rPr>
              <a:t>no presentación de algún antecedente es causal inmediata de rechazo del proyecto, sin posibilidad de reingreso.</a:t>
            </a:r>
            <a:endParaRPr lang="es-ES" sz="2400" dirty="0"/>
          </a:p>
        </p:txBody>
      </p:sp>
    </p:spTree>
    <p:extLst>
      <p:ext uri="{BB962C8B-B14F-4D97-AF65-F5344CB8AC3E}">
        <p14:creationId xmlns:p14="http://schemas.microsoft.com/office/powerpoint/2010/main" val="56614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17 Grupo"/>
          <p:cNvGrpSpPr/>
          <p:nvPr/>
        </p:nvGrpSpPr>
        <p:grpSpPr>
          <a:xfrm>
            <a:off x="-27339" y="0"/>
            <a:ext cx="12219339" cy="1769869"/>
            <a:chOff x="-27339" y="0"/>
            <a:chExt cx="12219339" cy="1769869"/>
          </a:xfrm>
        </p:grpSpPr>
        <p:grpSp>
          <p:nvGrpSpPr>
            <p:cNvPr id="26" name="25 Grupo"/>
            <p:cNvGrpSpPr/>
            <p:nvPr/>
          </p:nvGrpSpPr>
          <p:grpSpPr>
            <a:xfrm>
              <a:off x="-27339" y="0"/>
              <a:ext cx="12219339" cy="943440"/>
              <a:chOff x="-27339" y="0"/>
              <a:chExt cx="12219339" cy="943440"/>
            </a:xfrm>
          </p:grpSpPr>
          <p:sp>
            <p:nvSpPr>
              <p:cNvPr id="32" name="Rectángulo 23">
                <a:extLst>
                  <a:ext uri="{FF2B5EF4-FFF2-40B4-BE49-F238E27FC236}">
                    <a16:creationId xmlns="" xmlns:a16="http://schemas.microsoft.com/office/drawing/2014/main" id="{5D844C73-7959-4F1B-8209-02F0A7374F3D}"/>
                  </a:ext>
                </a:extLst>
              </p:cNvPr>
              <p:cNvSpPr/>
              <p:nvPr/>
            </p:nvSpPr>
            <p:spPr>
              <a:xfrm>
                <a:off x="0" y="0"/>
                <a:ext cx="12192000" cy="943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33" name="Grupo 18">
                <a:extLst>
                  <a:ext uri="{FF2B5EF4-FFF2-40B4-BE49-F238E27FC236}">
                    <a16:creationId xmlns="" xmlns:a16="http://schemas.microsoft.com/office/drawing/2014/main" id="{F63DDC89-E57F-470D-A77A-F314E24E4F62}"/>
                  </a:ext>
                </a:extLst>
              </p:cNvPr>
              <p:cNvGrpSpPr/>
              <p:nvPr/>
            </p:nvGrpSpPr>
            <p:grpSpPr>
              <a:xfrm>
                <a:off x="-27339" y="3942"/>
                <a:ext cx="12154671" cy="933013"/>
                <a:chOff x="-227589" y="-425534"/>
                <a:chExt cx="12154671" cy="817474"/>
              </a:xfrm>
            </p:grpSpPr>
            <p:pic>
              <p:nvPicPr>
                <p:cNvPr id="34" name="Gráfico 19">
                  <a:extLst>
                    <a:ext uri="{FF2B5EF4-FFF2-40B4-BE49-F238E27FC236}">
                      <a16:creationId xmlns="" xmlns:a16="http://schemas.microsoft.com/office/drawing/2014/main" id="{87FC4CA9-39F1-4A97-8D1D-584B963A4619}"/>
                    </a:ext>
                  </a:extLst>
                </p:cNvPr>
                <p:cNvPicPr>
                  <a:picLocks noChangeAspect="1"/>
                </p:cNvPicPr>
                <p:nvPr/>
              </p:nvPicPr>
              <p:blipFill rotWithShape="1">
                <a:blip r:embed="rId2">
                  <a:extLst>
                    <a:ext uri="{96DAC541-7B7A-43D3-8B79-37D633B846F1}">
                      <asvg:svgBlip xmlns:asvg="http://schemas.microsoft.com/office/drawing/2016/SVG/main" xmlns="" r:embed="rId4"/>
                    </a:ext>
                  </a:extLst>
                </a:blip>
                <a:srcRect l="3902" t="45914" r="1813" b="44656"/>
                <a:stretch/>
              </p:blipFill>
              <p:spPr>
                <a:xfrm>
                  <a:off x="-227589" y="-425530"/>
                  <a:ext cx="4061035" cy="817470"/>
                </a:xfrm>
                <a:prstGeom prst="rect">
                  <a:avLst/>
                </a:prstGeom>
              </p:spPr>
            </p:pic>
            <p:pic>
              <p:nvPicPr>
                <p:cNvPr id="35" name="Gráfico 20">
                  <a:extLst>
                    <a:ext uri="{FF2B5EF4-FFF2-40B4-BE49-F238E27FC236}">
                      <a16:creationId xmlns="" xmlns:a16="http://schemas.microsoft.com/office/drawing/2014/main" id="{B4EC7D85-A99C-4BB4-AF1D-3BAECF1AFC4B}"/>
                    </a:ext>
                  </a:extLst>
                </p:cNvPr>
                <p:cNvPicPr>
                  <a:picLocks noChangeAspect="1"/>
                </p:cNvPicPr>
                <p:nvPr/>
              </p:nvPicPr>
              <p:blipFill rotWithShape="1">
                <a:blip r:embed="rId2">
                  <a:extLst>
                    <a:ext uri="{96DAC541-7B7A-43D3-8B79-37D633B846F1}">
                      <asvg:svgBlip xmlns:asvg="http://schemas.microsoft.com/office/drawing/2016/SVG/main" xmlns="" r:embed="rId4"/>
                    </a:ext>
                  </a:extLst>
                </a:blip>
                <a:srcRect l="3902" t="65934" r="1813" b="24636"/>
                <a:stretch/>
              </p:blipFill>
              <p:spPr>
                <a:xfrm>
                  <a:off x="3851630" y="-425534"/>
                  <a:ext cx="4061035" cy="817470"/>
                </a:xfrm>
                <a:prstGeom prst="rect">
                  <a:avLst/>
                </a:prstGeom>
              </p:spPr>
            </p:pic>
            <p:pic>
              <p:nvPicPr>
                <p:cNvPr id="36" name="Gráfico 21">
                  <a:extLst>
                    <a:ext uri="{FF2B5EF4-FFF2-40B4-BE49-F238E27FC236}">
                      <a16:creationId xmlns="" xmlns:a16="http://schemas.microsoft.com/office/drawing/2014/main" id="{6CE81B15-E26B-4744-85BC-FE82F94084C8}"/>
                    </a:ext>
                  </a:extLst>
                </p:cNvPr>
                <p:cNvPicPr>
                  <a:picLocks noChangeAspect="1"/>
                </p:cNvPicPr>
                <p:nvPr/>
              </p:nvPicPr>
              <p:blipFill rotWithShape="1">
                <a:blip r:embed="rId2">
                  <a:extLst>
                    <a:ext uri="{96DAC541-7B7A-43D3-8B79-37D633B846F1}">
                      <asvg:svgBlip xmlns:asvg="http://schemas.microsoft.com/office/drawing/2016/SVG/main" xmlns="" r:embed="rId4"/>
                    </a:ext>
                  </a:extLst>
                </a:blip>
                <a:srcRect l="3902" t="86744" r="1813" b="3826"/>
                <a:stretch/>
              </p:blipFill>
              <p:spPr>
                <a:xfrm>
                  <a:off x="7866047" y="-425530"/>
                  <a:ext cx="4061035" cy="817470"/>
                </a:xfrm>
                <a:prstGeom prst="rect">
                  <a:avLst/>
                </a:prstGeom>
              </p:spPr>
            </p:pic>
          </p:grpSp>
        </p:grpSp>
        <p:grpSp>
          <p:nvGrpSpPr>
            <p:cNvPr id="27" name="26 Grupo"/>
            <p:cNvGrpSpPr/>
            <p:nvPr/>
          </p:nvGrpSpPr>
          <p:grpSpPr>
            <a:xfrm>
              <a:off x="98153" y="1038162"/>
              <a:ext cx="3464857" cy="731707"/>
              <a:chOff x="3881874" y="1299735"/>
              <a:chExt cx="3464857" cy="731707"/>
            </a:xfrm>
          </p:grpSpPr>
          <p:sp>
            <p:nvSpPr>
              <p:cNvPr id="30" name="3 Rectángulo"/>
              <p:cNvSpPr/>
              <p:nvPr/>
            </p:nvSpPr>
            <p:spPr>
              <a:xfrm>
                <a:off x="3881874" y="1299735"/>
                <a:ext cx="3464857" cy="400110"/>
              </a:xfrm>
              <a:prstGeom prst="rect">
                <a:avLst/>
              </a:prstGeom>
              <a:noFill/>
              <a:effectLst/>
            </p:spPr>
            <p:txBody>
              <a:bodyPr wrap="square" lIns="72000">
                <a:spAutoFit/>
              </a:bodyPr>
              <a:lstStyle/>
              <a:p>
                <a:pPr algn="ctr"/>
                <a:r>
                  <a:rPr lang="es-CL" sz="2000" b="1" dirty="0" smtClean="0">
                    <a:solidFill>
                      <a:srgbClr val="0070C0"/>
                    </a:solidFill>
                  </a:rPr>
                  <a:t>Programa de Mejoramiento de </a:t>
                </a:r>
              </a:p>
            </p:txBody>
          </p:sp>
          <p:sp>
            <p:nvSpPr>
              <p:cNvPr id="31" name="Rectángulo 6"/>
              <p:cNvSpPr/>
              <p:nvPr/>
            </p:nvSpPr>
            <p:spPr>
              <a:xfrm>
                <a:off x="3881874" y="1431278"/>
                <a:ext cx="3464857" cy="600164"/>
              </a:xfrm>
              <a:prstGeom prst="rect">
                <a:avLst/>
              </a:prstGeom>
              <a:noFill/>
            </p:spPr>
            <p:txBody>
              <a:bodyPr wrap="square">
                <a:spAutoFit/>
              </a:bodyPr>
              <a:lstStyle/>
              <a:p>
                <a:pPr algn="ctr"/>
                <a:r>
                  <a:rPr lang="es-CL" sz="3200" b="1" dirty="0">
                    <a:solidFill>
                      <a:srgbClr val="0070C0"/>
                    </a:solidFill>
                  </a:rPr>
                  <a:t>Viviendas y Barrios</a:t>
                </a:r>
              </a:p>
            </p:txBody>
          </p:sp>
        </p:grpSp>
        <p:pic>
          <p:nvPicPr>
            <p:cNvPr id="28" name="27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45469" y="952499"/>
              <a:ext cx="1132231" cy="807845"/>
            </a:xfrm>
            <a:prstGeom prst="rect">
              <a:avLst/>
            </a:prstGeom>
          </p:spPr>
        </p:pic>
        <p:sp>
          <p:nvSpPr>
            <p:cNvPr id="29" name="Rectángulo 6"/>
            <p:cNvSpPr/>
            <p:nvPr/>
          </p:nvSpPr>
          <p:spPr>
            <a:xfrm>
              <a:off x="0" y="1114575"/>
              <a:ext cx="10945469" cy="523220"/>
            </a:xfrm>
            <a:prstGeom prst="rect">
              <a:avLst/>
            </a:prstGeom>
            <a:noFill/>
          </p:spPr>
          <p:txBody>
            <a:bodyPr wrap="square">
              <a:spAutoFit/>
            </a:bodyPr>
            <a:lstStyle/>
            <a:p>
              <a:pPr algn="r"/>
              <a:r>
                <a:rPr lang="es-CL" sz="2800" b="1" dirty="0" smtClean="0">
                  <a:solidFill>
                    <a:srgbClr val="0070C0"/>
                  </a:solidFill>
                </a:rPr>
                <a:t>D.S.27/2016 </a:t>
              </a:r>
              <a:endParaRPr lang="es-CL" sz="2800" b="1" dirty="0">
                <a:solidFill>
                  <a:srgbClr val="0070C0"/>
                </a:solidFill>
              </a:endParaRPr>
            </a:p>
          </p:txBody>
        </p:sp>
      </p:grpSp>
      <p:sp>
        <p:nvSpPr>
          <p:cNvPr id="14" name="Rectángulo 12"/>
          <p:cNvSpPr/>
          <p:nvPr/>
        </p:nvSpPr>
        <p:spPr>
          <a:xfrm>
            <a:off x="-27339" y="1780139"/>
            <a:ext cx="12219339" cy="338554"/>
          </a:xfrm>
          <a:prstGeom prst="rect">
            <a:avLst/>
          </a:prstGeom>
          <a:solidFill>
            <a:srgbClr val="203864"/>
          </a:solidFill>
        </p:spPr>
        <p:txBody>
          <a:bodyPr wrap="square">
            <a:spAutoFit/>
          </a:bodyPr>
          <a:lstStyle/>
          <a:p>
            <a:r>
              <a:rPr lang="es-CL" sz="1600" b="1" dirty="0">
                <a:solidFill>
                  <a:schemeClr val="bg1"/>
                </a:solidFill>
              </a:rPr>
              <a:t>SISTEMA INFORMATICO DE POSTULACION</a:t>
            </a:r>
            <a:endParaRPr lang="es-CL" sz="1600" dirty="0">
              <a:solidFill>
                <a:schemeClr val="bg1"/>
              </a:solidFill>
            </a:endParaRPr>
          </a:p>
        </p:txBody>
      </p:sp>
      <p:sp>
        <p:nvSpPr>
          <p:cNvPr id="15" name="CuadroTexto 10">
            <a:extLst>
              <a:ext uri="{FF2B5EF4-FFF2-40B4-BE49-F238E27FC236}">
                <a16:creationId xmlns:a16="http://schemas.microsoft.com/office/drawing/2014/main" xmlns="" id="{B16AE252-A1BC-43EF-A047-DB43E7190EDC}"/>
              </a:ext>
            </a:extLst>
          </p:cNvPr>
          <p:cNvSpPr txBox="1"/>
          <p:nvPr/>
        </p:nvSpPr>
        <p:spPr>
          <a:xfrm>
            <a:off x="1201374" y="3211967"/>
            <a:ext cx="9789252" cy="1569660"/>
          </a:xfrm>
          <a:prstGeom prst="rect">
            <a:avLst/>
          </a:prstGeom>
          <a:noFill/>
        </p:spPr>
        <p:txBody>
          <a:bodyPr wrap="square" rtlCol="0">
            <a:spAutoFit/>
          </a:bodyPr>
          <a:lstStyle/>
          <a:p>
            <a:r>
              <a:rPr lang="es-CL" sz="2400" b="1" dirty="0" smtClean="0">
                <a:solidFill>
                  <a:schemeClr val="accent1">
                    <a:lumMod val="50000"/>
                  </a:schemeClr>
                </a:solidFill>
              </a:rPr>
              <a:t>La herramienta informática a utilizar será el Sistema RUKAN</a:t>
            </a:r>
          </a:p>
          <a:p>
            <a:endParaRPr lang="es-CL" sz="2400" b="1" dirty="0">
              <a:solidFill>
                <a:schemeClr val="accent1">
                  <a:lumMod val="50000"/>
                </a:schemeClr>
              </a:solidFill>
            </a:endParaRPr>
          </a:p>
          <a:p>
            <a:r>
              <a:rPr lang="es-CL" sz="2400" b="1" dirty="0" smtClean="0">
                <a:solidFill>
                  <a:schemeClr val="accent1">
                    <a:lumMod val="50000"/>
                  </a:schemeClr>
                </a:solidFill>
              </a:rPr>
              <a:t>Las entidades que tengan interés de participar de estos llamados, se les convocaran a capacitaciones  próximamente.</a:t>
            </a:r>
            <a:endParaRPr lang="es-CL" sz="2400" b="1" dirty="0">
              <a:solidFill>
                <a:schemeClr val="accent1">
                  <a:lumMod val="50000"/>
                </a:schemeClr>
              </a:solidFill>
            </a:endParaRPr>
          </a:p>
        </p:txBody>
      </p:sp>
    </p:spTree>
    <p:extLst>
      <p:ext uri="{BB962C8B-B14F-4D97-AF65-F5344CB8AC3E}">
        <p14:creationId xmlns:p14="http://schemas.microsoft.com/office/powerpoint/2010/main" val="480608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2">
            <a:extLst>
              <a:ext uri="{FF2B5EF4-FFF2-40B4-BE49-F238E27FC236}">
                <a16:creationId xmlns="" xmlns:a16="http://schemas.microsoft.com/office/drawing/2014/main" id="{37A6D3F5-0FD0-4932-9F21-EC366DF00C5F}"/>
              </a:ext>
            </a:extLst>
          </p:cNvPr>
          <p:cNvSpPr/>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9" name="Gráfico 17">
            <a:extLst>
              <a:ext uri="{FF2B5EF4-FFF2-40B4-BE49-F238E27FC236}">
                <a16:creationId xmlns="" xmlns:a16="http://schemas.microsoft.com/office/drawing/2014/main" id="{F61AD738-E1E1-4912-AB2E-FF56D6A6A1CA}"/>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3902" t="20110" b="776"/>
          <a:stretch/>
        </p:blipFill>
        <p:spPr>
          <a:xfrm flipH="1">
            <a:off x="8353866" y="0"/>
            <a:ext cx="3794012" cy="6858000"/>
          </a:xfrm>
          <a:prstGeom prst="rect">
            <a:avLst/>
          </a:prstGeom>
        </p:spPr>
      </p:pic>
      <p:pic>
        <p:nvPicPr>
          <p:cNvPr id="10" name="Gráfico 11">
            <a:extLst>
              <a:ext uri="{FF2B5EF4-FFF2-40B4-BE49-F238E27FC236}">
                <a16:creationId xmlns="" xmlns:a16="http://schemas.microsoft.com/office/drawing/2014/main" id="{F21755EA-60C1-4B17-AA43-D05AAF8FE213}"/>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3902" t="20110" b="776"/>
          <a:stretch/>
        </p:blipFill>
        <p:spPr>
          <a:xfrm>
            <a:off x="0" y="0"/>
            <a:ext cx="4139124" cy="6858000"/>
          </a:xfrm>
          <a:prstGeom prst="rect">
            <a:avLst/>
          </a:prstGeom>
        </p:spPr>
      </p:pic>
      <p:sp>
        <p:nvSpPr>
          <p:cNvPr id="11" name="Elipse 12">
            <a:extLst>
              <a:ext uri="{FF2B5EF4-FFF2-40B4-BE49-F238E27FC236}">
                <a16:creationId xmlns="" xmlns:a16="http://schemas.microsoft.com/office/drawing/2014/main" id="{8D9E8FCC-10F3-4305-B9D8-670EEE2CFAC2}"/>
              </a:ext>
            </a:extLst>
          </p:cNvPr>
          <p:cNvSpPr/>
          <p:nvPr/>
        </p:nvSpPr>
        <p:spPr>
          <a:xfrm>
            <a:off x="1269180" y="-1583871"/>
            <a:ext cx="9699172" cy="9699172"/>
          </a:xfrm>
          <a:prstGeom prst="ellipse">
            <a:avLst/>
          </a:prstGeom>
          <a:solidFill>
            <a:srgbClr val="1D70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12" name="Imagen 20"/>
          <p:cNvPicPr>
            <a:picLocks noChangeAspect="1"/>
          </p:cNvPicPr>
          <p:nvPr/>
        </p:nvPicPr>
        <p:blipFill>
          <a:blip r:embed="rId5"/>
          <a:stretch>
            <a:fillRect/>
          </a:stretch>
        </p:blipFill>
        <p:spPr>
          <a:xfrm>
            <a:off x="4500600" y="450787"/>
            <a:ext cx="2983596" cy="1262575"/>
          </a:xfrm>
          <a:prstGeom prst="rect">
            <a:avLst/>
          </a:prstGeom>
        </p:spPr>
      </p:pic>
      <p:sp>
        <p:nvSpPr>
          <p:cNvPr id="6" name="Rectángulo 5"/>
          <p:cNvSpPr/>
          <p:nvPr/>
        </p:nvSpPr>
        <p:spPr>
          <a:xfrm>
            <a:off x="3408347" y="4923572"/>
            <a:ext cx="5420837" cy="892552"/>
          </a:xfrm>
          <a:prstGeom prst="rect">
            <a:avLst/>
          </a:prstGeom>
        </p:spPr>
        <p:txBody>
          <a:bodyPr wrap="square">
            <a:spAutoFit/>
          </a:bodyPr>
          <a:lstStyle/>
          <a:p>
            <a:pPr algn="ctr"/>
            <a:r>
              <a:rPr lang="es-CL" sz="5200" b="1" dirty="0" smtClean="0">
                <a:solidFill>
                  <a:schemeClr val="bg1"/>
                </a:solidFill>
              </a:rPr>
              <a:t>Muchas Gracias!</a:t>
            </a:r>
            <a:endParaRPr lang="es-CL" sz="5200" b="1" dirty="0">
              <a:solidFill>
                <a:schemeClr val="bg1"/>
              </a:solidFill>
            </a:endParaRPr>
          </a:p>
        </p:txBody>
      </p:sp>
      <p:pic>
        <p:nvPicPr>
          <p:cNvPr id="3" name="2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49690" y="2275794"/>
            <a:ext cx="2085415" cy="213224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Rectángulo 5"/>
          <p:cNvSpPr/>
          <p:nvPr/>
        </p:nvSpPr>
        <p:spPr>
          <a:xfrm>
            <a:off x="2253343" y="5982567"/>
            <a:ext cx="7728858" cy="584775"/>
          </a:xfrm>
          <a:prstGeom prst="rect">
            <a:avLst/>
          </a:prstGeom>
        </p:spPr>
        <p:txBody>
          <a:bodyPr wrap="square">
            <a:spAutoFit/>
          </a:bodyPr>
          <a:lstStyle/>
          <a:p>
            <a:pPr algn="ctr"/>
            <a:r>
              <a:rPr lang="es-ES" sz="3200" dirty="0">
                <a:ln w="18415" cmpd="sng">
                  <a:solidFill>
                    <a:srgbClr val="FFFFFF"/>
                  </a:solidFill>
                  <a:prstDash val="solid"/>
                </a:ln>
                <a:solidFill>
                  <a:srgbClr val="FFFFFF"/>
                </a:solidFill>
              </a:rPr>
              <a:t>consultasds27rm@minvu.cl</a:t>
            </a:r>
          </a:p>
        </p:txBody>
      </p:sp>
    </p:spTree>
    <p:extLst>
      <p:ext uri="{BB962C8B-B14F-4D97-AF65-F5344CB8AC3E}">
        <p14:creationId xmlns:p14="http://schemas.microsoft.com/office/powerpoint/2010/main" val="185764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42"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8">
            <a:extLst>
              <a:ext uri="{FF2B5EF4-FFF2-40B4-BE49-F238E27FC236}">
                <a16:creationId xmlns="" xmlns:a16="http://schemas.microsoft.com/office/drawing/2014/main" id="{5D844C73-7959-4F1B-8209-02F0A7374F3D}"/>
              </a:ext>
            </a:extLst>
          </p:cNvPr>
          <p:cNvSpPr/>
          <p:nvPr/>
        </p:nvSpPr>
        <p:spPr>
          <a:xfrm>
            <a:off x="0" y="0"/>
            <a:ext cx="12192000" cy="6858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5" name="Rectángulo 4">
            <a:extLst>
              <a:ext uri="{FF2B5EF4-FFF2-40B4-BE49-F238E27FC236}">
                <a16:creationId xmlns="" xmlns:a16="http://schemas.microsoft.com/office/drawing/2014/main" id="{5B6AF5B4-1B8C-4C8A-A00F-E13168F21131}"/>
              </a:ext>
            </a:extLst>
          </p:cNvPr>
          <p:cNvSpPr/>
          <p:nvPr/>
        </p:nvSpPr>
        <p:spPr>
          <a:xfrm>
            <a:off x="0" y="4642339"/>
            <a:ext cx="12192000" cy="7678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6" name="Imagen 1"/>
          <p:cNvPicPr>
            <a:picLocks noChangeAspect="1"/>
          </p:cNvPicPr>
          <p:nvPr/>
        </p:nvPicPr>
        <p:blipFill>
          <a:blip r:embed="rId2"/>
          <a:stretch>
            <a:fillRect/>
          </a:stretch>
        </p:blipFill>
        <p:spPr>
          <a:xfrm>
            <a:off x="0" y="-1114426"/>
            <a:ext cx="4954502" cy="8069349"/>
          </a:xfrm>
          <a:prstGeom prst="rect">
            <a:avLst/>
          </a:prstGeom>
        </p:spPr>
      </p:pic>
      <p:sp>
        <p:nvSpPr>
          <p:cNvPr id="7" name="CuadroTexto 2">
            <a:extLst>
              <a:ext uri="{FF2B5EF4-FFF2-40B4-BE49-F238E27FC236}">
                <a16:creationId xmlns="" xmlns:a16="http://schemas.microsoft.com/office/drawing/2014/main" id="{40BA2A75-9332-426A-9839-0E914B7849DD}"/>
              </a:ext>
            </a:extLst>
          </p:cNvPr>
          <p:cNvSpPr txBox="1"/>
          <p:nvPr/>
        </p:nvSpPr>
        <p:spPr>
          <a:xfrm>
            <a:off x="4646073" y="3760430"/>
            <a:ext cx="7038976" cy="669479"/>
          </a:xfrm>
          <a:prstGeom prst="rect">
            <a:avLst/>
          </a:prstGeom>
          <a:noFill/>
        </p:spPr>
        <p:txBody>
          <a:bodyPr wrap="square" rtlCol="0">
            <a:spAutoFit/>
          </a:bodyPr>
          <a:lstStyle/>
          <a:p>
            <a:pPr algn="ctr">
              <a:lnSpc>
                <a:spcPts val="4100"/>
              </a:lnSpc>
            </a:pPr>
            <a:r>
              <a:rPr lang="es-CL" sz="5400" b="1" dirty="0" smtClean="0">
                <a:solidFill>
                  <a:schemeClr val="accent1">
                    <a:lumMod val="75000"/>
                  </a:schemeClr>
                </a:solidFill>
              </a:rPr>
              <a:t>Capítulo I</a:t>
            </a:r>
            <a:endParaRPr lang="es-CL" sz="5400" b="1" dirty="0">
              <a:solidFill>
                <a:schemeClr val="accent1">
                  <a:lumMod val="75000"/>
                </a:schemeClr>
              </a:solidFill>
            </a:endParaRPr>
          </a:p>
        </p:txBody>
      </p:sp>
      <p:pic>
        <p:nvPicPr>
          <p:cNvPr id="8" name="Gráfico 14">
            <a:extLst>
              <a:ext uri="{FF2B5EF4-FFF2-40B4-BE49-F238E27FC236}">
                <a16:creationId xmlns="" xmlns:a16="http://schemas.microsoft.com/office/drawing/2014/main" id="{6EA886A8-14C5-46D6-9A25-520A9406E45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321347" y="0"/>
            <a:ext cx="1724402" cy="167524"/>
          </a:xfrm>
          <a:prstGeom prst="rect">
            <a:avLst/>
          </a:prstGeom>
        </p:spPr>
      </p:pic>
      <p:sp>
        <p:nvSpPr>
          <p:cNvPr id="9" name="CuadroTexto 16">
            <a:extLst>
              <a:ext uri="{FF2B5EF4-FFF2-40B4-BE49-F238E27FC236}">
                <a16:creationId xmlns="" xmlns:a16="http://schemas.microsoft.com/office/drawing/2014/main" id="{53FBE0BF-BF0E-4408-A675-71B1107175DD}"/>
              </a:ext>
            </a:extLst>
          </p:cNvPr>
          <p:cNvSpPr txBox="1"/>
          <p:nvPr/>
        </p:nvSpPr>
        <p:spPr>
          <a:xfrm>
            <a:off x="3847604" y="4744749"/>
            <a:ext cx="8344395" cy="523220"/>
          </a:xfrm>
          <a:prstGeom prst="rect">
            <a:avLst/>
          </a:prstGeom>
          <a:noFill/>
        </p:spPr>
        <p:txBody>
          <a:bodyPr wrap="square" rtlCol="0">
            <a:spAutoFit/>
          </a:bodyPr>
          <a:lstStyle/>
          <a:p>
            <a:pPr algn="ctr"/>
            <a:r>
              <a:rPr lang="es-CL" sz="2800" b="1" dirty="0">
                <a:solidFill>
                  <a:schemeClr val="bg1"/>
                </a:solidFill>
              </a:rPr>
              <a:t>Proyectos para el Equipamiento Comunitario</a:t>
            </a:r>
          </a:p>
        </p:txBody>
      </p:sp>
    </p:spTree>
    <p:extLst>
      <p:ext uri="{BB962C8B-B14F-4D97-AF65-F5344CB8AC3E}">
        <p14:creationId xmlns:p14="http://schemas.microsoft.com/office/powerpoint/2010/main" val="414733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59009" y="5551418"/>
            <a:ext cx="7104519" cy="369332"/>
          </a:xfrm>
          <a:prstGeom prst="rect">
            <a:avLst/>
          </a:prstGeom>
          <a:noFill/>
        </p:spPr>
        <p:txBody>
          <a:bodyPr wrap="square" rtlCol="0">
            <a:spAutoFit/>
          </a:bodyPr>
          <a:lstStyle/>
          <a:p>
            <a:r>
              <a:rPr lang="es-CL" b="1" dirty="0" smtClean="0">
                <a:solidFill>
                  <a:schemeClr val="accent1">
                    <a:lumMod val="75000"/>
                  </a:schemeClr>
                </a:solidFill>
                <a:latin typeface="Calibri" panose="020F0502020204030204" pitchFamily="34" charset="0"/>
              </a:rPr>
              <a:t>El presente Llamado no considera postulaciones simultaneas</a:t>
            </a:r>
            <a:endParaRPr lang="es-CL" b="1" dirty="0">
              <a:solidFill>
                <a:schemeClr val="accent1">
                  <a:lumMod val="75000"/>
                </a:schemeClr>
              </a:solidFill>
              <a:latin typeface="Calibri" panose="020F0502020204030204" pitchFamily="34" charset="0"/>
            </a:endParaRPr>
          </a:p>
        </p:txBody>
      </p:sp>
      <p:sp>
        <p:nvSpPr>
          <p:cNvPr id="3" name="2 CuadroTexto"/>
          <p:cNvSpPr txBox="1"/>
          <p:nvPr/>
        </p:nvSpPr>
        <p:spPr>
          <a:xfrm>
            <a:off x="1159009" y="4599980"/>
            <a:ext cx="6180415" cy="646331"/>
          </a:xfrm>
          <a:prstGeom prst="rect">
            <a:avLst/>
          </a:prstGeom>
          <a:noFill/>
        </p:spPr>
        <p:txBody>
          <a:bodyPr wrap="square" rtlCol="0">
            <a:spAutoFit/>
          </a:bodyPr>
          <a:lstStyle/>
          <a:p>
            <a:r>
              <a:rPr lang="es-CL" dirty="0" smtClean="0">
                <a:solidFill>
                  <a:schemeClr val="accent1">
                    <a:lumMod val="75000"/>
                  </a:schemeClr>
                </a:solidFill>
              </a:rPr>
              <a:t>*</a:t>
            </a:r>
            <a:r>
              <a:rPr lang="es-CL" sz="1700" dirty="0" smtClean="0">
                <a:solidFill>
                  <a:schemeClr val="accent1">
                    <a:lumMod val="75000"/>
                  </a:schemeClr>
                </a:solidFill>
              </a:rPr>
              <a:t>Estas comunas corresponden a las participantes en el Catastro Nacional de Equipamientos Comunitarios y Áreas verdes</a:t>
            </a:r>
            <a:endParaRPr lang="es-CL" sz="1700" dirty="0">
              <a:solidFill>
                <a:schemeClr val="accent1">
                  <a:lumMod val="75000"/>
                </a:schemeClr>
              </a:solidFill>
            </a:endParaRPr>
          </a:p>
        </p:txBody>
      </p:sp>
      <p:sp>
        <p:nvSpPr>
          <p:cNvPr id="8" name="7 CuadroTexto"/>
          <p:cNvSpPr txBox="1"/>
          <p:nvPr/>
        </p:nvSpPr>
        <p:spPr>
          <a:xfrm>
            <a:off x="1137444" y="2092613"/>
            <a:ext cx="7954525" cy="2308324"/>
          </a:xfrm>
          <a:prstGeom prst="rect">
            <a:avLst/>
          </a:prstGeom>
          <a:noFill/>
        </p:spPr>
        <p:txBody>
          <a:bodyPr wrap="square" rtlCol="0">
            <a:spAutoFit/>
          </a:bodyPr>
          <a:lstStyle/>
          <a:p>
            <a:r>
              <a:rPr lang="es-CL" sz="2400" dirty="0" smtClean="0">
                <a:solidFill>
                  <a:schemeClr val="accent1">
                    <a:lumMod val="75000"/>
                  </a:schemeClr>
                </a:solidFill>
              </a:rPr>
              <a:t>Las Comunas Convocadas son:</a:t>
            </a:r>
          </a:p>
          <a:p>
            <a:pPr marL="285750" indent="-285750">
              <a:buFont typeface="Arial" panose="020B0604020202020204" pitchFamily="34" charset="0"/>
              <a:buChar char="•"/>
            </a:pPr>
            <a:r>
              <a:rPr lang="es-CL" sz="2400" dirty="0" smtClean="0">
                <a:solidFill>
                  <a:schemeClr val="accent1">
                    <a:lumMod val="75000"/>
                  </a:schemeClr>
                </a:solidFill>
              </a:rPr>
              <a:t>La </a:t>
            </a:r>
            <a:r>
              <a:rPr lang="es-CL" sz="2400" dirty="0" err="1" smtClean="0">
                <a:solidFill>
                  <a:schemeClr val="accent1">
                    <a:lumMod val="75000"/>
                  </a:schemeClr>
                </a:solidFill>
              </a:rPr>
              <a:t>Pintana</a:t>
            </a:r>
            <a:endParaRPr lang="es-CL" sz="2400" dirty="0" smtClean="0">
              <a:solidFill>
                <a:schemeClr val="accent1">
                  <a:lumMod val="75000"/>
                </a:schemeClr>
              </a:solidFill>
            </a:endParaRPr>
          </a:p>
          <a:p>
            <a:pPr marL="285750" indent="-285750">
              <a:buFont typeface="Arial" panose="020B0604020202020204" pitchFamily="34" charset="0"/>
              <a:buChar char="•"/>
            </a:pPr>
            <a:r>
              <a:rPr lang="es-CL" sz="2400" dirty="0" smtClean="0">
                <a:solidFill>
                  <a:schemeClr val="accent1">
                    <a:lumMod val="75000"/>
                  </a:schemeClr>
                </a:solidFill>
              </a:rPr>
              <a:t>Maipú</a:t>
            </a:r>
          </a:p>
          <a:p>
            <a:pPr marL="285750" indent="-285750">
              <a:buFont typeface="Arial" panose="020B0604020202020204" pitchFamily="34" charset="0"/>
              <a:buChar char="•"/>
            </a:pPr>
            <a:r>
              <a:rPr lang="es-CL" sz="2400" dirty="0" smtClean="0">
                <a:solidFill>
                  <a:schemeClr val="accent1">
                    <a:lumMod val="75000"/>
                  </a:schemeClr>
                </a:solidFill>
              </a:rPr>
              <a:t>Cerro Navia</a:t>
            </a:r>
          </a:p>
          <a:p>
            <a:pPr marL="285750" indent="-285750">
              <a:buFont typeface="Arial" panose="020B0604020202020204" pitchFamily="34" charset="0"/>
              <a:buChar char="•"/>
            </a:pPr>
            <a:r>
              <a:rPr lang="es-CL" sz="2400" dirty="0" smtClean="0">
                <a:solidFill>
                  <a:schemeClr val="accent1">
                    <a:lumMod val="75000"/>
                  </a:schemeClr>
                </a:solidFill>
              </a:rPr>
              <a:t>Puente Alto</a:t>
            </a:r>
          </a:p>
          <a:p>
            <a:pPr marL="285750" indent="-285750">
              <a:buFont typeface="Arial" panose="020B0604020202020204" pitchFamily="34" charset="0"/>
              <a:buChar char="•"/>
            </a:pPr>
            <a:r>
              <a:rPr lang="es-CL" sz="2400" dirty="0" smtClean="0">
                <a:solidFill>
                  <a:schemeClr val="accent1">
                    <a:lumMod val="75000"/>
                  </a:schemeClr>
                </a:solidFill>
              </a:rPr>
              <a:t>Estación Central</a:t>
            </a:r>
            <a:endParaRPr lang="es-CL" sz="2400" dirty="0">
              <a:solidFill>
                <a:schemeClr val="accent1">
                  <a:lumMod val="75000"/>
                </a:schemeClr>
              </a:solidFill>
            </a:endParaRPr>
          </a:p>
        </p:txBody>
      </p:sp>
      <p:sp useBgFill="1">
        <p:nvSpPr>
          <p:cNvPr id="9" name="8 CuadroTexto"/>
          <p:cNvSpPr txBox="1"/>
          <p:nvPr/>
        </p:nvSpPr>
        <p:spPr>
          <a:xfrm>
            <a:off x="7339424" y="2092613"/>
            <a:ext cx="3709115" cy="1200329"/>
          </a:xfrm>
          <a:prstGeom prst="rect">
            <a:avLst/>
          </a:prstGeom>
          <a:ln w="31750" cap="rnd" cmpd="thickThin">
            <a:solidFill>
              <a:srgbClr val="FF0000"/>
            </a:solidFill>
            <a:prstDash val="sysDot"/>
          </a:ln>
          <a:effectLst>
            <a:outerShdw blurRad="50800" dist="38100" dir="2700000" algn="tl" rotWithShape="0">
              <a:prstClr val="black">
                <a:alpha val="40000"/>
              </a:prstClr>
            </a:outerShdw>
          </a:effectLst>
        </p:spPr>
        <p:txBody>
          <a:bodyPr wrap="square" rtlCol="0">
            <a:spAutoFit/>
          </a:bodyPr>
          <a:lstStyle/>
          <a:p>
            <a:pPr algn="just"/>
            <a:r>
              <a:rPr lang="es-CL" b="1" dirty="0" smtClean="0">
                <a:solidFill>
                  <a:schemeClr val="accent1">
                    <a:lumMod val="75000"/>
                  </a:schemeClr>
                </a:solidFill>
                <a:effectLst>
                  <a:outerShdw blurRad="38100" dist="38100" dir="2700000" algn="tl">
                    <a:srgbClr val="000000">
                      <a:alpha val="43137"/>
                    </a:srgbClr>
                  </a:outerShdw>
                </a:effectLst>
              </a:rPr>
              <a:t>Las Resoluciones de Llamado de ambos Capítulos se encuentran en trámite, por tanto la información  entregada podría sufrir variaciones</a:t>
            </a:r>
            <a:endParaRPr lang="es-CL" b="1" dirty="0">
              <a:solidFill>
                <a:schemeClr val="accent1">
                  <a:lumMod val="75000"/>
                </a:schemeClr>
              </a:solidFill>
              <a:effectLst>
                <a:outerShdw blurRad="38100" dist="38100" dir="2700000" algn="tl">
                  <a:srgbClr val="000000">
                    <a:alpha val="43137"/>
                  </a:srgbClr>
                </a:outerShdw>
              </a:effectLst>
            </a:endParaRPr>
          </a:p>
        </p:txBody>
      </p:sp>
      <p:grpSp>
        <p:nvGrpSpPr>
          <p:cNvPr id="18" name="17 Grupo"/>
          <p:cNvGrpSpPr/>
          <p:nvPr/>
        </p:nvGrpSpPr>
        <p:grpSpPr>
          <a:xfrm>
            <a:off x="-27339" y="0"/>
            <a:ext cx="12219339" cy="1769869"/>
            <a:chOff x="-27339" y="0"/>
            <a:chExt cx="12219339" cy="1769869"/>
          </a:xfrm>
        </p:grpSpPr>
        <p:grpSp>
          <p:nvGrpSpPr>
            <p:cNvPr id="26" name="25 Grupo"/>
            <p:cNvGrpSpPr/>
            <p:nvPr/>
          </p:nvGrpSpPr>
          <p:grpSpPr>
            <a:xfrm>
              <a:off x="-27339" y="0"/>
              <a:ext cx="12219339" cy="943440"/>
              <a:chOff x="-27339" y="0"/>
              <a:chExt cx="12219339" cy="943440"/>
            </a:xfrm>
          </p:grpSpPr>
          <p:sp>
            <p:nvSpPr>
              <p:cNvPr id="32" name="Rectángulo 23">
                <a:extLst>
                  <a:ext uri="{FF2B5EF4-FFF2-40B4-BE49-F238E27FC236}">
                    <a16:creationId xmlns="" xmlns:a16="http://schemas.microsoft.com/office/drawing/2014/main" id="{5D844C73-7959-4F1B-8209-02F0A7374F3D}"/>
                  </a:ext>
                </a:extLst>
              </p:cNvPr>
              <p:cNvSpPr/>
              <p:nvPr/>
            </p:nvSpPr>
            <p:spPr>
              <a:xfrm>
                <a:off x="0" y="0"/>
                <a:ext cx="12192000" cy="943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33" name="Grupo 18">
                <a:extLst>
                  <a:ext uri="{FF2B5EF4-FFF2-40B4-BE49-F238E27FC236}">
                    <a16:creationId xmlns="" xmlns:a16="http://schemas.microsoft.com/office/drawing/2014/main" id="{F63DDC89-E57F-470D-A77A-F314E24E4F62}"/>
                  </a:ext>
                </a:extLst>
              </p:cNvPr>
              <p:cNvGrpSpPr/>
              <p:nvPr/>
            </p:nvGrpSpPr>
            <p:grpSpPr>
              <a:xfrm>
                <a:off x="-27339" y="3942"/>
                <a:ext cx="12154671" cy="933013"/>
                <a:chOff x="-227589" y="-425534"/>
                <a:chExt cx="12154671" cy="817474"/>
              </a:xfrm>
            </p:grpSpPr>
            <p:pic>
              <p:nvPicPr>
                <p:cNvPr id="34" name="Gráfico 19">
                  <a:extLst>
                    <a:ext uri="{FF2B5EF4-FFF2-40B4-BE49-F238E27FC236}">
                      <a16:creationId xmlns="" xmlns:a16="http://schemas.microsoft.com/office/drawing/2014/main" id="{87FC4CA9-39F1-4A97-8D1D-584B963A4619}"/>
                    </a:ext>
                  </a:extLst>
                </p:cNvPr>
                <p:cNvPicPr>
                  <a:picLocks noChangeAspect="1"/>
                </p:cNvPicPr>
                <p:nvPr/>
              </p:nvPicPr>
              <p:blipFill rotWithShape="1">
                <a:blip r:embed="rId2">
                  <a:extLst>
                    <a:ext uri="{96DAC541-7B7A-43D3-8B79-37D633B846F1}">
                      <asvg:svgBlip xmlns:asvg="http://schemas.microsoft.com/office/drawing/2016/SVG/main" xmlns="" r:embed="rId4"/>
                    </a:ext>
                  </a:extLst>
                </a:blip>
                <a:srcRect l="3902" t="45914" r="1813" b="44656"/>
                <a:stretch/>
              </p:blipFill>
              <p:spPr>
                <a:xfrm>
                  <a:off x="-227589" y="-425530"/>
                  <a:ext cx="4061035" cy="817470"/>
                </a:xfrm>
                <a:prstGeom prst="rect">
                  <a:avLst/>
                </a:prstGeom>
              </p:spPr>
            </p:pic>
            <p:pic>
              <p:nvPicPr>
                <p:cNvPr id="35" name="Gráfico 20">
                  <a:extLst>
                    <a:ext uri="{FF2B5EF4-FFF2-40B4-BE49-F238E27FC236}">
                      <a16:creationId xmlns="" xmlns:a16="http://schemas.microsoft.com/office/drawing/2014/main" id="{B4EC7D85-A99C-4BB4-AF1D-3BAECF1AFC4B}"/>
                    </a:ext>
                  </a:extLst>
                </p:cNvPr>
                <p:cNvPicPr>
                  <a:picLocks noChangeAspect="1"/>
                </p:cNvPicPr>
                <p:nvPr/>
              </p:nvPicPr>
              <p:blipFill rotWithShape="1">
                <a:blip r:embed="rId2">
                  <a:extLst>
                    <a:ext uri="{96DAC541-7B7A-43D3-8B79-37D633B846F1}">
                      <asvg:svgBlip xmlns:asvg="http://schemas.microsoft.com/office/drawing/2016/SVG/main" xmlns="" r:embed="rId4"/>
                    </a:ext>
                  </a:extLst>
                </a:blip>
                <a:srcRect l="3902" t="65934" r="1813" b="24636"/>
                <a:stretch/>
              </p:blipFill>
              <p:spPr>
                <a:xfrm>
                  <a:off x="3851630" y="-425534"/>
                  <a:ext cx="4061035" cy="817470"/>
                </a:xfrm>
                <a:prstGeom prst="rect">
                  <a:avLst/>
                </a:prstGeom>
              </p:spPr>
            </p:pic>
            <p:pic>
              <p:nvPicPr>
                <p:cNvPr id="36" name="Gráfico 21">
                  <a:extLst>
                    <a:ext uri="{FF2B5EF4-FFF2-40B4-BE49-F238E27FC236}">
                      <a16:creationId xmlns="" xmlns:a16="http://schemas.microsoft.com/office/drawing/2014/main" id="{6CE81B15-E26B-4744-85BC-FE82F94084C8}"/>
                    </a:ext>
                  </a:extLst>
                </p:cNvPr>
                <p:cNvPicPr>
                  <a:picLocks noChangeAspect="1"/>
                </p:cNvPicPr>
                <p:nvPr/>
              </p:nvPicPr>
              <p:blipFill rotWithShape="1">
                <a:blip r:embed="rId2">
                  <a:extLst>
                    <a:ext uri="{96DAC541-7B7A-43D3-8B79-37D633B846F1}">
                      <asvg:svgBlip xmlns:asvg="http://schemas.microsoft.com/office/drawing/2016/SVG/main" xmlns="" r:embed="rId4"/>
                    </a:ext>
                  </a:extLst>
                </a:blip>
                <a:srcRect l="3902" t="86744" r="1813" b="3826"/>
                <a:stretch/>
              </p:blipFill>
              <p:spPr>
                <a:xfrm>
                  <a:off x="7866047" y="-425530"/>
                  <a:ext cx="4061035" cy="817470"/>
                </a:xfrm>
                <a:prstGeom prst="rect">
                  <a:avLst/>
                </a:prstGeom>
              </p:spPr>
            </p:pic>
          </p:grpSp>
        </p:grpSp>
        <p:grpSp>
          <p:nvGrpSpPr>
            <p:cNvPr id="27" name="26 Grupo"/>
            <p:cNvGrpSpPr/>
            <p:nvPr/>
          </p:nvGrpSpPr>
          <p:grpSpPr>
            <a:xfrm>
              <a:off x="98153" y="1038162"/>
              <a:ext cx="3464857" cy="731707"/>
              <a:chOff x="3881874" y="1299735"/>
              <a:chExt cx="3464857" cy="731707"/>
            </a:xfrm>
          </p:grpSpPr>
          <p:sp>
            <p:nvSpPr>
              <p:cNvPr id="30" name="3 Rectángulo"/>
              <p:cNvSpPr/>
              <p:nvPr/>
            </p:nvSpPr>
            <p:spPr>
              <a:xfrm>
                <a:off x="3881874" y="1299735"/>
                <a:ext cx="3464857" cy="400110"/>
              </a:xfrm>
              <a:prstGeom prst="rect">
                <a:avLst/>
              </a:prstGeom>
              <a:noFill/>
              <a:effectLst/>
            </p:spPr>
            <p:txBody>
              <a:bodyPr wrap="square" lIns="72000">
                <a:spAutoFit/>
              </a:bodyPr>
              <a:lstStyle/>
              <a:p>
                <a:pPr algn="ctr"/>
                <a:r>
                  <a:rPr lang="es-CL" sz="2000" b="1" dirty="0" smtClean="0">
                    <a:solidFill>
                      <a:srgbClr val="0070C0"/>
                    </a:solidFill>
                  </a:rPr>
                  <a:t>Programa de Mejoramiento de </a:t>
                </a:r>
              </a:p>
            </p:txBody>
          </p:sp>
          <p:sp>
            <p:nvSpPr>
              <p:cNvPr id="31" name="Rectángulo 6"/>
              <p:cNvSpPr/>
              <p:nvPr/>
            </p:nvSpPr>
            <p:spPr>
              <a:xfrm>
                <a:off x="3881874" y="1431278"/>
                <a:ext cx="3464857" cy="600164"/>
              </a:xfrm>
              <a:prstGeom prst="rect">
                <a:avLst/>
              </a:prstGeom>
              <a:noFill/>
            </p:spPr>
            <p:txBody>
              <a:bodyPr wrap="square">
                <a:spAutoFit/>
              </a:bodyPr>
              <a:lstStyle/>
              <a:p>
                <a:pPr algn="ctr"/>
                <a:r>
                  <a:rPr lang="es-CL" sz="3200" b="1" dirty="0">
                    <a:solidFill>
                      <a:srgbClr val="0070C0"/>
                    </a:solidFill>
                  </a:rPr>
                  <a:t>Viviendas y Barrios</a:t>
                </a:r>
              </a:p>
            </p:txBody>
          </p:sp>
        </p:grpSp>
        <p:pic>
          <p:nvPicPr>
            <p:cNvPr id="28" name="27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45469" y="952499"/>
              <a:ext cx="1132231" cy="807845"/>
            </a:xfrm>
            <a:prstGeom prst="rect">
              <a:avLst/>
            </a:prstGeom>
          </p:spPr>
        </p:pic>
        <p:sp>
          <p:nvSpPr>
            <p:cNvPr id="29" name="Rectángulo 6"/>
            <p:cNvSpPr/>
            <p:nvPr/>
          </p:nvSpPr>
          <p:spPr>
            <a:xfrm>
              <a:off x="0" y="1114575"/>
              <a:ext cx="10945469" cy="523220"/>
            </a:xfrm>
            <a:prstGeom prst="rect">
              <a:avLst/>
            </a:prstGeom>
            <a:noFill/>
          </p:spPr>
          <p:txBody>
            <a:bodyPr wrap="square">
              <a:spAutoFit/>
            </a:bodyPr>
            <a:lstStyle/>
            <a:p>
              <a:pPr algn="r"/>
              <a:r>
                <a:rPr lang="es-CL" sz="2800" b="1" dirty="0" smtClean="0">
                  <a:solidFill>
                    <a:srgbClr val="0070C0"/>
                  </a:solidFill>
                </a:rPr>
                <a:t>D.S.27/2016 </a:t>
              </a:r>
              <a:endParaRPr lang="es-CL" sz="2800" b="1" dirty="0">
                <a:solidFill>
                  <a:srgbClr val="0070C0"/>
                </a:solidFill>
              </a:endParaRPr>
            </a:p>
          </p:txBody>
        </p:sp>
      </p:grpSp>
    </p:spTree>
    <p:extLst>
      <p:ext uri="{BB962C8B-B14F-4D97-AF65-F5344CB8AC3E}">
        <p14:creationId xmlns:p14="http://schemas.microsoft.com/office/powerpoint/2010/main" val="255477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17 Grupo"/>
          <p:cNvGrpSpPr/>
          <p:nvPr/>
        </p:nvGrpSpPr>
        <p:grpSpPr>
          <a:xfrm>
            <a:off x="-27339" y="0"/>
            <a:ext cx="12219339" cy="1769869"/>
            <a:chOff x="-27339" y="0"/>
            <a:chExt cx="12219339" cy="1769869"/>
          </a:xfrm>
        </p:grpSpPr>
        <p:grpSp>
          <p:nvGrpSpPr>
            <p:cNvPr id="26" name="25 Grupo"/>
            <p:cNvGrpSpPr/>
            <p:nvPr/>
          </p:nvGrpSpPr>
          <p:grpSpPr>
            <a:xfrm>
              <a:off x="-27339" y="0"/>
              <a:ext cx="12219339" cy="943440"/>
              <a:chOff x="-27339" y="0"/>
              <a:chExt cx="12219339" cy="943440"/>
            </a:xfrm>
          </p:grpSpPr>
          <p:sp>
            <p:nvSpPr>
              <p:cNvPr id="32" name="Rectángulo 23">
                <a:extLst>
                  <a:ext uri="{FF2B5EF4-FFF2-40B4-BE49-F238E27FC236}">
                    <a16:creationId xmlns="" xmlns:a16="http://schemas.microsoft.com/office/drawing/2014/main" id="{5D844C73-7959-4F1B-8209-02F0A7374F3D}"/>
                  </a:ext>
                </a:extLst>
              </p:cNvPr>
              <p:cNvSpPr/>
              <p:nvPr/>
            </p:nvSpPr>
            <p:spPr>
              <a:xfrm>
                <a:off x="0" y="0"/>
                <a:ext cx="12192000" cy="943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33" name="Grupo 18">
                <a:extLst>
                  <a:ext uri="{FF2B5EF4-FFF2-40B4-BE49-F238E27FC236}">
                    <a16:creationId xmlns="" xmlns:a16="http://schemas.microsoft.com/office/drawing/2014/main" id="{F63DDC89-E57F-470D-A77A-F314E24E4F62}"/>
                  </a:ext>
                </a:extLst>
              </p:cNvPr>
              <p:cNvGrpSpPr/>
              <p:nvPr/>
            </p:nvGrpSpPr>
            <p:grpSpPr>
              <a:xfrm>
                <a:off x="-27339" y="3942"/>
                <a:ext cx="12154671" cy="933013"/>
                <a:chOff x="-227589" y="-425534"/>
                <a:chExt cx="12154671" cy="817474"/>
              </a:xfrm>
            </p:grpSpPr>
            <p:pic>
              <p:nvPicPr>
                <p:cNvPr id="34" name="Gráfico 19">
                  <a:extLst>
                    <a:ext uri="{FF2B5EF4-FFF2-40B4-BE49-F238E27FC236}">
                      <a16:creationId xmlns="" xmlns:a16="http://schemas.microsoft.com/office/drawing/2014/main" id="{87FC4CA9-39F1-4A97-8D1D-584B963A4619}"/>
                    </a:ext>
                  </a:extLst>
                </p:cNvPr>
                <p:cNvPicPr>
                  <a:picLocks noChangeAspect="1"/>
                </p:cNvPicPr>
                <p:nvPr/>
              </p:nvPicPr>
              <p:blipFill rotWithShape="1">
                <a:blip r:embed="rId2">
                  <a:extLst>
                    <a:ext uri="{96DAC541-7B7A-43D3-8B79-37D633B846F1}">
                      <asvg:svgBlip xmlns:asvg="http://schemas.microsoft.com/office/drawing/2016/SVG/main" xmlns="" r:embed="rId4"/>
                    </a:ext>
                  </a:extLst>
                </a:blip>
                <a:srcRect l="3902" t="45914" r="1813" b="44656"/>
                <a:stretch/>
              </p:blipFill>
              <p:spPr>
                <a:xfrm>
                  <a:off x="-227589" y="-425530"/>
                  <a:ext cx="4061035" cy="817470"/>
                </a:xfrm>
                <a:prstGeom prst="rect">
                  <a:avLst/>
                </a:prstGeom>
              </p:spPr>
            </p:pic>
            <p:pic>
              <p:nvPicPr>
                <p:cNvPr id="35" name="Gráfico 20">
                  <a:extLst>
                    <a:ext uri="{FF2B5EF4-FFF2-40B4-BE49-F238E27FC236}">
                      <a16:creationId xmlns="" xmlns:a16="http://schemas.microsoft.com/office/drawing/2014/main" id="{B4EC7D85-A99C-4BB4-AF1D-3BAECF1AFC4B}"/>
                    </a:ext>
                  </a:extLst>
                </p:cNvPr>
                <p:cNvPicPr>
                  <a:picLocks noChangeAspect="1"/>
                </p:cNvPicPr>
                <p:nvPr/>
              </p:nvPicPr>
              <p:blipFill rotWithShape="1">
                <a:blip r:embed="rId2">
                  <a:extLst>
                    <a:ext uri="{96DAC541-7B7A-43D3-8B79-37D633B846F1}">
                      <asvg:svgBlip xmlns:asvg="http://schemas.microsoft.com/office/drawing/2016/SVG/main" xmlns="" r:embed="rId4"/>
                    </a:ext>
                  </a:extLst>
                </a:blip>
                <a:srcRect l="3902" t="65934" r="1813" b="24636"/>
                <a:stretch/>
              </p:blipFill>
              <p:spPr>
                <a:xfrm>
                  <a:off x="3851630" y="-425534"/>
                  <a:ext cx="4061035" cy="817470"/>
                </a:xfrm>
                <a:prstGeom prst="rect">
                  <a:avLst/>
                </a:prstGeom>
              </p:spPr>
            </p:pic>
            <p:pic>
              <p:nvPicPr>
                <p:cNvPr id="36" name="Gráfico 21">
                  <a:extLst>
                    <a:ext uri="{FF2B5EF4-FFF2-40B4-BE49-F238E27FC236}">
                      <a16:creationId xmlns="" xmlns:a16="http://schemas.microsoft.com/office/drawing/2014/main" id="{6CE81B15-E26B-4744-85BC-FE82F94084C8}"/>
                    </a:ext>
                  </a:extLst>
                </p:cNvPr>
                <p:cNvPicPr>
                  <a:picLocks noChangeAspect="1"/>
                </p:cNvPicPr>
                <p:nvPr/>
              </p:nvPicPr>
              <p:blipFill rotWithShape="1">
                <a:blip r:embed="rId2">
                  <a:extLst>
                    <a:ext uri="{96DAC541-7B7A-43D3-8B79-37D633B846F1}">
                      <asvg:svgBlip xmlns:asvg="http://schemas.microsoft.com/office/drawing/2016/SVG/main" xmlns="" r:embed="rId4"/>
                    </a:ext>
                  </a:extLst>
                </a:blip>
                <a:srcRect l="3902" t="86744" r="1813" b="3826"/>
                <a:stretch/>
              </p:blipFill>
              <p:spPr>
                <a:xfrm>
                  <a:off x="7866047" y="-425530"/>
                  <a:ext cx="4061035" cy="817470"/>
                </a:xfrm>
                <a:prstGeom prst="rect">
                  <a:avLst/>
                </a:prstGeom>
              </p:spPr>
            </p:pic>
          </p:grpSp>
        </p:grpSp>
        <p:grpSp>
          <p:nvGrpSpPr>
            <p:cNvPr id="27" name="26 Grupo"/>
            <p:cNvGrpSpPr/>
            <p:nvPr/>
          </p:nvGrpSpPr>
          <p:grpSpPr>
            <a:xfrm>
              <a:off x="98153" y="1038162"/>
              <a:ext cx="3464857" cy="731707"/>
              <a:chOff x="3881874" y="1299735"/>
              <a:chExt cx="3464857" cy="731707"/>
            </a:xfrm>
          </p:grpSpPr>
          <p:sp>
            <p:nvSpPr>
              <p:cNvPr id="30" name="3 Rectángulo"/>
              <p:cNvSpPr/>
              <p:nvPr/>
            </p:nvSpPr>
            <p:spPr>
              <a:xfrm>
                <a:off x="3881874" y="1299735"/>
                <a:ext cx="3464857" cy="400110"/>
              </a:xfrm>
              <a:prstGeom prst="rect">
                <a:avLst/>
              </a:prstGeom>
              <a:noFill/>
              <a:effectLst/>
            </p:spPr>
            <p:txBody>
              <a:bodyPr wrap="square" lIns="72000">
                <a:spAutoFit/>
              </a:bodyPr>
              <a:lstStyle/>
              <a:p>
                <a:pPr algn="ctr"/>
                <a:r>
                  <a:rPr lang="es-CL" sz="2000" b="1" dirty="0" smtClean="0">
                    <a:solidFill>
                      <a:srgbClr val="0070C0"/>
                    </a:solidFill>
                  </a:rPr>
                  <a:t>Programa de Mejoramiento de </a:t>
                </a:r>
              </a:p>
            </p:txBody>
          </p:sp>
          <p:sp>
            <p:nvSpPr>
              <p:cNvPr id="31" name="Rectángulo 6"/>
              <p:cNvSpPr/>
              <p:nvPr/>
            </p:nvSpPr>
            <p:spPr>
              <a:xfrm>
                <a:off x="3881874" y="1431278"/>
                <a:ext cx="3464857" cy="600164"/>
              </a:xfrm>
              <a:prstGeom prst="rect">
                <a:avLst/>
              </a:prstGeom>
              <a:noFill/>
            </p:spPr>
            <p:txBody>
              <a:bodyPr wrap="square">
                <a:spAutoFit/>
              </a:bodyPr>
              <a:lstStyle/>
              <a:p>
                <a:pPr algn="ctr"/>
                <a:r>
                  <a:rPr lang="es-CL" sz="3200" b="1" dirty="0">
                    <a:solidFill>
                      <a:srgbClr val="0070C0"/>
                    </a:solidFill>
                  </a:rPr>
                  <a:t>Viviendas y Barrios</a:t>
                </a:r>
              </a:p>
            </p:txBody>
          </p:sp>
        </p:grpSp>
        <p:pic>
          <p:nvPicPr>
            <p:cNvPr id="28" name="27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45469" y="952499"/>
              <a:ext cx="1132231" cy="807845"/>
            </a:xfrm>
            <a:prstGeom prst="rect">
              <a:avLst/>
            </a:prstGeom>
          </p:spPr>
        </p:pic>
        <p:sp>
          <p:nvSpPr>
            <p:cNvPr id="29" name="Rectángulo 6"/>
            <p:cNvSpPr/>
            <p:nvPr/>
          </p:nvSpPr>
          <p:spPr>
            <a:xfrm>
              <a:off x="0" y="1114575"/>
              <a:ext cx="10945469" cy="523220"/>
            </a:xfrm>
            <a:prstGeom prst="rect">
              <a:avLst/>
            </a:prstGeom>
            <a:noFill/>
          </p:spPr>
          <p:txBody>
            <a:bodyPr wrap="square">
              <a:spAutoFit/>
            </a:bodyPr>
            <a:lstStyle/>
            <a:p>
              <a:pPr algn="r"/>
              <a:r>
                <a:rPr lang="es-CL" sz="2800" b="1" dirty="0" smtClean="0">
                  <a:solidFill>
                    <a:srgbClr val="0070C0"/>
                  </a:solidFill>
                </a:rPr>
                <a:t>D.S.27/2016 </a:t>
              </a:r>
              <a:endParaRPr lang="es-CL" sz="2800" b="1" dirty="0">
                <a:solidFill>
                  <a:srgbClr val="0070C0"/>
                </a:solidFill>
              </a:endParaRPr>
            </a:p>
          </p:txBody>
        </p:sp>
      </p:grpSp>
      <p:pic>
        <p:nvPicPr>
          <p:cNvPr id="14" name="Imagen 3">
            <a:extLst>
              <a:ext uri="{FF2B5EF4-FFF2-40B4-BE49-F238E27FC236}">
                <a16:creationId xmlns:a16="http://schemas.microsoft.com/office/drawing/2014/main" xmlns="" id="{3B0F0266-3F94-444A-9F07-DC0B2D3F28BE}"/>
              </a:ext>
            </a:extLst>
          </p:cNvPr>
          <p:cNvPicPr>
            <a:picLocks noChangeAspect="1"/>
          </p:cNvPicPr>
          <p:nvPr/>
        </p:nvPicPr>
        <p:blipFill>
          <a:blip r:embed="rId6"/>
          <a:stretch>
            <a:fillRect/>
          </a:stretch>
        </p:blipFill>
        <p:spPr>
          <a:xfrm>
            <a:off x="207878" y="2070838"/>
            <a:ext cx="4746624" cy="456177"/>
          </a:xfrm>
          <a:prstGeom prst="rect">
            <a:avLst/>
          </a:prstGeom>
        </p:spPr>
      </p:pic>
      <p:pic>
        <p:nvPicPr>
          <p:cNvPr id="15" name="Imagen 5">
            <a:extLst>
              <a:ext uri="{FF2B5EF4-FFF2-40B4-BE49-F238E27FC236}">
                <a16:creationId xmlns:a16="http://schemas.microsoft.com/office/drawing/2014/main" xmlns="" id="{310E7908-0D5B-4D3C-939A-5F839DA2FD1B}"/>
              </a:ext>
            </a:extLst>
          </p:cNvPr>
          <p:cNvPicPr>
            <a:picLocks noChangeAspect="1"/>
          </p:cNvPicPr>
          <p:nvPr/>
        </p:nvPicPr>
        <p:blipFill>
          <a:blip r:embed="rId7"/>
          <a:stretch>
            <a:fillRect/>
          </a:stretch>
        </p:blipFill>
        <p:spPr>
          <a:xfrm>
            <a:off x="5128673" y="2070838"/>
            <a:ext cx="4746624" cy="456177"/>
          </a:xfrm>
          <a:prstGeom prst="rect">
            <a:avLst/>
          </a:prstGeom>
        </p:spPr>
      </p:pic>
      <p:sp>
        <p:nvSpPr>
          <p:cNvPr id="19" name="CuadroTexto 12">
            <a:extLst>
              <a:ext uri="{FF2B5EF4-FFF2-40B4-BE49-F238E27FC236}">
                <a16:creationId xmlns:a16="http://schemas.microsoft.com/office/drawing/2014/main" xmlns="" id="{AFE21D47-1216-41F8-BFCC-3B58D0B76D98}"/>
              </a:ext>
            </a:extLst>
          </p:cNvPr>
          <p:cNvSpPr txBox="1"/>
          <p:nvPr/>
        </p:nvSpPr>
        <p:spPr>
          <a:xfrm>
            <a:off x="-1" y="5517686"/>
            <a:ext cx="12192000" cy="461665"/>
          </a:xfrm>
          <a:prstGeom prst="rect">
            <a:avLst/>
          </a:prstGeom>
          <a:noFill/>
        </p:spPr>
        <p:txBody>
          <a:bodyPr wrap="square" rtlCol="0">
            <a:spAutoFit/>
          </a:bodyPr>
          <a:lstStyle/>
          <a:p>
            <a:pPr algn="ctr"/>
            <a:r>
              <a:rPr lang="es-ES" sz="2400" b="1" dirty="0">
                <a:solidFill>
                  <a:schemeClr val="accent1">
                    <a:lumMod val="75000"/>
                  </a:schemeClr>
                </a:solidFill>
              </a:rPr>
              <a:t>No existen incompatibilidades porque hoy el beneficio es a la organización y no a </a:t>
            </a:r>
            <a:r>
              <a:rPr lang="es-ES" sz="2400" b="1" dirty="0" smtClean="0">
                <a:solidFill>
                  <a:schemeClr val="accent1">
                    <a:lumMod val="75000"/>
                  </a:schemeClr>
                </a:solidFill>
              </a:rPr>
              <a:t>personas.</a:t>
            </a:r>
            <a:endParaRPr lang="es-CL" sz="2400" b="1" dirty="0">
              <a:solidFill>
                <a:schemeClr val="accent1">
                  <a:lumMod val="75000"/>
                </a:schemeClr>
              </a:solidFill>
            </a:endParaRPr>
          </a:p>
        </p:txBody>
      </p:sp>
      <p:sp>
        <p:nvSpPr>
          <p:cNvPr id="2" name="1 CuadroTexto"/>
          <p:cNvSpPr txBox="1"/>
          <p:nvPr/>
        </p:nvSpPr>
        <p:spPr>
          <a:xfrm>
            <a:off x="273192" y="2667000"/>
            <a:ext cx="4146408" cy="646331"/>
          </a:xfrm>
          <a:prstGeom prst="rect">
            <a:avLst/>
          </a:prstGeom>
          <a:solidFill>
            <a:schemeClr val="accent5">
              <a:lumMod val="75000"/>
            </a:schemeClr>
          </a:solidFill>
          <a:effectLst>
            <a:outerShdw blurRad="50800" dist="38100" dir="2700000" algn="tl" rotWithShape="0">
              <a:prstClr val="black">
                <a:alpha val="40000"/>
              </a:prstClr>
            </a:outerShdw>
          </a:effectLst>
        </p:spPr>
        <p:txBody>
          <a:bodyPr wrap="square" rtlCol="0">
            <a:spAutoFit/>
          </a:bodyPr>
          <a:lstStyle/>
          <a:p>
            <a:pPr marL="285750" indent="-285750" algn="ctr">
              <a:buFont typeface="Arial" charset="0"/>
              <a:buChar char="•"/>
            </a:pPr>
            <a:r>
              <a:rPr lang="es-CL" dirty="0" smtClean="0">
                <a:solidFill>
                  <a:schemeClr val="bg1"/>
                </a:solidFill>
              </a:rPr>
              <a:t>Organizaciones comunitarias y juntas de vecinos, regidas por la ley N° 19,418</a:t>
            </a:r>
          </a:p>
        </p:txBody>
      </p:sp>
      <p:sp>
        <p:nvSpPr>
          <p:cNvPr id="21" name="20 CuadroTexto"/>
          <p:cNvSpPr txBox="1"/>
          <p:nvPr/>
        </p:nvSpPr>
        <p:spPr>
          <a:xfrm>
            <a:off x="5204873" y="2666999"/>
            <a:ext cx="4015779" cy="2308324"/>
          </a:xfrm>
          <a:prstGeom prst="rect">
            <a:avLst/>
          </a:prstGeom>
          <a:solidFill>
            <a:schemeClr val="accent5">
              <a:lumMod val="75000"/>
            </a:schemeClr>
          </a:solidFill>
          <a:effectLst>
            <a:outerShdw blurRad="50800" dist="38100" dir="2700000" algn="tl" rotWithShape="0">
              <a:prstClr val="black">
                <a:alpha val="40000"/>
              </a:prstClr>
            </a:outerShdw>
          </a:effectLst>
        </p:spPr>
        <p:txBody>
          <a:bodyPr wrap="square" rtlCol="0">
            <a:spAutoFit/>
          </a:bodyPr>
          <a:lstStyle/>
          <a:p>
            <a:pPr marL="285750" indent="-285750">
              <a:buFont typeface="Arial" charset="0"/>
              <a:buChar char="•"/>
            </a:pPr>
            <a:r>
              <a:rPr lang="es-CL" dirty="0" smtClean="0">
                <a:solidFill>
                  <a:schemeClr val="bg1"/>
                </a:solidFill>
              </a:rPr>
              <a:t>Construcción de edificaciones comunitarias</a:t>
            </a:r>
          </a:p>
          <a:p>
            <a:pPr marL="285750" indent="-285750">
              <a:buFont typeface="Arial" charset="0"/>
              <a:buChar char="•"/>
            </a:pPr>
            <a:r>
              <a:rPr lang="es-CL" dirty="0" smtClean="0">
                <a:solidFill>
                  <a:schemeClr val="bg1"/>
                </a:solidFill>
              </a:rPr>
              <a:t>Mejoramiento </a:t>
            </a:r>
            <a:r>
              <a:rPr lang="es-CL" dirty="0">
                <a:solidFill>
                  <a:schemeClr val="bg1"/>
                </a:solidFill>
              </a:rPr>
              <a:t>de edificaciones </a:t>
            </a:r>
            <a:r>
              <a:rPr lang="es-CL" dirty="0" smtClean="0">
                <a:solidFill>
                  <a:schemeClr val="bg1"/>
                </a:solidFill>
              </a:rPr>
              <a:t>comunitarias</a:t>
            </a:r>
          </a:p>
          <a:p>
            <a:pPr marL="285750" indent="-285750">
              <a:buFont typeface="Arial" charset="0"/>
              <a:buChar char="•"/>
            </a:pPr>
            <a:r>
              <a:rPr lang="es-CL" dirty="0" smtClean="0">
                <a:solidFill>
                  <a:schemeClr val="bg1"/>
                </a:solidFill>
              </a:rPr>
              <a:t>Construcción y/o mejoramiento de áreas verdes</a:t>
            </a:r>
          </a:p>
          <a:p>
            <a:pPr marL="285750" indent="-285750">
              <a:buFont typeface="Arial" charset="0"/>
              <a:buChar char="•"/>
            </a:pPr>
            <a:r>
              <a:rPr lang="es-CL" dirty="0" smtClean="0">
                <a:solidFill>
                  <a:schemeClr val="bg1"/>
                </a:solidFill>
              </a:rPr>
              <a:t>Proyectos de accesibilidad universal </a:t>
            </a:r>
          </a:p>
          <a:p>
            <a:pPr marL="285750" indent="-285750">
              <a:buFont typeface="Arial" charset="0"/>
              <a:buChar char="•"/>
            </a:pPr>
            <a:r>
              <a:rPr lang="es-CL" dirty="0" smtClean="0">
                <a:solidFill>
                  <a:schemeClr val="bg1"/>
                </a:solidFill>
              </a:rPr>
              <a:t>Proyectos de Mobiliario urbano</a:t>
            </a:r>
            <a:endParaRPr lang="es-ES" dirty="0">
              <a:solidFill>
                <a:schemeClr val="bg1"/>
              </a:solidFill>
            </a:endParaRPr>
          </a:p>
        </p:txBody>
      </p:sp>
    </p:spTree>
    <p:extLst>
      <p:ext uri="{BB962C8B-B14F-4D97-AF65-F5344CB8AC3E}">
        <p14:creationId xmlns:p14="http://schemas.microsoft.com/office/powerpoint/2010/main" val="1500773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17 Grupo"/>
          <p:cNvGrpSpPr/>
          <p:nvPr/>
        </p:nvGrpSpPr>
        <p:grpSpPr>
          <a:xfrm>
            <a:off x="-27339" y="0"/>
            <a:ext cx="12219339" cy="1769869"/>
            <a:chOff x="-27339" y="0"/>
            <a:chExt cx="12219339" cy="1769869"/>
          </a:xfrm>
        </p:grpSpPr>
        <p:grpSp>
          <p:nvGrpSpPr>
            <p:cNvPr id="26" name="25 Grupo"/>
            <p:cNvGrpSpPr/>
            <p:nvPr/>
          </p:nvGrpSpPr>
          <p:grpSpPr>
            <a:xfrm>
              <a:off x="-27339" y="0"/>
              <a:ext cx="12219339" cy="943440"/>
              <a:chOff x="-27339" y="0"/>
              <a:chExt cx="12219339" cy="943440"/>
            </a:xfrm>
          </p:grpSpPr>
          <p:sp>
            <p:nvSpPr>
              <p:cNvPr id="32" name="Rectángulo 23">
                <a:extLst>
                  <a:ext uri="{FF2B5EF4-FFF2-40B4-BE49-F238E27FC236}">
                    <a16:creationId xmlns="" xmlns:a16="http://schemas.microsoft.com/office/drawing/2014/main" id="{5D844C73-7959-4F1B-8209-02F0A7374F3D}"/>
                  </a:ext>
                </a:extLst>
              </p:cNvPr>
              <p:cNvSpPr/>
              <p:nvPr/>
            </p:nvSpPr>
            <p:spPr>
              <a:xfrm>
                <a:off x="0" y="0"/>
                <a:ext cx="12192000" cy="943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33" name="Grupo 18">
                <a:extLst>
                  <a:ext uri="{FF2B5EF4-FFF2-40B4-BE49-F238E27FC236}">
                    <a16:creationId xmlns="" xmlns:a16="http://schemas.microsoft.com/office/drawing/2014/main" id="{F63DDC89-E57F-470D-A77A-F314E24E4F62}"/>
                  </a:ext>
                </a:extLst>
              </p:cNvPr>
              <p:cNvGrpSpPr/>
              <p:nvPr/>
            </p:nvGrpSpPr>
            <p:grpSpPr>
              <a:xfrm>
                <a:off x="-27339" y="3942"/>
                <a:ext cx="12154671" cy="933013"/>
                <a:chOff x="-227589" y="-425534"/>
                <a:chExt cx="12154671" cy="817474"/>
              </a:xfrm>
            </p:grpSpPr>
            <p:pic>
              <p:nvPicPr>
                <p:cNvPr id="34" name="Gráfico 19">
                  <a:extLst>
                    <a:ext uri="{FF2B5EF4-FFF2-40B4-BE49-F238E27FC236}">
                      <a16:creationId xmlns="" xmlns:a16="http://schemas.microsoft.com/office/drawing/2014/main" id="{87FC4CA9-39F1-4A97-8D1D-584B963A4619}"/>
                    </a:ext>
                  </a:extLst>
                </p:cNvPr>
                <p:cNvPicPr>
                  <a:picLocks noChangeAspect="1"/>
                </p:cNvPicPr>
                <p:nvPr/>
              </p:nvPicPr>
              <p:blipFill rotWithShape="1">
                <a:blip r:embed="rId2">
                  <a:extLst>
                    <a:ext uri="{96DAC541-7B7A-43D3-8B79-37D633B846F1}">
                      <asvg:svgBlip xmlns:asvg="http://schemas.microsoft.com/office/drawing/2016/SVG/main" xmlns="" r:embed="rId4"/>
                    </a:ext>
                  </a:extLst>
                </a:blip>
                <a:srcRect l="3902" t="45914" r="1813" b="44656"/>
                <a:stretch/>
              </p:blipFill>
              <p:spPr>
                <a:xfrm>
                  <a:off x="-227589" y="-425530"/>
                  <a:ext cx="4061035" cy="817470"/>
                </a:xfrm>
                <a:prstGeom prst="rect">
                  <a:avLst/>
                </a:prstGeom>
              </p:spPr>
            </p:pic>
            <p:pic>
              <p:nvPicPr>
                <p:cNvPr id="35" name="Gráfico 20">
                  <a:extLst>
                    <a:ext uri="{FF2B5EF4-FFF2-40B4-BE49-F238E27FC236}">
                      <a16:creationId xmlns="" xmlns:a16="http://schemas.microsoft.com/office/drawing/2014/main" id="{B4EC7D85-A99C-4BB4-AF1D-3BAECF1AFC4B}"/>
                    </a:ext>
                  </a:extLst>
                </p:cNvPr>
                <p:cNvPicPr>
                  <a:picLocks noChangeAspect="1"/>
                </p:cNvPicPr>
                <p:nvPr/>
              </p:nvPicPr>
              <p:blipFill rotWithShape="1">
                <a:blip r:embed="rId2">
                  <a:extLst>
                    <a:ext uri="{96DAC541-7B7A-43D3-8B79-37D633B846F1}">
                      <asvg:svgBlip xmlns:asvg="http://schemas.microsoft.com/office/drawing/2016/SVG/main" xmlns="" r:embed="rId4"/>
                    </a:ext>
                  </a:extLst>
                </a:blip>
                <a:srcRect l="3902" t="65934" r="1813" b="24636"/>
                <a:stretch/>
              </p:blipFill>
              <p:spPr>
                <a:xfrm>
                  <a:off x="3851630" y="-425534"/>
                  <a:ext cx="4061035" cy="817470"/>
                </a:xfrm>
                <a:prstGeom prst="rect">
                  <a:avLst/>
                </a:prstGeom>
              </p:spPr>
            </p:pic>
            <p:pic>
              <p:nvPicPr>
                <p:cNvPr id="36" name="Gráfico 21">
                  <a:extLst>
                    <a:ext uri="{FF2B5EF4-FFF2-40B4-BE49-F238E27FC236}">
                      <a16:creationId xmlns="" xmlns:a16="http://schemas.microsoft.com/office/drawing/2014/main" id="{6CE81B15-E26B-4744-85BC-FE82F94084C8}"/>
                    </a:ext>
                  </a:extLst>
                </p:cNvPr>
                <p:cNvPicPr>
                  <a:picLocks noChangeAspect="1"/>
                </p:cNvPicPr>
                <p:nvPr/>
              </p:nvPicPr>
              <p:blipFill rotWithShape="1">
                <a:blip r:embed="rId2">
                  <a:extLst>
                    <a:ext uri="{96DAC541-7B7A-43D3-8B79-37D633B846F1}">
                      <asvg:svgBlip xmlns:asvg="http://schemas.microsoft.com/office/drawing/2016/SVG/main" xmlns="" r:embed="rId4"/>
                    </a:ext>
                  </a:extLst>
                </a:blip>
                <a:srcRect l="3902" t="86744" r="1813" b="3826"/>
                <a:stretch/>
              </p:blipFill>
              <p:spPr>
                <a:xfrm>
                  <a:off x="7866047" y="-425530"/>
                  <a:ext cx="4061035" cy="817470"/>
                </a:xfrm>
                <a:prstGeom prst="rect">
                  <a:avLst/>
                </a:prstGeom>
              </p:spPr>
            </p:pic>
          </p:grpSp>
        </p:grpSp>
        <p:grpSp>
          <p:nvGrpSpPr>
            <p:cNvPr id="27" name="26 Grupo"/>
            <p:cNvGrpSpPr/>
            <p:nvPr/>
          </p:nvGrpSpPr>
          <p:grpSpPr>
            <a:xfrm>
              <a:off x="98153" y="1038162"/>
              <a:ext cx="3464857" cy="731707"/>
              <a:chOff x="3881874" y="1299735"/>
              <a:chExt cx="3464857" cy="731707"/>
            </a:xfrm>
          </p:grpSpPr>
          <p:sp>
            <p:nvSpPr>
              <p:cNvPr id="30" name="3 Rectángulo"/>
              <p:cNvSpPr/>
              <p:nvPr/>
            </p:nvSpPr>
            <p:spPr>
              <a:xfrm>
                <a:off x="3881874" y="1299735"/>
                <a:ext cx="3464857" cy="400110"/>
              </a:xfrm>
              <a:prstGeom prst="rect">
                <a:avLst/>
              </a:prstGeom>
              <a:noFill/>
              <a:effectLst/>
            </p:spPr>
            <p:txBody>
              <a:bodyPr wrap="square" lIns="72000">
                <a:spAutoFit/>
              </a:bodyPr>
              <a:lstStyle/>
              <a:p>
                <a:pPr algn="ctr"/>
                <a:r>
                  <a:rPr lang="es-CL" sz="2000" b="1" dirty="0" smtClean="0">
                    <a:solidFill>
                      <a:srgbClr val="0070C0"/>
                    </a:solidFill>
                  </a:rPr>
                  <a:t>Programa de Mejoramiento de </a:t>
                </a:r>
              </a:p>
            </p:txBody>
          </p:sp>
          <p:sp>
            <p:nvSpPr>
              <p:cNvPr id="31" name="Rectángulo 6"/>
              <p:cNvSpPr/>
              <p:nvPr/>
            </p:nvSpPr>
            <p:spPr>
              <a:xfrm>
                <a:off x="3881874" y="1431278"/>
                <a:ext cx="3464857" cy="600164"/>
              </a:xfrm>
              <a:prstGeom prst="rect">
                <a:avLst/>
              </a:prstGeom>
              <a:noFill/>
            </p:spPr>
            <p:txBody>
              <a:bodyPr wrap="square">
                <a:spAutoFit/>
              </a:bodyPr>
              <a:lstStyle/>
              <a:p>
                <a:pPr algn="ctr"/>
                <a:r>
                  <a:rPr lang="es-CL" sz="3200" b="1" dirty="0">
                    <a:solidFill>
                      <a:srgbClr val="0070C0"/>
                    </a:solidFill>
                  </a:rPr>
                  <a:t>Viviendas y Barrios</a:t>
                </a:r>
              </a:p>
            </p:txBody>
          </p:sp>
        </p:grpSp>
        <p:pic>
          <p:nvPicPr>
            <p:cNvPr id="28" name="27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45469" y="952499"/>
              <a:ext cx="1132231" cy="807845"/>
            </a:xfrm>
            <a:prstGeom prst="rect">
              <a:avLst/>
            </a:prstGeom>
          </p:spPr>
        </p:pic>
        <p:sp>
          <p:nvSpPr>
            <p:cNvPr id="29" name="Rectángulo 6"/>
            <p:cNvSpPr/>
            <p:nvPr/>
          </p:nvSpPr>
          <p:spPr>
            <a:xfrm>
              <a:off x="0" y="1114575"/>
              <a:ext cx="10945469" cy="523220"/>
            </a:xfrm>
            <a:prstGeom prst="rect">
              <a:avLst/>
            </a:prstGeom>
            <a:noFill/>
          </p:spPr>
          <p:txBody>
            <a:bodyPr wrap="square">
              <a:spAutoFit/>
            </a:bodyPr>
            <a:lstStyle/>
            <a:p>
              <a:pPr algn="r"/>
              <a:r>
                <a:rPr lang="es-CL" sz="2800" b="1" dirty="0" smtClean="0">
                  <a:solidFill>
                    <a:srgbClr val="0070C0"/>
                  </a:solidFill>
                </a:rPr>
                <a:t>D.S.27/2016 </a:t>
              </a:r>
              <a:endParaRPr lang="es-CL" sz="2800" b="1" dirty="0">
                <a:solidFill>
                  <a:srgbClr val="0070C0"/>
                </a:solidFill>
              </a:endParaRPr>
            </a:p>
          </p:txBody>
        </p:sp>
      </p:grpSp>
      <p:sp>
        <p:nvSpPr>
          <p:cNvPr id="15" name="CuadroTexto 5">
            <a:extLst>
              <a:ext uri="{FF2B5EF4-FFF2-40B4-BE49-F238E27FC236}">
                <a16:creationId xmlns:a16="http://schemas.microsoft.com/office/drawing/2014/main" xmlns="" id="{5FB29C1D-0D76-400C-ACFB-9358E20C0DE3}"/>
              </a:ext>
            </a:extLst>
          </p:cNvPr>
          <p:cNvSpPr txBox="1"/>
          <p:nvPr/>
        </p:nvSpPr>
        <p:spPr>
          <a:xfrm>
            <a:off x="2136710" y="2527023"/>
            <a:ext cx="7156608" cy="461665"/>
          </a:xfrm>
          <a:prstGeom prst="rect">
            <a:avLst/>
          </a:prstGeom>
          <a:noFill/>
        </p:spPr>
        <p:txBody>
          <a:bodyPr wrap="square" rtlCol="0">
            <a:spAutoFit/>
          </a:bodyPr>
          <a:lstStyle/>
          <a:p>
            <a:r>
              <a:rPr lang="es-CL" sz="2400" b="1" dirty="0">
                <a:solidFill>
                  <a:schemeClr val="accent1">
                    <a:lumMod val="75000"/>
                  </a:schemeClr>
                </a:solidFill>
              </a:rPr>
              <a:t>SUBSIDIO + APORTE DE 10% DEL VALOR DEL PROYECTO</a:t>
            </a:r>
          </a:p>
        </p:txBody>
      </p:sp>
      <p:sp>
        <p:nvSpPr>
          <p:cNvPr id="17" name="Rectángulo 12"/>
          <p:cNvSpPr/>
          <p:nvPr/>
        </p:nvSpPr>
        <p:spPr>
          <a:xfrm>
            <a:off x="-27339" y="1780139"/>
            <a:ext cx="12219339" cy="338554"/>
          </a:xfrm>
          <a:prstGeom prst="rect">
            <a:avLst/>
          </a:prstGeom>
          <a:solidFill>
            <a:srgbClr val="203864"/>
          </a:solidFill>
        </p:spPr>
        <p:txBody>
          <a:bodyPr wrap="square">
            <a:spAutoFit/>
          </a:bodyPr>
          <a:lstStyle/>
          <a:p>
            <a:r>
              <a:rPr lang="es-ES_tradnl" sz="1600" b="1" kern="0" spc="-15" dirty="0" smtClean="0">
                <a:solidFill>
                  <a:schemeClr val="bg1"/>
                </a:solidFill>
                <a:latin typeface="Calibri (Cuerpo)"/>
                <a:ea typeface="Times New Roman" panose="02020603050405020304" pitchFamily="18" charset="0"/>
                <a:cs typeface="Times New Roman" panose="02020603050405020304" pitchFamily="18" charset="0"/>
              </a:rPr>
              <a:t>   Financiamiento</a:t>
            </a:r>
            <a:endParaRPr lang="es-CL" sz="1600" dirty="0"/>
          </a:p>
        </p:txBody>
      </p:sp>
      <p:sp>
        <p:nvSpPr>
          <p:cNvPr id="19" name="18 CuadroTexto"/>
          <p:cNvSpPr txBox="1"/>
          <p:nvPr/>
        </p:nvSpPr>
        <p:spPr>
          <a:xfrm>
            <a:off x="3707125" y="3309249"/>
            <a:ext cx="4015779" cy="2585323"/>
          </a:xfrm>
          <a:prstGeom prst="rect">
            <a:avLst/>
          </a:prstGeom>
          <a:solidFill>
            <a:schemeClr val="accent5">
              <a:lumMod val="75000"/>
            </a:schemeClr>
          </a:solidFill>
          <a:effectLst>
            <a:outerShdw blurRad="50800" dist="38100" dir="2700000" algn="tl" rotWithShape="0">
              <a:prstClr val="black">
                <a:alpha val="40000"/>
              </a:prstClr>
            </a:outerShdw>
          </a:effectLst>
        </p:spPr>
        <p:txBody>
          <a:bodyPr wrap="square" rtlCol="0">
            <a:spAutoFit/>
          </a:bodyPr>
          <a:lstStyle/>
          <a:p>
            <a:pPr algn="ctr"/>
            <a:r>
              <a:rPr lang="es-CL" b="1" dirty="0">
                <a:solidFill>
                  <a:schemeClr val="bg1"/>
                </a:solidFill>
              </a:rPr>
              <a:t>SE PRESENTA A TRAVÉS DE DEPOSITO A PLAZO:</a:t>
            </a:r>
          </a:p>
          <a:p>
            <a:pPr marL="285750" indent="-285750">
              <a:buFont typeface="Arial" panose="020B0604020202020204" pitchFamily="34" charset="0"/>
              <a:buChar char="•"/>
            </a:pPr>
            <a:endParaRPr lang="es-CL" b="1" dirty="0">
              <a:solidFill>
                <a:schemeClr val="bg1"/>
              </a:solidFill>
            </a:endParaRPr>
          </a:p>
          <a:p>
            <a:pPr marL="285750" indent="-285750">
              <a:buFont typeface="Arial" panose="020B0604020202020204" pitchFamily="34" charset="0"/>
              <a:buChar char="•"/>
            </a:pPr>
            <a:r>
              <a:rPr lang="es-CL" b="1" dirty="0">
                <a:solidFill>
                  <a:schemeClr val="bg1"/>
                </a:solidFill>
              </a:rPr>
              <a:t>A NOMBRE DE SERVIU RM</a:t>
            </a:r>
          </a:p>
          <a:p>
            <a:pPr marL="285750" indent="-285750">
              <a:buFont typeface="Arial" panose="020B0604020202020204" pitchFamily="34" charset="0"/>
              <a:buChar char="•"/>
            </a:pPr>
            <a:r>
              <a:rPr lang="es-CL" b="1" dirty="0">
                <a:solidFill>
                  <a:schemeClr val="bg1"/>
                </a:solidFill>
              </a:rPr>
              <a:t>A 90 DIAS</a:t>
            </a:r>
          </a:p>
          <a:p>
            <a:pPr marL="285750" indent="-285750">
              <a:buFont typeface="Arial" panose="020B0604020202020204" pitchFamily="34" charset="0"/>
              <a:buChar char="•"/>
            </a:pPr>
            <a:r>
              <a:rPr lang="es-CL" b="1" dirty="0">
                <a:solidFill>
                  <a:schemeClr val="bg1"/>
                </a:solidFill>
              </a:rPr>
              <a:t>REENDOSABLE</a:t>
            </a:r>
          </a:p>
          <a:p>
            <a:pPr marL="285750" indent="-285750">
              <a:buFont typeface="Arial" panose="020B0604020202020204" pitchFamily="34" charset="0"/>
              <a:buChar char="•"/>
            </a:pPr>
            <a:r>
              <a:rPr lang="es-CL" b="1" dirty="0">
                <a:solidFill>
                  <a:schemeClr val="bg1"/>
                </a:solidFill>
              </a:rPr>
              <a:t>EN U.F. </a:t>
            </a:r>
          </a:p>
          <a:p>
            <a:pPr marL="285750" indent="-285750">
              <a:buFont typeface="Arial" panose="020B0604020202020204" pitchFamily="34" charset="0"/>
              <a:buChar char="•"/>
            </a:pPr>
            <a:r>
              <a:rPr lang="es-CL" b="1" dirty="0">
                <a:solidFill>
                  <a:schemeClr val="bg1"/>
                </a:solidFill>
              </a:rPr>
              <a:t>REAJUSTABLE</a:t>
            </a:r>
          </a:p>
          <a:p>
            <a:pPr marL="285750" indent="-285750">
              <a:buFont typeface="Arial" charset="0"/>
              <a:buChar char="•"/>
            </a:pPr>
            <a:endParaRPr lang="es-ES" dirty="0">
              <a:solidFill>
                <a:schemeClr val="bg1"/>
              </a:solidFill>
            </a:endParaRPr>
          </a:p>
        </p:txBody>
      </p:sp>
    </p:spTree>
    <p:extLst>
      <p:ext uri="{BB962C8B-B14F-4D97-AF65-F5344CB8AC3E}">
        <p14:creationId xmlns:p14="http://schemas.microsoft.com/office/powerpoint/2010/main" val="192588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17 Grupo"/>
          <p:cNvGrpSpPr/>
          <p:nvPr/>
        </p:nvGrpSpPr>
        <p:grpSpPr>
          <a:xfrm>
            <a:off x="-27339" y="0"/>
            <a:ext cx="12219339" cy="1769869"/>
            <a:chOff x="-27339" y="0"/>
            <a:chExt cx="12219339" cy="1769869"/>
          </a:xfrm>
        </p:grpSpPr>
        <p:grpSp>
          <p:nvGrpSpPr>
            <p:cNvPr id="26" name="25 Grupo"/>
            <p:cNvGrpSpPr/>
            <p:nvPr/>
          </p:nvGrpSpPr>
          <p:grpSpPr>
            <a:xfrm>
              <a:off x="-27339" y="0"/>
              <a:ext cx="12219339" cy="943440"/>
              <a:chOff x="-27339" y="0"/>
              <a:chExt cx="12219339" cy="943440"/>
            </a:xfrm>
          </p:grpSpPr>
          <p:sp>
            <p:nvSpPr>
              <p:cNvPr id="32" name="Rectángulo 23">
                <a:extLst>
                  <a:ext uri="{FF2B5EF4-FFF2-40B4-BE49-F238E27FC236}">
                    <a16:creationId xmlns="" xmlns:a16="http://schemas.microsoft.com/office/drawing/2014/main" id="{5D844C73-7959-4F1B-8209-02F0A7374F3D}"/>
                  </a:ext>
                </a:extLst>
              </p:cNvPr>
              <p:cNvSpPr/>
              <p:nvPr/>
            </p:nvSpPr>
            <p:spPr>
              <a:xfrm>
                <a:off x="0" y="0"/>
                <a:ext cx="12192000" cy="943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33" name="Grupo 18">
                <a:extLst>
                  <a:ext uri="{FF2B5EF4-FFF2-40B4-BE49-F238E27FC236}">
                    <a16:creationId xmlns="" xmlns:a16="http://schemas.microsoft.com/office/drawing/2014/main" id="{F63DDC89-E57F-470D-A77A-F314E24E4F62}"/>
                  </a:ext>
                </a:extLst>
              </p:cNvPr>
              <p:cNvGrpSpPr/>
              <p:nvPr/>
            </p:nvGrpSpPr>
            <p:grpSpPr>
              <a:xfrm>
                <a:off x="-27339" y="3942"/>
                <a:ext cx="12154671" cy="933013"/>
                <a:chOff x="-227589" y="-425534"/>
                <a:chExt cx="12154671" cy="817474"/>
              </a:xfrm>
            </p:grpSpPr>
            <p:pic>
              <p:nvPicPr>
                <p:cNvPr id="34" name="Gráfico 19">
                  <a:extLst>
                    <a:ext uri="{FF2B5EF4-FFF2-40B4-BE49-F238E27FC236}">
                      <a16:creationId xmlns="" xmlns:a16="http://schemas.microsoft.com/office/drawing/2014/main" id="{87FC4CA9-39F1-4A97-8D1D-584B963A4619}"/>
                    </a:ext>
                  </a:extLst>
                </p:cNvPr>
                <p:cNvPicPr>
                  <a:picLocks noChangeAspect="1"/>
                </p:cNvPicPr>
                <p:nvPr/>
              </p:nvPicPr>
              <p:blipFill rotWithShape="1">
                <a:blip r:embed="rId2">
                  <a:extLst>
                    <a:ext uri="{96DAC541-7B7A-43D3-8B79-37D633B846F1}">
                      <asvg:svgBlip xmlns:asvg="http://schemas.microsoft.com/office/drawing/2016/SVG/main" xmlns="" r:embed="rId4"/>
                    </a:ext>
                  </a:extLst>
                </a:blip>
                <a:srcRect l="3902" t="45914" r="1813" b="44656"/>
                <a:stretch/>
              </p:blipFill>
              <p:spPr>
                <a:xfrm>
                  <a:off x="-227589" y="-425530"/>
                  <a:ext cx="4061035" cy="817470"/>
                </a:xfrm>
                <a:prstGeom prst="rect">
                  <a:avLst/>
                </a:prstGeom>
              </p:spPr>
            </p:pic>
            <p:pic>
              <p:nvPicPr>
                <p:cNvPr id="35" name="Gráfico 20">
                  <a:extLst>
                    <a:ext uri="{FF2B5EF4-FFF2-40B4-BE49-F238E27FC236}">
                      <a16:creationId xmlns="" xmlns:a16="http://schemas.microsoft.com/office/drawing/2014/main" id="{B4EC7D85-A99C-4BB4-AF1D-3BAECF1AFC4B}"/>
                    </a:ext>
                  </a:extLst>
                </p:cNvPr>
                <p:cNvPicPr>
                  <a:picLocks noChangeAspect="1"/>
                </p:cNvPicPr>
                <p:nvPr/>
              </p:nvPicPr>
              <p:blipFill rotWithShape="1">
                <a:blip r:embed="rId2">
                  <a:extLst>
                    <a:ext uri="{96DAC541-7B7A-43D3-8B79-37D633B846F1}">
                      <asvg:svgBlip xmlns:asvg="http://schemas.microsoft.com/office/drawing/2016/SVG/main" xmlns="" r:embed="rId4"/>
                    </a:ext>
                  </a:extLst>
                </a:blip>
                <a:srcRect l="3902" t="65934" r="1813" b="24636"/>
                <a:stretch/>
              </p:blipFill>
              <p:spPr>
                <a:xfrm>
                  <a:off x="3851630" y="-425534"/>
                  <a:ext cx="4061035" cy="817470"/>
                </a:xfrm>
                <a:prstGeom prst="rect">
                  <a:avLst/>
                </a:prstGeom>
              </p:spPr>
            </p:pic>
            <p:pic>
              <p:nvPicPr>
                <p:cNvPr id="36" name="Gráfico 21">
                  <a:extLst>
                    <a:ext uri="{FF2B5EF4-FFF2-40B4-BE49-F238E27FC236}">
                      <a16:creationId xmlns="" xmlns:a16="http://schemas.microsoft.com/office/drawing/2014/main" id="{6CE81B15-E26B-4744-85BC-FE82F94084C8}"/>
                    </a:ext>
                  </a:extLst>
                </p:cNvPr>
                <p:cNvPicPr>
                  <a:picLocks noChangeAspect="1"/>
                </p:cNvPicPr>
                <p:nvPr/>
              </p:nvPicPr>
              <p:blipFill rotWithShape="1">
                <a:blip r:embed="rId2">
                  <a:extLst>
                    <a:ext uri="{96DAC541-7B7A-43D3-8B79-37D633B846F1}">
                      <asvg:svgBlip xmlns:asvg="http://schemas.microsoft.com/office/drawing/2016/SVG/main" xmlns="" r:embed="rId4"/>
                    </a:ext>
                  </a:extLst>
                </a:blip>
                <a:srcRect l="3902" t="86744" r="1813" b="3826"/>
                <a:stretch/>
              </p:blipFill>
              <p:spPr>
                <a:xfrm>
                  <a:off x="7866047" y="-425530"/>
                  <a:ext cx="4061035" cy="817470"/>
                </a:xfrm>
                <a:prstGeom prst="rect">
                  <a:avLst/>
                </a:prstGeom>
              </p:spPr>
            </p:pic>
          </p:grpSp>
        </p:grpSp>
        <p:grpSp>
          <p:nvGrpSpPr>
            <p:cNvPr id="27" name="26 Grupo"/>
            <p:cNvGrpSpPr/>
            <p:nvPr/>
          </p:nvGrpSpPr>
          <p:grpSpPr>
            <a:xfrm>
              <a:off x="98153" y="1038162"/>
              <a:ext cx="3464857" cy="731707"/>
              <a:chOff x="3881874" y="1299735"/>
              <a:chExt cx="3464857" cy="731707"/>
            </a:xfrm>
          </p:grpSpPr>
          <p:sp>
            <p:nvSpPr>
              <p:cNvPr id="30" name="3 Rectángulo"/>
              <p:cNvSpPr/>
              <p:nvPr/>
            </p:nvSpPr>
            <p:spPr>
              <a:xfrm>
                <a:off x="3881874" y="1299735"/>
                <a:ext cx="3464857" cy="400110"/>
              </a:xfrm>
              <a:prstGeom prst="rect">
                <a:avLst/>
              </a:prstGeom>
              <a:noFill/>
              <a:effectLst/>
            </p:spPr>
            <p:txBody>
              <a:bodyPr wrap="square" lIns="72000">
                <a:spAutoFit/>
              </a:bodyPr>
              <a:lstStyle/>
              <a:p>
                <a:pPr algn="ctr"/>
                <a:r>
                  <a:rPr lang="es-CL" sz="2000" b="1" dirty="0" smtClean="0">
                    <a:solidFill>
                      <a:srgbClr val="0070C0"/>
                    </a:solidFill>
                  </a:rPr>
                  <a:t>Programa de Mejoramiento de </a:t>
                </a:r>
              </a:p>
            </p:txBody>
          </p:sp>
          <p:sp>
            <p:nvSpPr>
              <p:cNvPr id="31" name="Rectángulo 6"/>
              <p:cNvSpPr/>
              <p:nvPr/>
            </p:nvSpPr>
            <p:spPr>
              <a:xfrm>
                <a:off x="3881874" y="1431278"/>
                <a:ext cx="3464857" cy="600164"/>
              </a:xfrm>
              <a:prstGeom prst="rect">
                <a:avLst/>
              </a:prstGeom>
              <a:noFill/>
            </p:spPr>
            <p:txBody>
              <a:bodyPr wrap="square">
                <a:spAutoFit/>
              </a:bodyPr>
              <a:lstStyle/>
              <a:p>
                <a:pPr algn="ctr"/>
                <a:r>
                  <a:rPr lang="es-CL" sz="3200" b="1" dirty="0">
                    <a:solidFill>
                      <a:srgbClr val="0070C0"/>
                    </a:solidFill>
                  </a:rPr>
                  <a:t>Viviendas y Barrios</a:t>
                </a:r>
              </a:p>
            </p:txBody>
          </p:sp>
        </p:grpSp>
        <p:pic>
          <p:nvPicPr>
            <p:cNvPr id="28" name="27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45469" y="952499"/>
              <a:ext cx="1132231" cy="807845"/>
            </a:xfrm>
            <a:prstGeom prst="rect">
              <a:avLst/>
            </a:prstGeom>
          </p:spPr>
        </p:pic>
        <p:sp>
          <p:nvSpPr>
            <p:cNvPr id="29" name="Rectángulo 6"/>
            <p:cNvSpPr/>
            <p:nvPr/>
          </p:nvSpPr>
          <p:spPr>
            <a:xfrm>
              <a:off x="0" y="1114575"/>
              <a:ext cx="10945469" cy="523220"/>
            </a:xfrm>
            <a:prstGeom prst="rect">
              <a:avLst/>
            </a:prstGeom>
            <a:noFill/>
          </p:spPr>
          <p:txBody>
            <a:bodyPr wrap="square">
              <a:spAutoFit/>
            </a:bodyPr>
            <a:lstStyle/>
            <a:p>
              <a:pPr algn="r"/>
              <a:r>
                <a:rPr lang="es-CL" sz="2800" b="1" dirty="0" smtClean="0">
                  <a:solidFill>
                    <a:srgbClr val="0070C0"/>
                  </a:solidFill>
                </a:rPr>
                <a:t>D.S.27/2016 </a:t>
              </a:r>
              <a:endParaRPr lang="es-CL" sz="2800" b="1" dirty="0">
                <a:solidFill>
                  <a:srgbClr val="0070C0"/>
                </a:solidFill>
              </a:endParaRPr>
            </a:p>
          </p:txBody>
        </p:sp>
      </p:grpSp>
      <p:pic>
        <p:nvPicPr>
          <p:cNvPr id="15" name="Imagen 3">
            <a:extLst>
              <a:ext uri="{FF2B5EF4-FFF2-40B4-BE49-F238E27FC236}">
                <a16:creationId xmlns:a16="http://schemas.microsoft.com/office/drawing/2014/main" xmlns="" id="{7B5DD396-A866-4489-8DA8-671DE0504F14}"/>
              </a:ext>
            </a:extLst>
          </p:cNvPr>
          <p:cNvPicPr>
            <a:picLocks noChangeAspect="1"/>
          </p:cNvPicPr>
          <p:nvPr/>
        </p:nvPicPr>
        <p:blipFill>
          <a:blip r:embed="rId6"/>
          <a:stretch>
            <a:fillRect/>
          </a:stretch>
        </p:blipFill>
        <p:spPr>
          <a:xfrm>
            <a:off x="778269" y="2685625"/>
            <a:ext cx="10689771" cy="1312640"/>
          </a:xfrm>
          <a:prstGeom prst="rect">
            <a:avLst/>
          </a:prstGeom>
          <a:effectLst>
            <a:outerShdw blurRad="50800" dist="38100" dir="2700000" algn="tl" rotWithShape="0">
              <a:prstClr val="black">
                <a:alpha val="40000"/>
              </a:prstClr>
            </a:outerShdw>
          </a:effectLst>
        </p:spPr>
      </p:pic>
      <p:sp>
        <p:nvSpPr>
          <p:cNvPr id="16" name="15 CuadroTexto"/>
          <p:cNvSpPr txBox="1"/>
          <p:nvPr/>
        </p:nvSpPr>
        <p:spPr>
          <a:xfrm>
            <a:off x="5184439" y="5787749"/>
            <a:ext cx="5355122" cy="923330"/>
          </a:xfrm>
          <a:prstGeom prst="rect">
            <a:avLst/>
          </a:prstGeom>
          <a:noFill/>
        </p:spPr>
        <p:txBody>
          <a:bodyPr wrap="square" rtlCol="0">
            <a:spAutoFit/>
          </a:bodyPr>
          <a:lstStyle/>
          <a:p>
            <a:r>
              <a:rPr lang="es-CL" dirty="0" smtClean="0">
                <a:solidFill>
                  <a:schemeClr val="bg1"/>
                </a:solidFill>
                <a:latin typeface="Calibri" panose="020F0502020204030204" pitchFamily="34" charset="0"/>
              </a:rPr>
              <a:t>Se solicitará el ingreso de carpetas correspondientes a la preselección y la lista de espera, ambas nóminas emitidas por el Ministerio</a:t>
            </a:r>
            <a:endParaRPr lang="es-CL" dirty="0">
              <a:solidFill>
                <a:schemeClr val="bg1"/>
              </a:solidFill>
              <a:latin typeface="Calibri" panose="020F0502020204030204" pitchFamily="34" charset="0"/>
            </a:endParaRPr>
          </a:p>
        </p:txBody>
      </p:sp>
      <p:sp>
        <p:nvSpPr>
          <p:cNvPr id="17" name="16 CuadroTexto"/>
          <p:cNvSpPr txBox="1"/>
          <p:nvPr/>
        </p:nvSpPr>
        <p:spPr>
          <a:xfrm>
            <a:off x="3715592" y="5299296"/>
            <a:ext cx="4146408" cy="646331"/>
          </a:xfrm>
          <a:prstGeom prst="rect">
            <a:avLst/>
          </a:prstGeom>
          <a:solidFill>
            <a:schemeClr val="accent5">
              <a:lumMod val="75000"/>
            </a:schemeClr>
          </a:solidFill>
          <a:effectLst>
            <a:outerShdw blurRad="50800" dist="38100" dir="2700000" algn="tl" rotWithShape="0">
              <a:prstClr val="black">
                <a:alpha val="40000"/>
              </a:prstClr>
            </a:outerShdw>
          </a:effectLst>
        </p:spPr>
        <p:txBody>
          <a:bodyPr wrap="square" rtlCol="0">
            <a:spAutoFit/>
          </a:bodyPr>
          <a:lstStyle/>
          <a:p>
            <a:pPr algn="ctr"/>
            <a:r>
              <a:rPr lang="es-CL" dirty="0" smtClean="0">
                <a:solidFill>
                  <a:schemeClr val="bg1"/>
                </a:solidFill>
              </a:rPr>
              <a:t>Posible fecha de Inicio de digitación</a:t>
            </a:r>
          </a:p>
          <a:p>
            <a:pPr algn="ctr"/>
            <a:r>
              <a:rPr lang="es-CL" dirty="0" smtClean="0">
                <a:solidFill>
                  <a:schemeClr val="bg1"/>
                </a:solidFill>
              </a:rPr>
              <a:t>23.09.2019</a:t>
            </a:r>
          </a:p>
        </p:txBody>
      </p:sp>
      <p:sp>
        <p:nvSpPr>
          <p:cNvPr id="19" name="Rectángulo 12"/>
          <p:cNvSpPr/>
          <p:nvPr/>
        </p:nvSpPr>
        <p:spPr>
          <a:xfrm>
            <a:off x="-27339" y="1780139"/>
            <a:ext cx="12219339" cy="338554"/>
          </a:xfrm>
          <a:prstGeom prst="rect">
            <a:avLst/>
          </a:prstGeom>
          <a:solidFill>
            <a:srgbClr val="203864"/>
          </a:solidFill>
        </p:spPr>
        <p:txBody>
          <a:bodyPr wrap="square">
            <a:spAutoFit/>
          </a:bodyPr>
          <a:lstStyle/>
          <a:p>
            <a:r>
              <a:rPr lang="es-ES_tradnl" sz="1600" b="1" kern="0" spc="-15" dirty="0" smtClean="0">
                <a:solidFill>
                  <a:schemeClr val="bg1"/>
                </a:solidFill>
                <a:latin typeface="Calibri (Cuerpo)"/>
                <a:ea typeface="Times New Roman" panose="02020603050405020304" pitchFamily="18" charset="0"/>
                <a:cs typeface="Times New Roman" panose="02020603050405020304" pitchFamily="18" charset="0"/>
              </a:rPr>
              <a:t>   Proceso de Postulación</a:t>
            </a:r>
            <a:endParaRPr lang="es-CL" sz="1600" dirty="0"/>
          </a:p>
        </p:txBody>
      </p:sp>
      <p:sp>
        <p:nvSpPr>
          <p:cNvPr id="20" name="19 CuadroTexto"/>
          <p:cNvSpPr txBox="1"/>
          <p:nvPr/>
        </p:nvSpPr>
        <p:spPr>
          <a:xfrm>
            <a:off x="821813" y="4368143"/>
            <a:ext cx="10689771" cy="707886"/>
          </a:xfrm>
          <a:prstGeom prst="rect">
            <a:avLst/>
          </a:prstGeom>
          <a:noFill/>
        </p:spPr>
        <p:txBody>
          <a:bodyPr wrap="square" rtlCol="0">
            <a:spAutoFit/>
          </a:bodyPr>
          <a:lstStyle/>
          <a:p>
            <a:pPr algn="ctr"/>
            <a:r>
              <a:rPr lang="es-CL" sz="2000" b="1" dirty="0" smtClean="0">
                <a:solidFill>
                  <a:schemeClr val="accent1">
                    <a:lumMod val="50000"/>
                  </a:schemeClr>
                </a:solidFill>
                <a:latin typeface="Calibri" panose="020F0502020204030204" pitchFamily="34" charset="0"/>
              </a:rPr>
              <a:t>Se solicitará el ingreso de carpetas correspondientes a la preselección y la lista de espera, ambas nóminas emitidas por el Ministerio.</a:t>
            </a:r>
            <a:endParaRPr lang="es-CL" sz="2000" b="1" dirty="0">
              <a:solidFill>
                <a:schemeClr val="accent1">
                  <a:lumMod val="50000"/>
                </a:schemeClr>
              </a:solidFill>
              <a:latin typeface="Calibri" panose="020F0502020204030204" pitchFamily="34" charset="0"/>
            </a:endParaRPr>
          </a:p>
        </p:txBody>
      </p:sp>
    </p:spTree>
    <p:extLst>
      <p:ext uri="{BB962C8B-B14F-4D97-AF65-F5344CB8AC3E}">
        <p14:creationId xmlns:p14="http://schemas.microsoft.com/office/powerpoint/2010/main" val="188923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10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17 Grupo"/>
          <p:cNvGrpSpPr/>
          <p:nvPr/>
        </p:nvGrpSpPr>
        <p:grpSpPr>
          <a:xfrm>
            <a:off x="-27339" y="0"/>
            <a:ext cx="12219339" cy="1769869"/>
            <a:chOff x="-27339" y="0"/>
            <a:chExt cx="12219339" cy="1769869"/>
          </a:xfrm>
        </p:grpSpPr>
        <p:grpSp>
          <p:nvGrpSpPr>
            <p:cNvPr id="26" name="25 Grupo"/>
            <p:cNvGrpSpPr/>
            <p:nvPr/>
          </p:nvGrpSpPr>
          <p:grpSpPr>
            <a:xfrm>
              <a:off x="-27339" y="0"/>
              <a:ext cx="12219339" cy="943440"/>
              <a:chOff x="-27339" y="0"/>
              <a:chExt cx="12219339" cy="943440"/>
            </a:xfrm>
          </p:grpSpPr>
          <p:sp>
            <p:nvSpPr>
              <p:cNvPr id="32" name="Rectángulo 23">
                <a:extLst>
                  <a:ext uri="{FF2B5EF4-FFF2-40B4-BE49-F238E27FC236}">
                    <a16:creationId xmlns="" xmlns:a16="http://schemas.microsoft.com/office/drawing/2014/main" id="{5D844C73-7959-4F1B-8209-02F0A7374F3D}"/>
                  </a:ext>
                </a:extLst>
              </p:cNvPr>
              <p:cNvSpPr/>
              <p:nvPr/>
            </p:nvSpPr>
            <p:spPr>
              <a:xfrm>
                <a:off x="0" y="0"/>
                <a:ext cx="12192000" cy="943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33" name="Grupo 18">
                <a:extLst>
                  <a:ext uri="{FF2B5EF4-FFF2-40B4-BE49-F238E27FC236}">
                    <a16:creationId xmlns="" xmlns:a16="http://schemas.microsoft.com/office/drawing/2014/main" id="{F63DDC89-E57F-470D-A77A-F314E24E4F62}"/>
                  </a:ext>
                </a:extLst>
              </p:cNvPr>
              <p:cNvGrpSpPr/>
              <p:nvPr/>
            </p:nvGrpSpPr>
            <p:grpSpPr>
              <a:xfrm>
                <a:off x="-27339" y="3942"/>
                <a:ext cx="12154671" cy="933013"/>
                <a:chOff x="-227589" y="-425534"/>
                <a:chExt cx="12154671" cy="817474"/>
              </a:xfrm>
            </p:grpSpPr>
            <p:pic>
              <p:nvPicPr>
                <p:cNvPr id="34" name="Gráfico 19">
                  <a:extLst>
                    <a:ext uri="{FF2B5EF4-FFF2-40B4-BE49-F238E27FC236}">
                      <a16:creationId xmlns="" xmlns:a16="http://schemas.microsoft.com/office/drawing/2014/main" id="{87FC4CA9-39F1-4A97-8D1D-584B963A4619}"/>
                    </a:ext>
                  </a:extLst>
                </p:cNvPr>
                <p:cNvPicPr>
                  <a:picLocks noChangeAspect="1"/>
                </p:cNvPicPr>
                <p:nvPr/>
              </p:nvPicPr>
              <p:blipFill rotWithShape="1">
                <a:blip r:embed="rId2">
                  <a:extLst>
                    <a:ext uri="{96DAC541-7B7A-43D3-8B79-37D633B846F1}">
                      <asvg:svgBlip xmlns:asvg="http://schemas.microsoft.com/office/drawing/2016/SVG/main" xmlns="" r:embed="rId4"/>
                    </a:ext>
                  </a:extLst>
                </a:blip>
                <a:srcRect l="3902" t="45914" r="1813" b="44656"/>
                <a:stretch/>
              </p:blipFill>
              <p:spPr>
                <a:xfrm>
                  <a:off x="-227589" y="-425530"/>
                  <a:ext cx="4061035" cy="817470"/>
                </a:xfrm>
                <a:prstGeom prst="rect">
                  <a:avLst/>
                </a:prstGeom>
              </p:spPr>
            </p:pic>
            <p:pic>
              <p:nvPicPr>
                <p:cNvPr id="35" name="Gráfico 20">
                  <a:extLst>
                    <a:ext uri="{FF2B5EF4-FFF2-40B4-BE49-F238E27FC236}">
                      <a16:creationId xmlns="" xmlns:a16="http://schemas.microsoft.com/office/drawing/2014/main" id="{B4EC7D85-A99C-4BB4-AF1D-3BAECF1AFC4B}"/>
                    </a:ext>
                  </a:extLst>
                </p:cNvPr>
                <p:cNvPicPr>
                  <a:picLocks noChangeAspect="1"/>
                </p:cNvPicPr>
                <p:nvPr/>
              </p:nvPicPr>
              <p:blipFill rotWithShape="1">
                <a:blip r:embed="rId2">
                  <a:extLst>
                    <a:ext uri="{96DAC541-7B7A-43D3-8B79-37D633B846F1}">
                      <asvg:svgBlip xmlns:asvg="http://schemas.microsoft.com/office/drawing/2016/SVG/main" xmlns="" r:embed="rId4"/>
                    </a:ext>
                  </a:extLst>
                </a:blip>
                <a:srcRect l="3902" t="65934" r="1813" b="24636"/>
                <a:stretch/>
              </p:blipFill>
              <p:spPr>
                <a:xfrm>
                  <a:off x="3851630" y="-425534"/>
                  <a:ext cx="4061035" cy="817470"/>
                </a:xfrm>
                <a:prstGeom prst="rect">
                  <a:avLst/>
                </a:prstGeom>
              </p:spPr>
            </p:pic>
            <p:pic>
              <p:nvPicPr>
                <p:cNvPr id="36" name="Gráfico 21">
                  <a:extLst>
                    <a:ext uri="{FF2B5EF4-FFF2-40B4-BE49-F238E27FC236}">
                      <a16:creationId xmlns="" xmlns:a16="http://schemas.microsoft.com/office/drawing/2014/main" id="{6CE81B15-E26B-4744-85BC-FE82F94084C8}"/>
                    </a:ext>
                  </a:extLst>
                </p:cNvPr>
                <p:cNvPicPr>
                  <a:picLocks noChangeAspect="1"/>
                </p:cNvPicPr>
                <p:nvPr/>
              </p:nvPicPr>
              <p:blipFill rotWithShape="1">
                <a:blip r:embed="rId2">
                  <a:extLst>
                    <a:ext uri="{96DAC541-7B7A-43D3-8B79-37D633B846F1}">
                      <asvg:svgBlip xmlns:asvg="http://schemas.microsoft.com/office/drawing/2016/SVG/main" xmlns="" r:embed="rId4"/>
                    </a:ext>
                  </a:extLst>
                </a:blip>
                <a:srcRect l="3902" t="86744" r="1813" b="3826"/>
                <a:stretch/>
              </p:blipFill>
              <p:spPr>
                <a:xfrm>
                  <a:off x="7866047" y="-425530"/>
                  <a:ext cx="4061035" cy="817470"/>
                </a:xfrm>
                <a:prstGeom prst="rect">
                  <a:avLst/>
                </a:prstGeom>
              </p:spPr>
            </p:pic>
          </p:grpSp>
        </p:grpSp>
        <p:grpSp>
          <p:nvGrpSpPr>
            <p:cNvPr id="27" name="26 Grupo"/>
            <p:cNvGrpSpPr/>
            <p:nvPr/>
          </p:nvGrpSpPr>
          <p:grpSpPr>
            <a:xfrm>
              <a:off x="98153" y="1038162"/>
              <a:ext cx="3464857" cy="731707"/>
              <a:chOff x="3881874" y="1299735"/>
              <a:chExt cx="3464857" cy="731707"/>
            </a:xfrm>
          </p:grpSpPr>
          <p:sp>
            <p:nvSpPr>
              <p:cNvPr id="30" name="3 Rectángulo"/>
              <p:cNvSpPr/>
              <p:nvPr/>
            </p:nvSpPr>
            <p:spPr>
              <a:xfrm>
                <a:off x="3881874" y="1299735"/>
                <a:ext cx="3464857" cy="400110"/>
              </a:xfrm>
              <a:prstGeom prst="rect">
                <a:avLst/>
              </a:prstGeom>
              <a:noFill/>
              <a:effectLst/>
            </p:spPr>
            <p:txBody>
              <a:bodyPr wrap="square" lIns="72000">
                <a:spAutoFit/>
              </a:bodyPr>
              <a:lstStyle/>
              <a:p>
                <a:pPr algn="ctr"/>
                <a:r>
                  <a:rPr lang="es-CL" sz="2000" b="1" dirty="0" smtClean="0">
                    <a:solidFill>
                      <a:srgbClr val="0070C0"/>
                    </a:solidFill>
                  </a:rPr>
                  <a:t>Programa de Mejoramiento de </a:t>
                </a:r>
              </a:p>
            </p:txBody>
          </p:sp>
          <p:sp>
            <p:nvSpPr>
              <p:cNvPr id="31" name="Rectángulo 6"/>
              <p:cNvSpPr/>
              <p:nvPr/>
            </p:nvSpPr>
            <p:spPr>
              <a:xfrm>
                <a:off x="3881874" y="1431278"/>
                <a:ext cx="3464857" cy="600164"/>
              </a:xfrm>
              <a:prstGeom prst="rect">
                <a:avLst/>
              </a:prstGeom>
              <a:noFill/>
            </p:spPr>
            <p:txBody>
              <a:bodyPr wrap="square">
                <a:spAutoFit/>
              </a:bodyPr>
              <a:lstStyle/>
              <a:p>
                <a:pPr algn="ctr"/>
                <a:r>
                  <a:rPr lang="es-CL" sz="3200" b="1" dirty="0">
                    <a:solidFill>
                      <a:srgbClr val="0070C0"/>
                    </a:solidFill>
                  </a:rPr>
                  <a:t>Viviendas y Barrios</a:t>
                </a:r>
              </a:p>
            </p:txBody>
          </p:sp>
        </p:grpSp>
        <p:pic>
          <p:nvPicPr>
            <p:cNvPr id="28" name="27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45469" y="952499"/>
              <a:ext cx="1132231" cy="807845"/>
            </a:xfrm>
            <a:prstGeom prst="rect">
              <a:avLst/>
            </a:prstGeom>
          </p:spPr>
        </p:pic>
        <p:sp>
          <p:nvSpPr>
            <p:cNvPr id="29" name="Rectángulo 6"/>
            <p:cNvSpPr/>
            <p:nvPr/>
          </p:nvSpPr>
          <p:spPr>
            <a:xfrm>
              <a:off x="0" y="1114575"/>
              <a:ext cx="10945469" cy="523220"/>
            </a:xfrm>
            <a:prstGeom prst="rect">
              <a:avLst/>
            </a:prstGeom>
            <a:noFill/>
          </p:spPr>
          <p:txBody>
            <a:bodyPr wrap="square">
              <a:spAutoFit/>
            </a:bodyPr>
            <a:lstStyle/>
            <a:p>
              <a:pPr algn="r"/>
              <a:r>
                <a:rPr lang="es-CL" sz="2800" b="1" dirty="0" smtClean="0">
                  <a:solidFill>
                    <a:srgbClr val="0070C0"/>
                  </a:solidFill>
                </a:rPr>
                <a:t>D.S.27/2016 </a:t>
              </a:r>
              <a:endParaRPr lang="es-CL" sz="2800" b="1" dirty="0">
                <a:solidFill>
                  <a:srgbClr val="0070C0"/>
                </a:solidFill>
              </a:endParaRPr>
            </a:p>
          </p:txBody>
        </p:sp>
      </p:grpSp>
      <p:sp>
        <p:nvSpPr>
          <p:cNvPr id="15" name="CuadroTexto 10">
            <a:extLst>
              <a:ext uri="{FF2B5EF4-FFF2-40B4-BE49-F238E27FC236}">
                <a16:creationId xmlns:a16="http://schemas.microsoft.com/office/drawing/2014/main" xmlns="" id="{B16AE252-A1BC-43EF-A047-DB43E7190EDC}"/>
              </a:ext>
            </a:extLst>
          </p:cNvPr>
          <p:cNvSpPr txBox="1"/>
          <p:nvPr/>
        </p:nvSpPr>
        <p:spPr>
          <a:xfrm>
            <a:off x="1201374" y="2301027"/>
            <a:ext cx="9789252" cy="830997"/>
          </a:xfrm>
          <a:prstGeom prst="rect">
            <a:avLst/>
          </a:prstGeom>
          <a:noFill/>
        </p:spPr>
        <p:txBody>
          <a:bodyPr wrap="square" rtlCol="0">
            <a:spAutoFit/>
          </a:bodyPr>
          <a:lstStyle/>
          <a:p>
            <a:r>
              <a:rPr lang="es-CL" sz="2400" b="1" dirty="0" smtClean="0">
                <a:solidFill>
                  <a:schemeClr val="accent1">
                    <a:lumMod val="50000"/>
                  </a:schemeClr>
                </a:solidFill>
              </a:rPr>
              <a:t>Se deben presentar el total de antecedentes solicitados en los </a:t>
            </a:r>
            <a:r>
              <a:rPr lang="es-CL" sz="2400" b="1" dirty="0" err="1" smtClean="0">
                <a:solidFill>
                  <a:schemeClr val="accent1">
                    <a:lumMod val="50000"/>
                  </a:schemeClr>
                </a:solidFill>
              </a:rPr>
              <a:t>check</a:t>
            </a:r>
            <a:r>
              <a:rPr lang="es-CL" sz="2400" b="1" dirty="0" smtClean="0">
                <a:solidFill>
                  <a:schemeClr val="accent1">
                    <a:lumMod val="50000"/>
                  </a:schemeClr>
                </a:solidFill>
              </a:rPr>
              <a:t> </a:t>
            </a:r>
            <a:r>
              <a:rPr lang="es-CL" sz="2400" b="1" dirty="0" err="1" smtClean="0">
                <a:solidFill>
                  <a:schemeClr val="accent1">
                    <a:lumMod val="50000"/>
                  </a:schemeClr>
                </a:solidFill>
              </a:rPr>
              <a:t>list</a:t>
            </a:r>
            <a:r>
              <a:rPr lang="es-CL" sz="2400" b="1" dirty="0" smtClean="0">
                <a:solidFill>
                  <a:schemeClr val="accent1">
                    <a:lumMod val="50000"/>
                  </a:schemeClr>
                </a:solidFill>
              </a:rPr>
              <a:t> de cada factibilidad:</a:t>
            </a:r>
          </a:p>
        </p:txBody>
      </p:sp>
      <p:sp>
        <p:nvSpPr>
          <p:cNvPr id="16" name="Rectángulo 12"/>
          <p:cNvSpPr/>
          <p:nvPr/>
        </p:nvSpPr>
        <p:spPr>
          <a:xfrm>
            <a:off x="-27339" y="1780139"/>
            <a:ext cx="12219339" cy="338554"/>
          </a:xfrm>
          <a:prstGeom prst="rect">
            <a:avLst/>
          </a:prstGeom>
          <a:solidFill>
            <a:srgbClr val="203864"/>
          </a:solidFill>
        </p:spPr>
        <p:txBody>
          <a:bodyPr wrap="square">
            <a:spAutoFit/>
          </a:bodyPr>
          <a:lstStyle/>
          <a:p>
            <a:r>
              <a:rPr lang="es-ES_tradnl" sz="1600" b="1" kern="0" spc="-15" dirty="0" smtClean="0">
                <a:solidFill>
                  <a:schemeClr val="bg1"/>
                </a:solidFill>
                <a:latin typeface="Calibri (Cuerpo)"/>
                <a:ea typeface="Times New Roman" panose="02020603050405020304" pitchFamily="18" charset="0"/>
                <a:cs typeface="Times New Roman" panose="02020603050405020304" pitchFamily="18" charset="0"/>
              </a:rPr>
              <a:t>   Proceso de Ingreso</a:t>
            </a:r>
            <a:endParaRPr lang="es-CL" sz="1600" dirty="0"/>
          </a:p>
        </p:txBody>
      </p:sp>
      <p:sp>
        <p:nvSpPr>
          <p:cNvPr id="2" name="1 Rectángulo"/>
          <p:cNvSpPr/>
          <p:nvPr/>
        </p:nvSpPr>
        <p:spPr>
          <a:xfrm>
            <a:off x="1201374" y="3374298"/>
            <a:ext cx="6096000" cy="1569660"/>
          </a:xfrm>
          <a:prstGeom prst="rect">
            <a:avLst/>
          </a:prstGeom>
        </p:spPr>
        <p:txBody>
          <a:bodyPr>
            <a:spAutoFit/>
          </a:bodyPr>
          <a:lstStyle/>
          <a:p>
            <a:pPr marL="342900" indent="-342900">
              <a:buFont typeface="Arial" panose="020B0604020202020204" pitchFamily="34" charset="0"/>
              <a:buChar char="•"/>
            </a:pPr>
            <a:r>
              <a:rPr lang="es-CL" sz="2400" b="1" dirty="0" smtClean="0">
                <a:solidFill>
                  <a:schemeClr val="accent1">
                    <a:lumMod val="50000"/>
                  </a:schemeClr>
                </a:solidFill>
              </a:rPr>
              <a:t>Administrativa</a:t>
            </a:r>
            <a:endParaRPr lang="es-CL" sz="2400" b="1" dirty="0">
              <a:solidFill>
                <a:schemeClr val="accent1">
                  <a:lumMod val="50000"/>
                </a:schemeClr>
              </a:solidFill>
            </a:endParaRPr>
          </a:p>
          <a:p>
            <a:pPr marL="342900" indent="-342900">
              <a:buFont typeface="Arial" panose="020B0604020202020204" pitchFamily="34" charset="0"/>
              <a:buChar char="•"/>
            </a:pPr>
            <a:r>
              <a:rPr lang="es-CL" sz="2400" b="1" dirty="0">
                <a:solidFill>
                  <a:schemeClr val="accent1">
                    <a:lumMod val="50000"/>
                  </a:schemeClr>
                </a:solidFill>
              </a:rPr>
              <a:t>Técnica</a:t>
            </a:r>
          </a:p>
          <a:p>
            <a:pPr marL="342900" indent="-342900">
              <a:buFont typeface="Arial" panose="020B0604020202020204" pitchFamily="34" charset="0"/>
              <a:buChar char="•"/>
            </a:pPr>
            <a:r>
              <a:rPr lang="es-CL" sz="2400" b="1" dirty="0">
                <a:solidFill>
                  <a:schemeClr val="accent1">
                    <a:lumMod val="50000"/>
                  </a:schemeClr>
                </a:solidFill>
              </a:rPr>
              <a:t>Legal</a:t>
            </a:r>
          </a:p>
          <a:p>
            <a:pPr marL="342900" indent="-342900">
              <a:buFont typeface="Arial" panose="020B0604020202020204" pitchFamily="34" charset="0"/>
              <a:buChar char="•"/>
            </a:pPr>
            <a:r>
              <a:rPr lang="es-CL" sz="2400" b="1" dirty="0" smtClean="0">
                <a:solidFill>
                  <a:schemeClr val="accent1">
                    <a:lumMod val="50000"/>
                  </a:schemeClr>
                </a:solidFill>
              </a:rPr>
              <a:t>Social</a:t>
            </a:r>
            <a:endParaRPr lang="es-CL" sz="2400" b="1" dirty="0">
              <a:solidFill>
                <a:schemeClr val="accent1">
                  <a:lumMod val="50000"/>
                </a:schemeClr>
              </a:solidFill>
            </a:endParaRPr>
          </a:p>
        </p:txBody>
      </p:sp>
      <p:sp>
        <p:nvSpPr>
          <p:cNvPr id="3" name="2 Rectángulo"/>
          <p:cNvSpPr/>
          <p:nvPr/>
        </p:nvSpPr>
        <p:spPr>
          <a:xfrm>
            <a:off x="1201373" y="5129020"/>
            <a:ext cx="9744095" cy="830997"/>
          </a:xfrm>
          <a:prstGeom prst="rect">
            <a:avLst/>
          </a:prstGeom>
        </p:spPr>
        <p:txBody>
          <a:bodyPr wrap="square">
            <a:spAutoFit/>
          </a:bodyPr>
          <a:lstStyle/>
          <a:p>
            <a:r>
              <a:rPr lang="es-CL" sz="2400" b="1" dirty="0" smtClean="0">
                <a:solidFill>
                  <a:schemeClr val="accent1">
                    <a:lumMod val="50000"/>
                  </a:schemeClr>
                </a:solidFill>
              </a:rPr>
              <a:t>La </a:t>
            </a:r>
            <a:r>
              <a:rPr lang="es-CL" sz="2400" b="1" dirty="0">
                <a:solidFill>
                  <a:schemeClr val="accent1">
                    <a:lumMod val="50000"/>
                  </a:schemeClr>
                </a:solidFill>
              </a:rPr>
              <a:t>no presentación de algún antecedente es causal inmediata de rechazo del proyecto, sin posibilidad de reingreso.</a:t>
            </a:r>
            <a:endParaRPr lang="es-ES" sz="2400" dirty="0"/>
          </a:p>
        </p:txBody>
      </p:sp>
    </p:spTree>
    <p:extLst>
      <p:ext uri="{BB962C8B-B14F-4D97-AF65-F5344CB8AC3E}">
        <p14:creationId xmlns:p14="http://schemas.microsoft.com/office/powerpoint/2010/main" val="201271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17 Grupo"/>
          <p:cNvGrpSpPr/>
          <p:nvPr/>
        </p:nvGrpSpPr>
        <p:grpSpPr>
          <a:xfrm>
            <a:off x="-27339" y="0"/>
            <a:ext cx="12219339" cy="1769869"/>
            <a:chOff x="-27339" y="0"/>
            <a:chExt cx="12219339" cy="1769869"/>
          </a:xfrm>
        </p:grpSpPr>
        <p:grpSp>
          <p:nvGrpSpPr>
            <p:cNvPr id="26" name="25 Grupo"/>
            <p:cNvGrpSpPr/>
            <p:nvPr/>
          </p:nvGrpSpPr>
          <p:grpSpPr>
            <a:xfrm>
              <a:off x="-27339" y="0"/>
              <a:ext cx="12219339" cy="943440"/>
              <a:chOff x="-27339" y="0"/>
              <a:chExt cx="12219339" cy="943440"/>
            </a:xfrm>
          </p:grpSpPr>
          <p:sp>
            <p:nvSpPr>
              <p:cNvPr id="32" name="Rectángulo 23">
                <a:extLst>
                  <a:ext uri="{FF2B5EF4-FFF2-40B4-BE49-F238E27FC236}">
                    <a16:creationId xmlns="" xmlns:a16="http://schemas.microsoft.com/office/drawing/2014/main" id="{5D844C73-7959-4F1B-8209-02F0A7374F3D}"/>
                  </a:ext>
                </a:extLst>
              </p:cNvPr>
              <p:cNvSpPr/>
              <p:nvPr/>
            </p:nvSpPr>
            <p:spPr>
              <a:xfrm>
                <a:off x="0" y="0"/>
                <a:ext cx="12192000" cy="943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33" name="Grupo 18">
                <a:extLst>
                  <a:ext uri="{FF2B5EF4-FFF2-40B4-BE49-F238E27FC236}">
                    <a16:creationId xmlns="" xmlns:a16="http://schemas.microsoft.com/office/drawing/2014/main" id="{F63DDC89-E57F-470D-A77A-F314E24E4F62}"/>
                  </a:ext>
                </a:extLst>
              </p:cNvPr>
              <p:cNvGrpSpPr/>
              <p:nvPr/>
            </p:nvGrpSpPr>
            <p:grpSpPr>
              <a:xfrm>
                <a:off x="-27339" y="3942"/>
                <a:ext cx="12154671" cy="933013"/>
                <a:chOff x="-227589" y="-425534"/>
                <a:chExt cx="12154671" cy="817474"/>
              </a:xfrm>
            </p:grpSpPr>
            <p:pic>
              <p:nvPicPr>
                <p:cNvPr id="34" name="Gráfico 19">
                  <a:extLst>
                    <a:ext uri="{FF2B5EF4-FFF2-40B4-BE49-F238E27FC236}">
                      <a16:creationId xmlns="" xmlns:a16="http://schemas.microsoft.com/office/drawing/2014/main" id="{87FC4CA9-39F1-4A97-8D1D-584B963A4619}"/>
                    </a:ext>
                  </a:extLst>
                </p:cNvPr>
                <p:cNvPicPr>
                  <a:picLocks noChangeAspect="1"/>
                </p:cNvPicPr>
                <p:nvPr/>
              </p:nvPicPr>
              <p:blipFill rotWithShape="1">
                <a:blip r:embed="rId2">
                  <a:extLst>
                    <a:ext uri="{96DAC541-7B7A-43D3-8B79-37D633B846F1}">
                      <asvg:svgBlip xmlns:asvg="http://schemas.microsoft.com/office/drawing/2016/SVG/main" xmlns="" r:embed="rId4"/>
                    </a:ext>
                  </a:extLst>
                </a:blip>
                <a:srcRect l="3902" t="45914" r="1813" b="44656"/>
                <a:stretch/>
              </p:blipFill>
              <p:spPr>
                <a:xfrm>
                  <a:off x="-227589" y="-425530"/>
                  <a:ext cx="4061035" cy="817470"/>
                </a:xfrm>
                <a:prstGeom prst="rect">
                  <a:avLst/>
                </a:prstGeom>
              </p:spPr>
            </p:pic>
            <p:pic>
              <p:nvPicPr>
                <p:cNvPr id="35" name="Gráfico 20">
                  <a:extLst>
                    <a:ext uri="{FF2B5EF4-FFF2-40B4-BE49-F238E27FC236}">
                      <a16:creationId xmlns="" xmlns:a16="http://schemas.microsoft.com/office/drawing/2014/main" id="{B4EC7D85-A99C-4BB4-AF1D-3BAECF1AFC4B}"/>
                    </a:ext>
                  </a:extLst>
                </p:cNvPr>
                <p:cNvPicPr>
                  <a:picLocks noChangeAspect="1"/>
                </p:cNvPicPr>
                <p:nvPr/>
              </p:nvPicPr>
              <p:blipFill rotWithShape="1">
                <a:blip r:embed="rId2">
                  <a:extLst>
                    <a:ext uri="{96DAC541-7B7A-43D3-8B79-37D633B846F1}">
                      <asvg:svgBlip xmlns:asvg="http://schemas.microsoft.com/office/drawing/2016/SVG/main" xmlns="" r:embed="rId4"/>
                    </a:ext>
                  </a:extLst>
                </a:blip>
                <a:srcRect l="3902" t="65934" r="1813" b="24636"/>
                <a:stretch/>
              </p:blipFill>
              <p:spPr>
                <a:xfrm>
                  <a:off x="3851630" y="-425534"/>
                  <a:ext cx="4061035" cy="817470"/>
                </a:xfrm>
                <a:prstGeom prst="rect">
                  <a:avLst/>
                </a:prstGeom>
              </p:spPr>
            </p:pic>
            <p:pic>
              <p:nvPicPr>
                <p:cNvPr id="36" name="Gráfico 21">
                  <a:extLst>
                    <a:ext uri="{FF2B5EF4-FFF2-40B4-BE49-F238E27FC236}">
                      <a16:creationId xmlns="" xmlns:a16="http://schemas.microsoft.com/office/drawing/2014/main" id="{6CE81B15-E26B-4744-85BC-FE82F94084C8}"/>
                    </a:ext>
                  </a:extLst>
                </p:cNvPr>
                <p:cNvPicPr>
                  <a:picLocks noChangeAspect="1"/>
                </p:cNvPicPr>
                <p:nvPr/>
              </p:nvPicPr>
              <p:blipFill rotWithShape="1">
                <a:blip r:embed="rId2">
                  <a:extLst>
                    <a:ext uri="{96DAC541-7B7A-43D3-8B79-37D633B846F1}">
                      <asvg:svgBlip xmlns:asvg="http://schemas.microsoft.com/office/drawing/2016/SVG/main" xmlns="" r:embed="rId4"/>
                    </a:ext>
                  </a:extLst>
                </a:blip>
                <a:srcRect l="3902" t="86744" r="1813" b="3826"/>
                <a:stretch/>
              </p:blipFill>
              <p:spPr>
                <a:xfrm>
                  <a:off x="7866047" y="-425530"/>
                  <a:ext cx="4061035" cy="817470"/>
                </a:xfrm>
                <a:prstGeom prst="rect">
                  <a:avLst/>
                </a:prstGeom>
              </p:spPr>
            </p:pic>
          </p:grpSp>
        </p:grpSp>
        <p:grpSp>
          <p:nvGrpSpPr>
            <p:cNvPr id="27" name="26 Grupo"/>
            <p:cNvGrpSpPr/>
            <p:nvPr/>
          </p:nvGrpSpPr>
          <p:grpSpPr>
            <a:xfrm>
              <a:off x="98153" y="1038162"/>
              <a:ext cx="3464857" cy="731707"/>
              <a:chOff x="3881874" y="1299735"/>
              <a:chExt cx="3464857" cy="731707"/>
            </a:xfrm>
          </p:grpSpPr>
          <p:sp>
            <p:nvSpPr>
              <p:cNvPr id="30" name="3 Rectángulo"/>
              <p:cNvSpPr/>
              <p:nvPr/>
            </p:nvSpPr>
            <p:spPr>
              <a:xfrm>
                <a:off x="3881874" y="1299735"/>
                <a:ext cx="3464857" cy="400110"/>
              </a:xfrm>
              <a:prstGeom prst="rect">
                <a:avLst/>
              </a:prstGeom>
              <a:noFill/>
              <a:effectLst/>
            </p:spPr>
            <p:txBody>
              <a:bodyPr wrap="square" lIns="72000">
                <a:spAutoFit/>
              </a:bodyPr>
              <a:lstStyle/>
              <a:p>
                <a:pPr algn="ctr"/>
                <a:r>
                  <a:rPr lang="es-CL" sz="2000" b="1" dirty="0" smtClean="0">
                    <a:solidFill>
                      <a:srgbClr val="0070C0"/>
                    </a:solidFill>
                  </a:rPr>
                  <a:t>Programa de Mejoramiento de </a:t>
                </a:r>
              </a:p>
            </p:txBody>
          </p:sp>
          <p:sp>
            <p:nvSpPr>
              <p:cNvPr id="31" name="Rectángulo 6"/>
              <p:cNvSpPr/>
              <p:nvPr/>
            </p:nvSpPr>
            <p:spPr>
              <a:xfrm>
                <a:off x="3881874" y="1431278"/>
                <a:ext cx="3464857" cy="600164"/>
              </a:xfrm>
              <a:prstGeom prst="rect">
                <a:avLst/>
              </a:prstGeom>
              <a:noFill/>
            </p:spPr>
            <p:txBody>
              <a:bodyPr wrap="square">
                <a:spAutoFit/>
              </a:bodyPr>
              <a:lstStyle/>
              <a:p>
                <a:pPr algn="ctr"/>
                <a:r>
                  <a:rPr lang="es-CL" sz="3200" b="1" dirty="0">
                    <a:solidFill>
                      <a:srgbClr val="0070C0"/>
                    </a:solidFill>
                  </a:rPr>
                  <a:t>Viviendas y Barrios</a:t>
                </a:r>
              </a:p>
            </p:txBody>
          </p:sp>
        </p:grpSp>
        <p:pic>
          <p:nvPicPr>
            <p:cNvPr id="28" name="27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45469" y="952499"/>
              <a:ext cx="1132231" cy="807845"/>
            </a:xfrm>
            <a:prstGeom prst="rect">
              <a:avLst/>
            </a:prstGeom>
          </p:spPr>
        </p:pic>
        <p:sp>
          <p:nvSpPr>
            <p:cNvPr id="29" name="Rectángulo 6"/>
            <p:cNvSpPr/>
            <p:nvPr/>
          </p:nvSpPr>
          <p:spPr>
            <a:xfrm>
              <a:off x="0" y="1114575"/>
              <a:ext cx="10945469" cy="523220"/>
            </a:xfrm>
            <a:prstGeom prst="rect">
              <a:avLst/>
            </a:prstGeom>
            <a:noFill/>
          </p:spPr>
          <p:txBody>
            <a:bodyPr wrap="square">
              <a:spAutoFit/>
            </a:bodyPr>
            <a:lstStyle/>
            <a:p>
              <a:pPr algn="r"/>
              <a:r>
                <a:rPr lang="es-CL" sz="2800" b="1" dirty="0" smtClean="0">
                  <a:solidFill>
                    <a:srgbClr val="0070C0"/>
                  </a:solidFill>
                </a:rPr>
                <a:t>D.S.27/2016 </a:t>
              </a:r>
              <a:endParaRPr lang="es-CL" sz="2800" b="1" dirty="0">
                <a:solidFill>
                  <a:srgbClr val="0070C0"/>
                </a:solidFill>
              </a:endParaRPr>
            </a:p>
          </p:txBody>
        </p:sp>
      </p:grpSp>
      <p:sp>
        <p:nvSpPr>
          <p:cNvPr id="14" name="Rectángulo 12"/>
          <p:cNvSpPr/>
          <p:nvPr/>
        </p:nvSpPr>
        <p:spPr>
          <a:xfrm>
            <a:off x="-27339" y="1780139"/>
            <a:ext cx="12219339" cy="338554"/>
          </a:xfrm>
          <a:prstGeom prst="rect">
            <a:avLst/>
          </a:prstGeom>
          <a:solidFill>
            <a:srgbClr val="203864"/>
          </a:solidFill>
        </p:spPr>
        <p:txBody>
          <a:bodyPr wrap="square">
            <a:spAutoFit/>
          </a:bodyPr>
          <a:lstStyle/>
          <a:p>
            <a:r>
              <a:rPr lang="es-CL" sz="1600" b="1" dirty="0" smtClean="0">
                <a:solidFill>
                  <a:schemeClr val="bg1"/>
                </a:solidFill>
              </a:rPr>
              <a:t>   Proceso de revisión de proyectos</a:t>
            </a:r>
            <a:endParaRPr lang="es-CL" sz="1600" b="1" dirty="0">
              <a:solidFill>
                <a:schemeClr val="bg1"/>
              </a:solidFill>
            </a:endParaRPr>
          </a:p>
        </p:txBody>
      </p:sp>
      <p:sp>
        <p:nvSpPr>
          <p:cNvPr id="15" name="CuadroTexto 10">
            <a:extLst>
              <a:ext uri="{FF2B5EF4-FFF2-40B4-BE49-F238E27FC236}">
                <a16:creationId xmlns:a16="http://schemas.microsoft.com/office/drawing/2014/main" xmlns="" id="{B16AE252-A1BC-43EF-A047-DB43E7190EDC}"/>
              </a:ext>
            </a:extLst>
          </p:cNvPr>
          <p:cNvSpPr txBox="1"/>
          <p:nvPr/>
        </p:nvSpPr>
        <p:spPr>
          <a:xfrm>
            <a:off x="849268" y="2303773"/>
            <a:ext cx="9764304" cy="1200329"/>
          </a:xfrm>
          <a:prstGeom prst="rect">
            <a:avLst/>
          </a:prstGeom>
          <a:noFill/>
        </p:spPr>
        <p:txBody>
          <a:bodyPr wrap="square" rtlCol="0">
            <a:spAutoFit/>
          </a:bodyPr>
          <a:lstStyle/>
          <a:p>
            <a:r>
              <a:rPr lang="es-CL" sz="2400" b="1" dirty="0" smtClean="0">
                <a:solidFill>
                  <a:schemeClr val="accent1">
                    <a:lumMod val="50000"/>
                  </a:schemeClr>
                </a:solidFill>
              </a:rPr>
              <a:t>Este </a:t>
            </a:r>
            <a:r>
              <a:rPr lang="es-CL" sz="2400" b="1" dirty="0">
                <a:solidFill>
                  <a:schemeClr val="accent1">
                    <a:lumMod val="50000"/>
                  </a:schemeClr>
                </a:solidFill>
              </a:rPr>
              <a:t>L</a:t>
            </a:r>
            <a:r>
              <a:rPr lang="es-CL" sz="2400" b="1" dirty="0" smtClean="0">
                <a:solidFill>
                  <a:schemeClr val="accent1">
                    <a:lumMod val="50000"/>
                  </a:schemeClr>
                </a:solidFill>
              </a:rPr>
              <a:t>lamado contempla un único proceso de observaciones, el cual será informado mediante correo electrónico con fecha y modalidad de corrección.</a:t>
            </a:r>
            <a:endParaRPr lang="es-CL" sz="2400" b="1" dirty="0">
              <a:solidFill>
                <a:schemeClr val="accent1">
                  <a:lumMod val="50000"/>
                </a:schemeClr>
              </a:solidFill>
            </a:endParaRPr>
          </a:p>
        </p:txBody>
      </p:sp>
      <p:sp>
        <p:nvSpPr>
          <p:cNvPr id="16" name="CuadroTexto 3">
            <a:extLst>
              <a:ext uri="{FF2B5EF4-FFF2-40B4-BE49-F238E27FC236}">
                <a16:creationId xmlns:a16="http://schemas.microsoft.com/office/drawing/2014/main" xmlns="" id="{E58310CC-D11A-4789-9D19-F61F9453B618}"/>
              </a:ext>
            </a:extLst>
          </p:cNvPr>
          <p:cNvSpPr txBox="1"/>
          <p:nvPr/>
        </p:nvSpPr>
        <p:spPr>
          <a:xfrm>
            <a:off x="849267" y="3821083"/>
            <a:ext cx="3896904" cy="461665"/>
          </a:xfrm>
          <a:prstGeom prst="rect">
            <a:avLst/>
          </a:prstGeom>
          <a:solidFill>
            <a:srgbClr val="203864"/>
          </a:solidFill>
          <a:effectLst>
            <a:outerShdw blurRad="50800" dist="38100" dir="2700000" algn="tl" rotWithShape="0">
              <a:prstClr val="black">
                <a:alpha val="40000"/>
              </a:prstClr>
            </a:outerShdw>
          </a:effectLst>
        </p:spPr>
        <p:txBody>
          <a:bodyPr wrap="square" rtlCol="0">
            <a:spAutoFit/>
          </a:bodyPr>
          <a:lstStyle/>
          <a:p>
            <a:r>
              <a:rPr lang="es-CL" sz="2400" b="1" dirty="0" smtClean="0">
                <a:solidFill>
                  <a:schemeClr val="bg1"/>
                </a:solidFill>
              </a:rPr>
              <a:t>PROCESO DE CALIFICACIÓN</a:t>
            </a:r>
            <a:r>
              <a:rPr lang="es-CL" sz="2400" b="1" dirty="0" smtClean="0">
                <a:solidFill>
                  <a:schemeClr val="accent1">
                    <a:lumMod val="50000"/>
                  </a:schemeClr>
                </a:solidFill>
              </a:rPr>
              <a:t>N</a:t>
            </a:r>
            <a:endParaRPr lang="es-CL" sz="2400" b="1" dirty="0">
              <a:solidFill>
                <a:schemeClr val="accent1">
                  <a:lumMod val="50000"/>
                </a:schemeClr>
              </a:solidFill>
            </a:endParaRPr>
          </a:p>
        </p:txBody>
      </p:sp>
      <p:sp>
        <p:nvSpPr>
          <p:cNvPr id="17" name="CuadroTexto 10">
            <a:extLst>
              <a:ext uri="{FF2B5EF4-FFF2-40B4-BE49-F238E27FC236}">
                <a16:creationId xmlns:a16="http://schemas.microsoft.com/office/drawing/2014/main" xmlns="" id="{B16AE252-A1BC-43EF-A047-DB43E7190EDC}"/>
              </a:ext>
            </a:extLst>
          </p:cNvPr>
          <p:cNvSpPr txBox="1"/>
          <p:nvPr/>
        </p:nvSpPr>
        <p:spPr>
          <a:xfrm>
            <a:off x="849268" y="4420321"/>
            <a:ext cx="10874647" cy="1569660"/>
          </a:xfrm>
          <a:prstGeom prst="rect">
            <a:avLst/>
          </a:prstGeom>
          <a:noFill/>
        </p:spPr>
        <p:txBody>
          <a:bodyPr wrap="square" rtlCol="0">
            <a:spAutoFit/>
          </a:bodyPr>
          <a:lstStyle/>
          <a:p>
            <a:r>
              <a:rPr lang="es-CL" sz="2400" b="1" dirty="0" smtClean="0">
                <a:solidFill>
                  <a:schemeClr val="accent1">
                    <a:lumMod val="50000"/>
                  </a:schemeClr>
                </a:solidFill>
              </a:rPr>
              <a:t>Durante </a:t>
            </a:r>
            <a:r>
              <a:rPr lang="es-CL" sz="2400" b="1" dirty="0">
                <a:solidFill>
                  <a:schemeClr val="accent1">
                    <a:lumMod val="50000"/>
                  </a:schemeClr>
                </a:solidFill>
              </a:rPr>
              <a:t>el proceso de </a:t>
            </a:r>
            <a:r>
              <a:rPr lang="es-CL" sz="2400" b="1" dirty="0" smtClean="0">
                <a:solidFill>
                  <a:schemeClr val="accent1">
                    <a:lumMod val="50000"/>
                  </a:schemeClr>
                </a:solidFill>
              </a:rPr>
              <a:t>Calificación, este SERVIU tiene la facultad de Rechazar proyectos que se encuentren en la Nómina de Preselección, los cuales serán reemplazados por los proyectos que sean parte de la lista de espera según el orden de prelación.</a:t>
            </a:r>
            <a:endParaRPr lang="es-CL" sz="2400" b="1" dirty="0">
              <a:solidFill>
                <a:schemeClr val="accent1">
                  <a:lumMod val="50000"/>
                </a:schemeClr>
              </a:solidFill>
            </a:endParaRPr>
          </a:p>
        </p:txBody>
      </p:sp>
    </p:spTree>
    <p:extLst>
      <p:ext uri="{BB962C8B-B14F-4D97-AF65-F5344CB8AC3E}">
        <p14:creationId xmlns:p14="http://schemas.microsoft.com/office/powerpoint/2010/main" val="135282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8">
            <a:extLst>
              <a:ext uri="{FF2B5EF4-FFF2-40B4-BE49-F238E27FC236}">
                <a16:creationId xmlns="" xmlns:a16="http://schemas.microsoft.com/office/drawing/2014/main" id="{5D844C73-7959-4F1B-8209-02F0A7374F3D}"/>
              </a:ext>
            </a:extLst>
          </p:cNvPr>
          <p:cNvSpPr/>
          <p:nvPr/>
        </p:nvSpPr>
        <p:spPr>
          <a:xfrm>
            <a:off x="0" y="0"/>
            <a:ext cx="12192000" cy="6858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5" name="Rectángulo 4">
            <a:extLst>
              <a:ext uri="{FF2B5EF4-FFF2-40B4-BE49-F238E27FC236}">
                <a16:creationId xmlns="" xmlns:a16="http://schemas.microsoft.com/office/drawing/2014/main" id="{5B6AF5B4-1B8C-4C8A-A00F-E13168F21131}"/>
              </a:ext>
            </a:extLst>
          </p:cNvPr>
          <p:cNvSpPr/>
          <p:nvPr/>
        </p:nvSpPr>
        <p:spPr>
          <a:xfrm>
            <a:off x="0" y="4642339"/>
            <a:ext cx="12192000" cy="7678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6" name="Imagen 1"/>
          <p:cNvPicPr>
            <a:picLocks noChangeAspect="1"/>
          </p:cNvPicPr>
          <p:nvPr/>
        </p:nvPicPr>
        <p:blipFill>
          <a:blip r:embed="rId2"/>
          <a:stretch>
            <a:fillRect/>
          </a:stretch>
        </p:blipFill>
        <p:spPr>
          <a:xfrm>
            <a:off x="0" y="-1114426"/>
            <a:ext cx="4954502" cy="8069349"/>
          </a:xfrm>
          <a:prstGeom prst="rect">
            <a:avLst/>
          </a:prstGeom>
        </p:spPr>
      </p:pic>
      <p:sp>
        <p:nvSpPr>
          <p:cNvPr id="7" name="CuadroTexto 2">
            <a:extLst>
              <a:ext uri="{FF2B5EF4-FFF2-40B4-BE49-F238E27FC236}">
                <a16:creationId xmlns="" xmlns:a16="http://schemas.microsoft.com/office/drawing/2014/main" id="{40BA2A75-9332-426A-9839-0E914B7849DD}"/>
              </a:ext>
            </a:extLst>
          </p:cNvPr>
          <p:cNvSpPr txBox="1"/>
          <p:nvPr/>
        </p:nvSpPr>
        <p:spPr>
          <a:xfrm>
            <a:off x="4646073" y="3760430"/>
            <a:ext cx="7038976" cy="669479"/>
          </a:xfrm>
          <a:prstGeom prst="rect">
            <a:avLst/>
          </a:prstGeom>
          <a:noFill/>
        </p:spPr>
        <p:txBody>
          <a:bodyPr wrap="square" rtlCol="0">
            <a:spAutoFit/>
          </a:bodyPr>
          <a:lstStyle/>
          <a:p>
            <a:pPr algn="ctr">
              <a:lnSpc>
                <a:spcPts val="4100"/>
              </a:lnSpc>
            </a:pPr>
            <a:r>
              <a:rPr lang="es-CL" sz="5400" b="1" dirty="0" smtClean="0">
                <a:solidFill>
                  <a:schemeClr val="accent1">
                    <a:lumMod val="75000"/>
                  </a:schemeClr>
                </a:solidFill>
              </a:rPr>
              <a:t>Capítulo II</a:t>
            </a:r>
            <a:endParaRPr lang="es-CL" sz="5400" b="1" dirty="0">
              <a:solidFill>
                <a:schemeClr val="accent1">
                  <a:lumMod val="75000"/>
                </a:schemeClr>
              </a:solidFill>
            </a:endParaRPr>
          </a:p>
        </p:txBody>
      </p:sp>
      <p:pic>
        <p:nvPicPr>
          <p:cNvPr id="8" name="Gráfico 14">
            <a:extLst>
              <a:ext uri="{FF2B5EF4-FFF2-40B4-BE49-F238E27FC236}">
                <a16:creationId xmlns="" xmlns:a16="http://schemas.microsoft.com/office/drawing/2014/main" id="{6EA886A8-14C5-46D6-9A25-520A9406E45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321347" y="0"/>
            <a:ext cx="1724402" cy="167524"/>
          </a:xfrm>
          <a:prstGeom prst="rect">
            <a:avLst/>
          </a:prstGeom>
        </p:spPr>
      </p:pic>
      <p:sp>
        <p:nvSpPr>
          <p:cNvPr id="9" name="CuadroTexto 16">
            <a:extLst>
              <a:ext uri="{FF2B5EF4-FFF2-40B4-BE49-F238E27FC236}">
                <a16:creationId xmlns="" xmlns:a16="http://schemas.microsoft.com/office/drawing/2014/main" id="{53FBE0BF-BF0E-4408-A675-71B1107175DD}"/>
              </a:ext>
            </a:extLst>
          </p:cNvPr>
          <p:cNvSpPr txBox="1"/>
          <p:nvPr/>
        </p:nvSpPr>
        <p:spPr>
          <a:xfrm>
            <a:off x="3847604" y="4744749"/>
            <a:ext cx="8344395" cy="523220"/>
          </a:xfrm>
          <a:prstGeom prst="rect">
            <a:avLst/>
          </a:prstGeom>
          <a:noFill/>
        </p:spPr>
        <p:txBody>
          <a:bodyPr wrap="square" rtlCol="0">
            <a:spAutoFit/>
          </a:bodyPr>
          <a:lstStyle/>
          <a:p>
            <a:pPr algn="ctr"/>
            <a:r>
              <a:rPr lang="es-CL" sz="2800" b="1" dirty="0">
                <a:solidFill>
                  <a:schemeClr val="bg1"/>
                </a:solidFill>
              </a:rPr>
              <a:t>Proyectos para  la Vivienda</a:t>
            </a:r>
          </a:p>
        </p:txBody>
      </p:sp>
    </p:spTree>
    <p:extLst>
      <p:ext uri="{BB962C8B-B14F-4D97-AF65-F5344CB8AC3E}">
        <p14:creationId xmlns:p14="http://schemas.microsoft.com/office/powerpoint/2010/main" val="364070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CEB9519ADAC0F4CA0E0A302598F9AA2" ma:contentTypeVersion="0" ma:contentTypeDescription="Crear nuevo documento." ma:contentTypeScope="" ma:versionID="84b54942f2b9e8925cc1a507067db5ae">
  <xsd:schema xmlns:xsd="http://www.w3.org/2001/XMLSchema" xmlns:xs="http://www.w3.org/2001/XMLSchema" xmlns:p="http://schemas.microsoft.com/office/2006/metadata/properties" targetNamespace="http://schemas.microsoft.com/office/2006/metadata/properties" ma:root="true" ma:fieldsID="bdd313e2823f878bee41f9d37eae132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BDFB35-2FEC-497C-AD65-030BA20AA5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A17E7FBD-9102-4D26-B372-3C223A68A892}">
  <ds:schemaRefs>
    <ds:schemaRef ds:uri="http://schemas.microsoft.com/office/2006/documentManagement/types"/>
    <ds:schemaRef ds:uri="http://purl.org/dc/terms/"/>
    <ds:schemaRef ds:uri="http://schemas.microsoft.com/office/2006/metadata/properties"/>
    <ds:schemaRef ds:uri="http://www.w3.org/XML/1998/namespace"/>
    <ds:schemaRef ds:uri="http://schemas.openxmlformats.org/package/2006/metadata/core-properties"/>
    <ds:schemaRef ds:uri="http://purl.org/dc/elements/1.1/"/>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8DE4F375-50C1-449C-85EB-E6F22C2451C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3462</TotalTime>
  <Words>869</Words>
  <Application>Microsoft Office PowerPoint</Application>
  <PresentationFormat>Personalizado</PresentationFormat>
  <Paragraphs>139</Paragraphs>
  <Slides>17</Slides>
  <Notes>1</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Tamara Calderon Orellana</dc:creator>
  <cp:lastModifiedBy>atencion</cp:lastModifiedBy>
  <cp:revision>128</cp:revision>
  <cp:lastPrinted>2019-07-30T20:12:28Z</cp:lastPrinted>
  <dcterms:created xsi:type="dcterms:W3CDTF">2018-08-06T20:58:45Z</dcterms:created>
  <dcterms:modified xsi:type="dcterms:W3CDTF">2019-08-01T12:31:07Z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0x0101005CEB9519ADAC0F4CA0E0A302598F9AA2</vt:lpwstr>
  </property>
</Properties>
</file>