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743" r:id="rId5"/>
    <p:sldId id="742" r:id="rId6"/>
    <p:sldId id="736" r:id="rId7"/>
    <p:sldId id="727" r:id="rId8"/>
    <p:sldId id="732" r:id="rId9"/>
    <p:sldId id="728" r:id="rId10"/>
    <p:sldId id="735" r:id="rId11"/>
    <p:sldId id="734" r:id="rId12"/>
    <p:sldId id="738" r:id="rId13"/>
    <p:sldId id="737" r:id="rId14"/>
    <p:sldId id="739" r:id="rId15"/>
    <p:sldId id="740" r:id="rId16"/>
    <p:sldId id="741" r:id="rId17"/>
    <p:sldId id="744"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F82"/>
    <a:srgbClr val="36A9E1"/>
    <a:srgbClr val="00A19A"/>
    <a:srgbClr val="88BD24"/>
    <a:srgbClr val="1D70B8"/>
    <a:srgbClr val="94C121"/>
    <a:srgbClr val="F29206"/>
    <a:srgbClr val="EA5B0C"/>
    <a:srgbClr val="E63A16"/>
    <a:srgbClr val="3DA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08" autoAdjust="0"/>
  </p:normalViewPr>
  <p:slideViewPr>
    <p:cSldViewPr snapToGrid="0">
      <p:cViewPr varScale="1">
        <p:scale>
          <a:sx n="66" d="100"/>
          <a:sy n="66" d="100"/>
        </p:scale>
        <p:origin x="-8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159CA-3F0D-4C88-92B9-A46FACBD985D}" type="datetimeFigureOut">
              <a:rPr lang="es-CL" smtClean="0"/>
              <a:t>01-08-2019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A4311-1D1E-484A-B9B0-C39805DBB74D}" type="slidenum">
              <a:rPr lang="es-CL" smtClean="0"/>
              <a:t>‹Nº›</a:t>
            </a:fld>
            <a:endParaRPr lang="es-CL"/>
          </a:p>
        </p:txBody>
      </p:sp>
    </p:spTree>
    <p:extLst>
      <p:ext uri="{BB962C8B-B14F-4D97-AF65-F5344CB8AC3E}">
        <p14:creationId xmlns:p14="http://schemas.microsoft.com/office/powerpoint/2010/main" val="63088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CAF6557-4B00-42A9-A0A8-474232FA384C}" type="slidenum">
              <a:rPr lang="es-CL" smtClean="0"/>
              <a:t>14</a:t>
            </a:fld>
            <a:endParaRPr lang="es-CL" dirty="0"/>
          </a:p>
        </p:txBody>
      </p:sp>
    </p:spTree>
    <p:extLst>
      <p:ext uri="{BB962C8B-B14F-4D97-AF65-F5344CB8AC3E}">
        <p14:creationId xmlns:p14="http://schemas.microsoft.com/office/powerpoint/2010/main" val="313559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ACB89D-C6AE-4D2C-9F1F-88FBD2EF633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A11161AF-32A7-4AF0-98D9-6FAEA8B25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275086FE-756C-4B2B-B9F1-1AFE64730778}"/>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012E1AA4-5244-4257-883A-D1AB838376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E13A841-DDA0-4268-A8B2-AA647A14AE13}"/>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31915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185F10-28F3-4C79-BE5E-6964E0DDF00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CE70B016-867F-412E-91ED-CF1C78068F6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57A5025-5DD9-432E-9195-1A2CA19D9AF5}"/>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A95872C7-F9B1-44E8-8086-936F5FD0557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1ECEB2D-7326-49EF-BA08-2435F2D8D0FC}"/>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322825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3BF3934-F6C0-44A8-80FB-8E739CE6A1B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D0A39AE-696F-430C-92EF-9E647702305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A2A9F8C9-E384-4623-87D1-B13E1179AB20}"/>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24145B29-4426-4186-9D7B-46D67D37368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B4A6E27-F4AC-42E6-9E90-FF6AE755CC0E}"/>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09950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EF9615-4405-4996-B9D4-D639747E096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6DDB5CA-0018-4462-97C8-D00A446BBA2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1E3F2432-1547-449E-B949-56661BB72F19}"/>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30547983-3213-418F-9BB6-046F6AF6CEB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BAAA81B7-1D53-496C-B839-5CE5D73F84E8}"/>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392491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0FD5D8-7738-4450-A6DA-B7D4D2E9E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9BFE44A1-03EC-4889-9367-E716BAAF6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E6480BC1-27AB-4BE2-AFAD-5B42069C9C96}"/>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B474F9BE-E7D1-4BF7-8978-483AB988D1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EFE0E4A6-EBBE-43CB-B14D-F5EAA6D308AB}"/>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07559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401446-7693-4609-B820-CE47395CEC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226D699-9949-435B-A2CD-CAFEE526997F}"/>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5A1C728C-092F-41C7-9A06-DED114C4E22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0F64ED18-EA05-494B-956C-6B0D0A83049E}"/>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A0041A1F-5258-47E5-9666-AE3EC6AABA5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4A15FA8-F8C5-41C5-B9F7-73DEE415189F}"/>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473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ECE7F0-717F-4D4C-94D3-DB5942A042B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857BAC41-C124-4746-8360-3D996787F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07E524E5-8297-4BE9-BB93-8E344CF8E4D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8F81B963-EB94-424C-9D54-9F51FA55E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101D01E8-9CA1-4F61-B84B-A4DF25DC8A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95E1254C-9C38-4D2D-A8C3-451B3BD09DE3}"/>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8" name="Marcador de pie de página 7">
            <a:extLst>
              <a:ext uri="{FF2B5EF4-FFF2-40B4-BE49-F238E27FC236}">
                <a16:creationId xmlns:a16="http://schemas.microsoft.com/office/drawing/2014/main" xmlns="" id="{0D0DC74F-0321-427D-AB26-33E99DBD6DD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8701C52F-0D0E-4DF4-BDD0-5395BC23BF73}"/>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265807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22C2BE-682D-4CD2-8D6C-04447A40897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23DB1F51-80B6-4A8C-9FFA-0C35CBCDA92A}"/>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4" name="Marcador de pie de página 3">
            <a:extLst>
              <a:ext uri="{FF2B5EF4-FFF2-40B4-BE49-F238E27FC236}">
                <a16:creationId xmlns:a16="http://schemas.microsoft.com/office/drawing/2014/main" xmlns="" id="{E93AE808-B92C-4E29-9668-71D99939A3B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C0E3CC9F-40ED-4DA7-A7FC-DEA4A3B45D4F}"/>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9646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AE74CB1-B631-4042-92B0-FDD3F1390A27}"/>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3" name="Marcador de pie de página 2">
            <a:extLst>
              <a:ext uri="{FF2B5EF4-FFF2-40B4-BE49-F238E27FC236}">
                <a16:creationId xmlns:a16="http://schemas.microsoft.com/office/drawing/2014/main" xmlns="" id="{5EDA33CA-B211-4E19-B80D-88CBD32CAE9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1F37BEB4-1B33-4D92-824E-4238DC795F29}"/>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906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113C73-3C31-4162-88FC-7540010688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DFDE752-CE60-488C-B273-9CB89182A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97B7B0CF-CC06-427B-8EFF-464DB39B3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1809FBEC-2188-45EB-A2E2-20104EC7F406}"/>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9456FFF1-A4F0-410A-A125-3A8D04A165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D7E78F9-7ED3-4C32-B241-AB12D4C6084A}"/>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145764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2EDDB4-11DC-478F-A18A-FDFEDB484B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D5A13359-8718-447C-AAD2-8DFD353E8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DA6AA39E-E3E6-4A6F-94E3-8ABF05DA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0BBD1AB-ECFF-4B20-857B-5A1ABBE81400}"/>
              </a:ext>
            </a:extLst>
          </p:cNvPr>
          <p:cNvSpPr>
            <a:spLocks noGrp="1"/>
          </p:cNvSpPr>
          <p:nvPr>
            <p:ph type="dt" sz="half" idx="10"/>
          </p:nvPr>
        </p:nvSpPr>
        <p:spPr/>
        <p:txBody>
          <a:bodyPr/>
          <a:lstStyle/>
          <a:p>
            <a:fld id="{9B523AF9-FEA7-452F-99BB-FCAF589CB3C2}" type="datetimeFigureOut">
              <a:rPr lang="es-CL" smtClean="0"/>
              <a:t>01-08-2019</a:t>
            </a:fld>
            <a:endParaRPr lang="es-CL"/>
          </a:p>
        </p:txBody>
      </p:sp>
      <p:sp>
        <p:nvSpPr>
          <p:cNvPr id="6" name="Marcador de pie de página 5">
            <a:extLst>
              <a:ext uri="{FF2B5EF4-FFF2-40B4-BE49-F238E27FC236}">
                <a16:creationId xmlns:a16="http://schemas.microsoft.com/office/drawing/2014/main" xmlns="" id="{CE8549C5-3B30-499C-A88D-C970806BB95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24E855D-B270-494D-8193-D76691B18BB0}"/>
              </a:ext>
            </a:extLst>
          </p:cNvPr>
          <p:cNvSpPr>
            <a:spLocks noGrp="1"/>
          </p:cNvSpPr>
          <p:nvPr>
            <p:ph type="sldNum" sz="quarter" idx="12"/>
          </p:nvPr>
        </p:nvSpPr>
        <p:spPr/>
        <p:txBody>
          <a:bodyPr/>
          <a:lstStyle/>
          <a:p>
            <a:fld id="{2060EEB2-ACDC-484D-A676-C18890E65391}" type="slidenum">
              <a:rPr lang="es-CL" smtClean="0"/>
              <a:t>‹Nº›</a:t>
            </a:fld>
            <a:endParaRPr lang="es-CL"/>
          </a:p>
        </p:txBody>
      </p:sp>
    </p:spTree>
    <p:extLst>
      <p:ext uri="{BB962C8B-B14F-4D97-AF65-F5344CB8AC3E}">
        <p14:creationId xmlns:p14="http://schemas.microsoft.com/office/powerpoint/2010/main" val="5957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950FFCE-486D-4206-8E05-2F091DED4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42A7919E-611E-4660-818D-182037875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D382957E-7573-4E25-84E6-480D947AC1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23AF9-FEA7-452F-99BB-FCAF589CB3C2}" type="datetimeFigureOut">
              <a:rPr lang="es-CL" smtClean="0"/>
              <a:t>01-08-2019</a:t>
            </a:fld>
            <a:endParaRPr lang="es-CL"/>
          </a:p>
        </p:txBody>
      </p:sp>
      <p:sp>
        <p:nvSpPr>
          <p:cNvPr id="5" name="Marcador de pie de página 4">
            <a:extLst>
              <a:ext uri="{FF2B5EF4-FFF2-40B4-BE49-F238E27FC236}">
                <a16:creationId xmlns:a16="http://schemas.microsoft.com/office/drawing/2014/main" xmlns="" id="{5CF5FE76-17A2-49D0-864D-A64625E89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674B250F-75AD-4596-85F8-F19707F93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EEB2-ACDC-484D-A676-C18890E65391}" type="slidenum">
              <a:rPr lang="es-CL" smtClean="0"/>
              <a:t>‹Nº›</a:t>
            </a:fld>
            <a:endParaRPr lang="es-CL"/>
          </a:p>
        </p:txBody>
      </p:sp>
    </p:spTree>
    <p:extLst>
      <p:ext uri="{BB962C8B-B14F-4D97-AF65-F5344CB8AC3E}">
        <p14:creationId xmlns:p14="http://schemas.microsoft.com/office/powerpoint/2010/main" val="18402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 xmlns:a16="http://schemas.microsoft.com/office/drawing/2014/main" id="{B4708B3B-C18E-4330-A2EB-108422FEB77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616" t="11466" r="7907" b="12651"/>
          <a:stretch/>
        </p:blipFill>
        <p:spPr>
          <a:xfrm>
            <a:off x="0" y="0"/>
            <a:ext cx="12192000" cy="6858000"/>
          </a:xfrm>
          <a:prstGeom prst="rect">
            <a:avLst/>
          </a:prstGeom>
        </p:spPr>
      </p:pic>
      <p:sp>
        <p:nvSpPr>
          <p:cNvPr id="22" name="Elipse 21">
            <a:extLst>
              <a:ext uri="{FF2B5EF4-FFF2-40B4-BE49-F238E27FC236}">
                <a16:creationId xmlns="" xmlns:a16="http://schemas.microsoft.com/office/drawing/2014/main" id="{F244CDE3-3BD3-4D7D-BBE6-0464651F1AD9}"/>
              </a:ext>
            </a:extLst>
          </p:cNvPr>
          <p:cNvSpPr/>
          <p:nvPr/>
        </p:nvSpPr>
        <p:spPr>
          <a:xfrm>
            <a:off x="1784601" y="-577541"/>
            <a:ext cx="8622798" cy="8622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Gráfico 11">
            <a:extLst>
              <a:ext uri="{FF2B5EF4-FFF2-40B4-BE49-F238E27FC236}">
                <a16:creationId xmlns="" xmlns:a16="http://schemas.microsoft.com/office/drawing/2014/main" id="{6134DCFC-C155-46E6-A7F9-9BFF49D82A3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14124" y="591183"/>
            <a:ext cx="3563752" cy="1435881"/>
          </a:xfrm>
          <a:prstGeom prst="rect">
            <a:avLst/>
          </a:prstGeom>
        </p:spPr>
      </p:pic>
      <p:grpSp>
        <p:nvGrpSpPr>
          <p:cNvPr id="3" name="2 Grupo"/>
          <p:cNvGrpSpPr/>
          <p:nvPr/>
        </p:nvGrpSpPr>
        <p:grpSpPr>
          <a:xfrm>
            <a:off x="2326341" y="2650972"/>
            <a:ext cx="7557248" cy="1153154"/>
            <a:chOff x="2326341" y="3079597"/>
            <a:chExt cx="7557248" cy="1153154"/>
          </a:xfrm>
        </p:grpSpPr>
        <p:sp>
          <p:nvSpPr>
            <p:cNvPr id="7" name="3 Rectángulo"/>
            <p:cNvSpPr/>
            <p:nvPr/>
          </p:nvSpPr>
          <p:spPr>
            <a:xfrm>
              <a:off x="2326341" y="3079597"/>
              <a:ext cx="7557248" cy="584775"/>
            </a:xfrm>
            <a:prstGeom prst="rect">
              <a:avLst/>
            </a:prstGeom>
            <a:noFill/>
            <a:effectLst/>
          </p:spPr>
          <p:txBody>
            <a:bodyPr wrap="square" lIns="72000">
              <a:spAutoFit/>
            </a:bodyPr>
            <a:lstStyle/>
            <a:p>
              <a:pPr algn="ctr"/>
              <a:r>
                <a:rPr lang="es-CL" sz="3200" b="1" dirty="0" smtClean="0">
                  <a:solidFill>
                    <a:srgbClr val="0070C0"/>
                  </a:solidFill>
                </a:rPr>
                <a:t>Programa de Mejoramiento de </a:t>
              </a:r>
            </a:p>
          </p:txBody>
        </p:sp>
        <p:sp>
          <p:nvSpPr>
            <p:cNvPr id="8" name="Rectángulo 6"/>
            <p:cNvSpPr/>
            <p:nvPr/>
          </p:nvSpPr>
          <p:spPr>
            <a:xfrm>
              <a:off x="3385581" y="3340199"/>
              <a:ext cx="5420837" cy="892552"/>
            </a:xfrm>
            <a:prstGeom prst="rect">
              <a:avLst/>
            </a:prstGeom>
            <a:noFill/>
          </p:spPr>
          <p:txBody>
            <a:bodyPr wrap="square">
              <a:spAutoFit/>
            </a:bodyPr>
            <a:lstStyle/>
            <a:p>
              <a:pPr algn="ctr"/>
              <a:r>
                <a:rPr lang="es-CL" sz="5200" b="1" dirty="0">
                  <a:solidFill>
                    <a:srgbClr val="0070C0"/>
                  </a:solidFill>
                </a:rPr>
                <a:t>Viviendas y Barrios</a:t>
              </a:r>
            </a:p>
          </p:txBody>
        </p:sp>
      </p:grpSp>
      <p:sp>
        <p:nvSpPr>
          <p:cNvPr id="9" name="Rectángulo 6"/>
          <p:cNvSpPr/>
          <p:nvPr/>
        </p:nvSpPr>
        <p:spPr>
          <a:xfrm>
            <a:off x="3394546" y="3996025"/>
            <a:ext cx="5420837" cy="769441"/>
          </a:xfrm>
          <a:prstGeom prst="rect">
            <a:avLst/>
          </a:prstGeom>
          <a:noFill/>
        </p:spPr>
        <p:txBody>
          <a:bodyPr wrap="square">
            <a:spAutoFit/>
          </a:bodyPr>
          <a:lstStyle/>
          <a:p>
            <a:pPr algn="ctr"/>
            <a:r>
              <a:rPr lang="es-CL" sz="4400" b="1" dirty="0" smtClean="0">
                <a:solidFill>
                  <a:srgbClr val="0070C0"/>
                </a:solidFill>
              </a:rPr>
              <a:t>D.S.27/2016</a:t>
            </a:r>
            <a:endParaRPr lang="es-CL" sz="4400" b="1" dirty="0">
              <a:solidFill>
                <a:srgbClr val="0070C0"/>
              </a:solidFill>
            </a:endParaRPr>
          </a:p>
        </p:txBody>
      </p:sp>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0947" y="5022641"/>
            <a:ext cx="2410104" cy="1719606"/>
          </a:xfrm>
          <a:prstGeom prst="rect">
            <a:avLst/>
          </a:prstGeom>
        </p:spPr>
      </p:pic>
    </p:spTree>
    <p:extLst>
      <p:ext uri="{BB962C8B-B14F-4D97-AF65-F5344CB8AC3E}">
        <p14:creationId xmlns:p14="http://schemas.microsoft.com/office/powerpoint/2010/main" val="18874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NORMAS APLICABLES A AMBAS CLASES </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8000" y="1794227"/>
            <a:ext cx="8879082" cy="4247317"/>
          </a:xfrm>
          <a:prstGeom prst="rect">
            <a:avLst/>
          </a:prstGeom>
        </p:spPr>
        <p:txBody>
          <a:bodyPr wrap="square">
            <a:spAutoFit/>
          </a:bodyPr>
          <a:lstStyle/>
          <a:p>
            <a:pPr marL="342900" indent="-342900" algn="just">
              <a:buFont typeface="Arial" panose="020B0604020202020204" pitchFamily="34" charset="0"/>
              <a:buChar char="•"/>
            </a:pPr>
            <a:r>
              <a:rPr lang="es-ES" b="1" dirty="0" smtClean="0"/>
              <a:t>La </a:t>
            </a:r>
            <a:r>
              <a:rPr lang="es-ES" b="1" dirty="0"/>
              <a:t>postulación deberá efectuarse a través de los Comités de Administración de la copropiedad. </a:t>
            </a:r>
            <a:endParaRPr lang="es-CL" b="1" dirty="0"/>
          </a:p>
          <a:p>
            <a:pPr algn="just"/>
            <a:r>
              <a:rPr lang="es-ES" b="1" dirty="0"/>
              <a:t> </a:t>
            </a:r>
            <a:endParaRPr lang="es-CL" b="1" dirty="0"/>
          </a:p>
          <a:p>
            <a:pPr marL="342900" indent="-342900" algn="just">
              <a:buFont typeface="Arial" panose="020B0604020202020204" pitchFamily="34" charset="0"/>
              <a:buChar char="•"/>
            </a:pPr>
            <a:r>
              <a:rPr lang="es-ES" b="1" dirty="0"/>
              <a:t>La condición de Copropiedad Formalizada será acreditada mediante la fotocopia del RUT de la Copropiedad, otorgada por el Servicio de Impuestos Internos (SII); una copia del Reglamento inscrito en el Conservador de Bienes Raíces y una copia del Acta de la Asamblea de Copropiedad que nombra al Comité de Administración.</a:t>
            </a:r>
            <a:endParaRPr lang="es-CL" b="1" dirty="0"/>
          </a:p>
          <a:p>
            <a:pPr algn="just"/>
            <a:r>
              <a:rPr lang="es-ES" b="1" dirty="0"/>
              <a:t> </a:t>
            </a:r>
            <a:endParaRPr lang="es-CL" b="1" dirty="0"/>
          </a:p>
          <a:p>
            <a:pPr marL="342900" indent="-342900" algn="just">
              <a:buFont typeface="Arial" panose="020B0604020202020204" pitchFamily="34" charset="0"/>
              <a:buChar char="•"/>
            </a:pPr>
            <a:r>
              <a:rPr lang="es-ES" b="1" dirty="0"/>
              <a:t>Todos los proyectos que se postulan deberán contar con la aprobación de la Asamblea de Copropietarios, según lo en la ley sobre Copropiedad Inmobiliaria, la cual contempla los siguientes </a:t>
            </a:r>
            <a:r>
              <a:rPr lang="es-ES" b="1" dirty="0" err="1"/>
              <a:t>quorums</a:t>
            </a:r>
            <a:r>
              <a:rPr lang="es-ES" b="1" dirty="0"/>
              <a:t> de aprobación:</a:t>
            </a:r>
            <a:endParaRPr lang="es-CL" b="1" dirty="0"/>
          </a:p>
          <a:p>
            <a:pPr algn="just"/>
            <a:r>
              <a:rPr lang="es-ES" b="1" dirty="0"/>
              <a:t> </a:t>
            </a:r>
            <a:endParaRPr lang="es-CL" b="1" dirty="0"/>
          </a:p>
          <a:p>
            <a:pPr marL="342900" indent="-342900" algn="just">
              <a:buFont typeface="Arial" panose="020B0604020202020204" pitchFamily="34" charset="0"/>
              <a:buChar char="•"/>
            </a:pPr>
            <a:r>
              <a:rPr lang="es-ES" b="1" dirty="0"/>
              <a:t>Los Proyectos de Ampliación deben ser aprobados por la Asamblea de Copropietarios y contar con la aprobación de cada uno de los propietarios de las viviendas a intervenir</a:t>
            </a:r>
            <a:r>
              <a:rPr lang="es-ES" dirty="0"/>
              <a:t>. </a:t>
            </a:r>
            <a:endParaRPr lang="es-CL" dirty="0"/>
          </a:p>
          <a:p>
            <a:endParaRPr lang="es-CL" dirty="0"/>
          </a:p>
        </p:txBody>
      </p:sp>
    </p:spTree>
    <p:extLst>
      <p:ext uri="{BB962C8B-B14F-4D97-AF65-F5344CB8AC3E}">
        <p14:creationId xmlns:p14="http://schemas.microsoft.com/office/powerpoint/2010/main" val="401264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ACREDITACION DE LA CALIDAD DE CONDOMINIO</a:t>
            </a:r>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8000" y="2096086"/>
            <a:ext cx="8879082" cy="4524315"/>
          </a:xfrm>
          <a:prstGeom prst="rect">
            <a:avLst/>
          </a:prstGeom>
        </p:spPr>
        <p:txBody>
          <a:bodyPr wrap="square">
            <a:spAutoFit/>
          </a:bodyPr>
          <a:lstStyle/>
          <a:p>
            <a:pPr algn="just">
              <a:lnSpc>
                <a:spcPct val="100000"/>
              </a:lnSpc>
            </a:pPr>
            <a:r>
              <a:rPr lang="es-ES" b="1" dirty="0" smtClean="0"/>
              <a:t>En </a:t>
            </a:r>
            <a:r>
              <a:rPr lang="es-ES" b="1" dirty="0"/>
              <a:t>el caso de los condominios de viviendas sociales</a:t>
            </a:r>
            <a:r>
              <a:rPr lang="es-ES" dirty="0"/>
              <a:t>, mediante la presentación conjunta de los siguientes documentos:</a:t>
            </a:r>
            <a:endParaRPr lang="es-CL" dirty="0"/>
          </a:p>
          <a:p>
            <a:pPr algn="just">
              <a:lnSpc>
                <a:spcPct val="100000"/>
              </a:lnSpc>
            </a:pPr>
            <a:r>
              <a:rPr lang="es-ES" dirty="0"/>
              <a:t> </a:t>
            </a:r>
            <a:endParaRPr lang="es-CL" dirty="0"/>
          </a:p>
          <a:p>
            <a:pPr algn="just">
              <a:lnSpc>
                <a:spcPct val="100000"/>
              </a:lnSpc>
            </a:pPr>
            <a:r>
              <a:rPr lang="es-ES" dirty="0"/>
              <a:t>1. Certificado que acredite la condición de Condominio de Vivienda Social o Vivienda Social, otorgado por la Dirección de Obras Municipales, o bien, una copia del Certificado de Recepción de Obras, cuando en él se indique expresamente la condición de Condominio de Vivienda Social o que las viviendas fueron construidas o financiadas por Serviu o sus antecesores legales.</a:t>
            </a:r>
            <a:endParaRPr lang="es-CL" dirty="0"/>
          </a:p>
          <a:p>
            <a:pPr algn="just">
              <a:lnSpc>
                <a:spcPct val="100000"/>
              </a:lnSpc>
            </a:pPr>
            <a:r>
              <a:rPr lang="es-ES" dirty="0"/>
              <a:t> </a:t>
            </a:r>
            <a:endParaRPr lang="es-CL" dirty="0"/>
          </a:p>
          <a:p>
            <a:pPr algn="just">
              <a:lnSpc>
                <a:spcPct val="100000"/>
              </a:lnSpc>
            </a:pPr>
            <a:r>
              <a:rPr lang="es-ES" b="1" dirty="0"/>
              <a:t>En forma alternativa se puede utilizar cualquier documento oficial que indique que las viviendas fueron construidas o financiadas por Serviu o sus antecesores legales.</a:t>
            </a:r>
            <a:endParaRPr lang="es-CL" dirty="0"/>
          </a:p>
          <a:p>
            <a:pPr algn="just">
              <a:lnSpc>
                <a:spcPct val="100000"/>
              </a:lnSpc>
            </a:pPr>
            <a:r>
              <a:rPr lang="es-ES" dirty="0"/>
              <a:t> </a:t>
            </a:r>
            <a:endParaRPr lang="es-CL" dirty="0"/>
          </a:p>
          <a:p>
            <a:pPr algn="just">
              <a:lnSpc>
                <a:spcPct val="100000"/>
              </a:lnSpc>
            </a:pPr>
            <a:r>
              <a:rPr lang="es-ES" dirty="0"/>
              <a:t>2. Plano del Conjunto Habitacional archivado en el Conservador de Bienes Raíces respectivo, en el que se identifique la copropiedad, sus bloques de vivienda, sub administraciones y/o sectores.</a:t>
            </a:r>
            <a:endParaRPr lang="es-CL" dirty="0"/>
          </a:p>
          <a:p>
            <a:pPr algn="just"/>
            <a:r>
              <a:rPr lang="es-ES" dirty="0"/>
              <a:t> </a:t>
            </a:r>
            <a:endParaRPr lang="es-CL" dirty="0"/>
          </a:p>
        </p:txBody>
      </p:sp>
    </p:spTree>
    <p:extLst>
      <p:ext uri="{BB962C8B-B14F-4D97-AF65-F5344CB8AC3E}">
        <p14:creationId xmlns:p14="http://schemas.microsoft.com/office/powerpoint/2010/main" val="359280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1" y="806341"/>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ACREDITACION DE LA CALIDAD DE CONDOMINIO</a:t>
            </a:r>
            <a:endParaRPr lang="es-CL" sz="2400"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275588" y="1796016"/>
            <a:ext cx="8651493" cy="4801314"/>
          </a:xfrm>
          <a:prstGeom prst="rect">
            <a:avLst/>
          </a:prstGeom>
        </p:spPr>
        <p:txBody>
          <a:bodyPr wrap="square">
            <a:spAutoFit/>
          </a:bodyPr>
          <a:lstStyle/>
          <a:p>
            <a:pPr algn="just"/>
            <a:r>
              <a:rPr lang="es-ES" dirty="0" smtClean="0"/>
              <a:t>En </a:t>
            </a:r>
            <a:r>
              <a:rPr lang="es-ES" dirty="0"/>
              <a:t>el caso de los </a:t>
            </a:r>
            <a:r>
              <a:rPr lang="es-ES" b="1" dirty="0"/>
              <a:t>condominios de viviendas económicas</a:t>
            </a:r>
            <a:r>
              <a:rPr lang="es-ES" dirty="0"/>
              <a:t>, dicha calidad se acreditará conjuntamente con los siguientes documentos:</a:t>
            </a:r>
            <a:endParaRPr lang="es-CL" dirty="0"/>
          </a:p>
          <a:p>
            <a:pPr algn="just"/>
            <a:r>
              <a:rPr lang="es-ES" dirty="0"/>
              <a:t> </a:t>
            </a:r>
            <a:endParaRPr lang="es-CL" dirty="0"/>
          </a:p>
          <a:p>
            <a:pPr algn="just"/>
            <a:r>
              <a:rPr lang="es-ES" dirty="0"/>
              <a:t>1.  </a:t>
            </a:r>
            <a:r>
              <a:rPr lang="es-ES" b="1" dirty="0"/>
              <a:t>Copia del Certificado de Recepción de Obras</a:t>
            </a:r>
            <a:r>
              <a:rPr lang="es-ES" dirty="0"/>
              <a:t>, documento que permitirá identificar la antigüedad del condominio, la superficie promedio de las viviendas, la</a:t>
            </a:r>
            <a:endParaRPr lang="es-CL" dirty="0"/>
          </a:p>
          <a:p>
            <a:pPr algn="just"/>
            <a:r>
              <a:rPr lang="es-ES" dirty="0"/>
              <a:t>condición de copropiedad y la calidad de vivienda económica.</a:t>
            </a:r>
            <a:endParaRPr lang="es-CL" dirty="0"/>
          </a:p>
          <a:p>
            <a:pPr algn="just"/>
            <a:r>
              <a:rPr lang="es-ES" dirty="0"/>
              <a:t> </a:t>
            </a:r>
            <a:endParaRPr lang="es-CL" dirty="0"/>
          </a:p>
          <a:p>
            <a:pPr algn="just"/>
            <a:r>
              <a:rPr lang="es-ES" dirty="0"/>
              <a:t>2. </a:t>
            </a:r>
            <a:r>
              <a:rPr lang="es-ES" b="1" dirty="0"/>
              <a:t>El Plano del Conjunto Habitacional archivado en el Conservador de Bienes Raíces respectivo</a:t>
            </a:r>
            <a:r>
              <a:rPr lang="es-ES" dirty="0"/>
              <a:t>, en el que se identifique la copropiedad, sus bloques de vivienda</a:t>
            </a:r>
            <a:r>
              <a:rPr lang="es-ES"/>
              <a:t>, </a:t>
            </a:r>
            <a:r>
              <a:rPr lang="es-ES" smtClean="0"/>
              <a:t>sub-administraciones </a:t>
            </a:r>
            <a:r>
              <a:rPr lang="es-ES" dirty="0"/>
              <a:t>y/o sectores.</a:t>
            </a:r>
            <a:endParaRPr lang="es-CL" dirty="0"/>
          </a:p>
          <a:p>
            <a:pPr algn="just"/>
            <a:r>
              <a:rPr lang="es-ES" dirty="0"/>
              <a:t> </a:t>
            </a:r>
            <a:endParaRPr lang="es-CL" dirty="0"/>
          </a:p>
          <a:p>
            <a:pPr algn="just"/>
            <a:r>
              <a:rPr lang="es-ES" dirty="0"/>
              <a:t>Tratándose de copropiedades que debido a razones de fuerza mayor debidamente acreditadas, carezcan de un Certificado de Recepción de Obras, podrán acreditar su antigüedad presentando el Permiso de Edificación u otro documento formal que permita acreditar la antigüedad del condominio. En este caso la antigüedad corresponderá a la fecha de dicho documento, adicionándosele 2 años.</a:t>
            </a:r>
            <a:endParaRPr lang="es-CL" dirty="0"/>
          </a:p>
          <a:p>
            <a:pPr algn="just"/>
            <a:endParaRPr lang="es-CL" dirty="0"/>
          </a:p>
        </p:txBody>
      </p:sp>
    </p:spTree>
    <p:extLst>
      <p:ext uri="{BB962C8B-B14F-4D97-AF65-F5344CB8AC3E}">
        <p14:creationId xmlns:p14="http://schemas.microsoft.com/office/powerpoint/2010/main" val="1371451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POSTULACIONES SUCESIVAS</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4" name="Rectángulo 3"/>
          <p:cNvSpPr/>
          <p:nvPr/>
        </p:nvSpPr>
        <p:spPr>
          <a:xfrm>
            <a:off x="3048001" y="2233589"/>
            <a:ext cx="8684455" cy="3416320"/>
          </a:xfrm>
          <a:prstGeom prst="rect">
            <a:avLst/>
          </a:prstGeom>
        </p:spPr>
        <p:txBody>
          <a:bodyPr wrap="square">
            <a:spAutoFit/>
          </a:bodyPr>
          <a:lstStyle/>
          <a:p>
            <a:pPr algn="just"/>
            <a:r>
              <a:rPr lang="es-ES" dirty="0" smtClean="0"/>
              <a:t>Se </a:t>
            </a:r>
            <a:r>
              <a:rPr lang="es-ES" dirty="0"/>
              <a:t>siguen las siguientes reglas:</a:t>
            </a:r>
            <a:endParaRPr lang="es-CL" dirty="0"/>
          </a:p>
          <a:p>
            <a:pPr algn="just"/>
            <a:r>
              <a:rPr lang="es-ES" dirty="0"/>
              <a:t> </a:t>
            </a:r>
            <a:endParaRPr lang="es-CL" dirty="0"/>
          </a:p>
          <a:p>
            <a:pPr marL="457200" lvl="0" indent="-457200" algn="just">
              <a:buFont typeface="Arial" panose="020B0604020202020204" pitchFamily="34" charset="0"/>
              <a:buChar char="•"/>
            </a:pPr>
            <a:r>
              <a:rPr lang="es-ES" dirty="0"/>
              <a:t>Pueden volver a postular siempre que se encuentren formalizadas y para proyectos distintos de los ya ejecutados.</a:t>
            </a:r>
            <a:endParaRPr lang="es-CL" dirty="0"/>
          </a:p>
          <a:p>
            <a:pPr algn="just"/>
            <a:r>
              <a:rPr lang="es-ES" dirty="0"/>
              <a:t> </a:t>
            </a:r>
            <a:endParaRPr lang="es-CL" dirty="0"/>
          </a:p>
          <a:p>
            <a:pPr marL="457200" lvl="0" indent="-457200" algn="just">
              <a:buFont typeface="Arial" panose="020B0604020202020204" pitchFamily="34" charset="0"/>
              <a:buChar char="•"/>
            </a:pPr>
            <a:r>
              <a:rPr lang="es-ES" dirty="0"/>
              <a:t>Si han sido beneficiadas con obras de acondicionamiento térmico, no podrán postular a proyectos de ampliación, salvo que se trate de unidades distintas a las intervenidas.</a:t>
            </a:r>
            <a:endParaRPr lang="es-CL" dirty="0"/>
          </a:p>
          <a:p>
            <a:pPr algn="just"/>
            <a:r>
              <a:rPr lang="es-ES" dirty="0"/>
              <a:t> </a:t>
            </a:r>
            <a:endParaRPr lang="es-CL" dirty="0"/>
          </a:p>
          <a:p>
            <a:pPr marL="457200" lvl="0" indent="-457200" algn="just">
              <a:buFont typeface="Arial" panose="020B0604020202020204" pitchFamily="34" charset="0"/>
              <a:buChar char="•"/>
            </a:pPr>
            <a:r>
              <a:rPr lang="es-ES" dirty="0"/>
              <a:t>Si han sido beneficiadas con obras de ampliación, no podrán postular a proyectos de ampliación, salvo que se trate de unidades distintas a las intervenidas.</a:t>
            </a:r>
            <a:endParaRPr lang="es-CL" dirty="0"/>
          </a:p>
          <a:p>
            <a:pPr algn="just"/>
            <a:r>
              <a:rPr lang="es-ES" b="1" dirty="0"/>
              <a:t> </a:t>
            </a:r>
            <a:endParaRPr lang="es-CL" b="1" dirty="0"/>
          </a:p>
          <a:p>
            <a:endParaRPr lang="es-CL" dirty="0"/>
          </a:p>
        </p:txBody>
      </p:sp>
    </p:spTree>
    <p:extLst>
      <p:ext uri="{BB962C8B-B14F-4D97-AF65-F5344CB8AC3E}">
        <p14:creationId xmlns:p14="http://schemas.microsoft.com/office/powerpoint/2010/main" val="1876921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2">
            <a:extLst>
              <a:ext uri="{FF2B5EF4-FFF2-40B4-BE49-F238E27FC236}">
                <a16:creationId xmlns="" xmlns:a16="http://schemas.microsoft.com/office/drawing/2014/main" id="{37A6D3F5-0FD0-4932-9F21-EC366DF00C5F}"/>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9" name="Gráfico 17">
            <a:extLst>
              <a:ext uri="{FF2B5EF4-FFF2-40B4-BE49-F238E27FC236}">
                <a16:creationId xmlns="" xmlns:a16="http://schemas.microsoft.com/office/drawing/2014/main" id="{F61AD738-E1E1-4912-AB2E-FF56D6A6A1C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902" t="20110" b="776"/>
          <a:stretch/>
        </p:blipFill>
        <p:spPr>
          <a:xfrm flipH="1">
            <a:off x="8353866" y="0"/>
            <a:ext cx="3794012" cy="6858000"/>
          </a:xfrm>
          <a:prstGeom prst="rect">
            <a:avLst/>
          </a:prstGeom>
        </p:spPr>
      </p:pic>
      <p:pic>
        <p:nvPicPr>
          <p:cNvPr id="10" name="Gráfico 11">
            <a:extLst>
              <a:ext uri="{FF2B5EF4-FFF2-40B4-BE49-F238E27FC236}">
                <a16:creationId xmlns="" xmlns:a16="http://schemas.microsoft.com/office/drawing/2014/main" id="{F21755EA-60C1-4B17-AA43-D05AAF8FE21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902" t="20110" b="776"/>
          <a:stretch/>
        </p:blipFill>
        <p:spPr>
          <a:xfrm>
            <a:off x="0" y="0"/>
            <a:ext cx="4139124" cy="6858000"/>
          </a:xfrm>
          <a:prstGeom prst="rect">
            <a:avLst/>
          </a:prstGeom>
        </p:spPr>
      </p:pic>
      <p:sp>
        <p:nvSpPr>
          <p:cNvPr id="11" name="Elipse 12">
            <a:extLst>
              <a:ext uri="{FF2B5EF4-FFF2-40B4-BE49-F238E27FC236}">
                <a16:creationId xmlns="" xmlns:a16="http://schemas.microsoft.com/office/drawing/2014/main" id="{8D9E8FCC-10F3-4305-B9D8-670EEE2CFAC2}"/>
              </a:ext>
            </a:extLst>
          </p:cNvPr>
          <p:cNvSpPr/>
          <p:nvPr/>
        </p:nvSpPr>
        <p:spPr>
          <a:xfrm>
            <a:off x="1269180" y="-1583871"/>
            <a:ext cx="9699172" cy="9699172"/>
          </a:xfrm>
          <a:prstGeom prst="ellipse">
            <a:avLst/>
          </a:prstGeom>
          <a:solidFill>
            <a:srgbClr val="1D7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Imagen 20"/>
          <p:cNvPicPr>
            <a:picLocks noChangeAspect="1"/>
          </p:cNvPicPr>
          <p:nvPr/>
        </p:nvPicPr>
        <p:blipFill>
          <a:blip r:embed="rId5"/>
          <a:stretch>
            <a:fillRect/>
          </a:stretch>
        </p:blipFill>
        <p:spPr>
          <a:xfrm>
            <a:off x="4500600" y="450787"/>
            <a:ext cx="2983596" cy="1262575"/>
          </a:xfrm>
          <a:prstGeom prst="rect">
            <a:avLst/>
          </a:prstGeom>
        </p:spPr>
      </p:pic>
      <p:sp>
        <p:nvSpPr>
          <p:cNvPr id="6" name="Rectángulo 5"/>
          <p:cNvSpPr/>
          <p:nvPr/>
        </p:nvSpPr>
        <p:spPr>
          <a:xfrm>
            <a:off x="3408347" y="4923572"/>
            <a:ext cx="5420837" cy="892552"/>
          </a:xfrm>
          <a:prstGeom prst="rect">
            <a:avLst/>
          </a:prstGeom>
        </p:spPr>
        <p:txBody>
          <a:bodyPr wrap="square">
            <a:spAutoFit/>
          </a:bodyPr>
          <a:lstStyle/>
          <a:p>
            <a:pPr algn="ctr"/>
            <a:r>
              <a:rPr lang="es-CL" sz="5200" b="1" dirty="0" smtClean="0">
                <a:solidFill>
                  <a:schemeClr val="bg1"/>
                </a:solidFill>
              </a:rPr>
              <a:t>Muchas Gracias!</a:t>
            </a:r>
            <a:endParaRPr lang="es-CL" sz="5200" b="1" dirty="0">
              <a:solidFill>
                <a:schemeClr val="bg1"/>
              </a:solidFill>
            </a:endParaRPr>
          </a:p>
        </p:txBody>
      </p:sp>
      <p:pic>
        <p:nvPicPr>
          <p:cNvPr id="3" name="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9690" y="2275794"/>
            <a:ext cx="2085415" cy="21322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945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0107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4" name="CuadroTexto 43">
            <a:extLst>
              <a:ext uri="{FF2B5EF4-FFF2-40B4-BE49-F238E27FC236}">
                <a16:creationId xmlns:a16="http://schemas.microsoft.com/office/drawing/2014/main" xmlns="" id="{692A317B-6B7A-416B-BB6A-A75D2C99FA31}"/>
              </a:ext>
            </a:extLst>
          </p:cNvPr>
          <p:cNvSpPr txBox="1"/>
          <p:nvPr/>
        </p:nvSpPr>
        <p:spPr>
          <a:xfrm>
            <a:off x="0" y="1675686"/>
            <a:ext cx="12192000" cy="1077218"/>
          </a:xfrm>
          <a:prstGeom prst="rect">
            <a:avLst/>
          </a:prstGeom>
          <a:noFill/>
        </p:spPr>
        <p:txBody>
          <a:bodyPr wrap="square" rtlCol="0">
            <a:spAutoFit/>
          </a:bodyPr>
          <a:lstStyle/>
          <a:p>
            <a:r>
              <a:rPr lang="es-CL" sz="3200" b="1" dirty="0">
                <a:solidFill>
                  <a:schemeClr val="bg1"/>
                </a:solidFill>
              </a:rPr>
              <a:t>CAPITULO </a:t>
            </a:r>
            <a:r>
              <a:rPr lang="es-CL" sz="3200" b="1" dirty="0" smtClean="0">
                <a:solidFill>
                  <a:schemeClr val="bg1"/>
                </a:solidFill>
              </a:rPr>
              <a:t>III</a:t>
            </a:r>
          </a:p>
          <a:p>
            <a:pPr algn="ctr"/>
            <a:r>
              <a:rPr lang="es-ES" sz="3200" b="1" dirty="0" smtClean="0"/>
              <a:t>PROYECTOS </a:t>
            </a:r>
            <a:r>
              <a:rPr lang="es-ES" sz="3200" b="1" dirty="0" smtClean="0"/>
              <a:t>PARA CONDOMINIOS DE VIVIENDAS</a:t>
            </a:r>
            <a:endParaRPr lang="es-CL" sz="3200" b="1" dirty="0">
              <a:solidFill>
                <a:schemeClr val="accent1">
                  <a:lumMod val="50000"/>
                </a:schemeClr>
              </a:solidFill>
            </a:endParaRPr>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CuadroTexto 1"/>
          <p:cNvSpPr txBox="1"/>
          <p:nvPr/>
        </p:nvSpPr>
        <p:spPr>
          <a:xfrm>
            <a:off x="1098063" y="2948694"/>
            <a:ext cx="10592972" cy="2369880"/>
          </a:xfrm>
          <a:prstGeom prst="rect">
            <a:avLst/>
          </a:prstGeom>
          <a:noFill/>
        </p:spPr>
        <p:txBody>
          <a:bodyPr wrap="square" rtlCol="0">
            <a:spAutoFit/>
          </a:bodyPr>
          <a:lstStyle/>
          <a:p>
            <a:pPr algn="ctr"/>
            <a:r>
              <a:rPr lang="es-ES" sz="3600" b="1" dirty="0"/>
              <a:t/>
            </a:r>
            <a:br>
              <a:rPr lang="es-ES" sz="3600" b="1" dirty="0"/>
            </a:br>
            <a:r>
              <a:rPr lang="es-ES" sz="2800" dirty="0" smtClean="0"/>
              <a:t>Están </a:t>
            </a:r>
            <a:r>
              <a:rPr lang="es-ES" sz="2800" dirty="0"/>
              <a:t>destinados a financiar proyectos que incluyan obras de ampliación de viviendas y de reparación y/o mejoramiento de bienes comunes, en copropiedades regidas por la ley N° 19.537, sobre Copropiedad Inmobiliaria y que sean objeto del este programa. </a:t>
            </a:r>
          </a:p>
        </p:txBody>
      </p:sp>
    </p:spTree>
    <p:extLst>
      <p:ext uri="{BB962C8B-B14F-4D97-AF65-F5344CB8AC3E}">
        <p14:creationId xmlns:p14="http://schemas.microsoft.com/office/powerpoint/2010/main" val="390758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POSTULACION</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7999" y="1536174"/>
            <a:ext cx="8163951" cy="3877985"/>
          </a:xfrm>
          <a:prstGeom prst="rect">
            <a:avLst/>
          </a:prstGeom>
        </p:spPr>
        <p:txBody>
          <a:bodyPr wrap="square">
            <a:spAutoFit/>
          </a:bodyPr>
          <a:lstStyle/>
          <a:p>
            <a:pPr algn="just"/>
            <a:r>
              <a:rPr lang="es-ES" sz="2400" dirty="0" smtClean="0"/>
              <a:t>Los </a:t>
            </a:r>
            <a:r>
              <a:rPr lang="es-ES" sz="2400" dirty="0"/>
              <a:t>Condominios pueden postular de manera simultánea a los distintos tipos de proyectos del Capítulo.</a:t>
            </a:r>
            <a:endParaRPr lang="es-CL" sz="2400" dirty="0"/>
          </a:p>
          <a:p>
            <a:pPr algn="just"/>
            <a:r>
              <a:rPr lang="es-ES" dirty="0"/>
              <a:t> </a:t>
            </a:r>
            <a:r>
              <a:rPr lang="es-ES" b="1" dirty="0"/>
              <a:t> </a:t>
            </a:r>
            <a:endParaRPr lang="es-ES" b="1" dirty="0" smtClean="0"/>
          </a:p>
          <a:p>
            <a:pPr algn="just"/>
            <a:endParaRPr lang="es-ES" b="1" dirty="0"/>
          </a:p>
          <a:p>
            <a:pPr algn="just"/>
            <a:endParaRPr lang="es-CL" dirty="0"/>
          </a:p>
          <a:p>
            <a:r>
              <a:rPr lang="es-ES" sz="2400" b="1" dirty="0"/>
              <a:t>Condominios objeto de </a:t>
            </a:r>
            <a:r>
              <a:rPr lang="es-ES" sz="2400" b="1" dirty="0" smtClean="0"/>
              <a:t>programa</a:t>
            </a:r>
            <a:r>
              <a:rPr lang="es-CL" sz="2400" b="1" dirty="0" smtClean="0"/>
              <a:t> </a:t>
            </a:r>
            <a:r>
              <a:rPr lang="es-ES" sz="2400" b="1" dirty="0"/>
              <a:t>s</a:t>
            </a:r>
            <a:r>
              <a:rPr lang="es-ES" sz="2400" b="1" dirty="0" smtClean="0"/>
              <a:t>on</a:t>
            </a:r>
            <a:r>
              <a:rPr lang="es-ES" sz="2400" b="1" dirty="0"/>
              <a:t>:</a:t>
            </a:r>
            <a:endParaRPr lang="es-CL" sz="2400" b="1" dirty="0"/>
          </a:p>
          <a:p>
            <a:r>
              <a:rPr lang="es-ES" sz="2400" dirty="0"/>
              <a:t> </a:t>
            </a:r>
            <a:endParaRPr lang="es-CL" sz="2400" dirty="0"/>
          </a:p>
          <a:p>
            <a:pPr marL="342900" indent="-342900">
              <a:buFont typeface="+mj-lt"/>
              <a:buAutoNum type="alphaLcParenR"/>
            </a:pPr>
            <a:r>
              <a:rPr lang="es-ES" sz="2400" dirty="0" smtClean="0"/>
              <a:t>CONDOMINIOS </a:t>
            </a:r>
            <a:r>
              <a:rPr lang="es-ES" sz="2400" dirty="0"/>
              <a:t>DE VIVIENDAS </a:t>
            </a:r>
            <a:r>
              <a:rPr lang="es-ES" sz="2400" dirty="0" smtClean="0"/>
              <a:t>SOCIALES</a:t>
            </a:r>
          </a:p>
          <a:p>
            <a:pPr marL="342900" indent="-342900">
              <a:buFont typeface="+mj-lt"/>
              <a:buAutoNum type="alphaLcParenR"/>
            </a:pPr>
            <a:endParaRPr lang="es-ES" sz="2400" dirty="0"/>
          </a:p>
          <a:p>
            <a:pPr marL="342900" indent="-342900">
              <a:buFont typeface="+mj-lt"/>
              <a:buAutoNum type="alphaLcParenR"/>
            </a:pPr>
            <a:endParaRPr lang="es-ES" sz="2400" dirty="0" smtClean="0"/>
          </a:p>
          <a:p>
            <a:pPr marL="342900" indent="-342900">
              <a:buFont typeface="+mj-lt"/>
              <a:buAutoNum type="alphaLcParenR"/>
            </a:pPr>
            <a:r>
              <a:rPr lang="es-ES" sz="2400" dirty="0" smtClean="0"/>
              <a:t>CONDOMINIOS </a:t>
            </a:r>
            <a:r>
              <a:rPr lang="es-ES" sz="2400" dirty="0"/>
              <a:t>DE VIVIENDAS ECONOMICAS</a:t>
            </a:r>
            <a:endParaRPr lang="es-CL" sz="2400" dirty="0"/>
          </a:p>
        </p:txBody>
      </p:sp>
    </p:spTree>
    <p:extLst>
      <p:ext uri="{BB962C8B-B14F-4D97-AF65-F5344CB8AC3E}">
        <p14:creationId xmlns:p14="http://schemas.microsoft.com/office/powerpoint/2010/main" val="30246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102586"/>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t>FORMA DE ACREDITAR LA CALIDAD DE CONDOMINIO</a:t>
            </a:r>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671668" y="1046026"/>
            <a:ext cx="8255414" cy="4524315"/>
          </a:xfrm>
          <a:prstGeom prst="rect">
            <a:avLst/>
          </a:prstGeom>
        </p:spPr>
        <p:txBody>
          <a:bodyPr wrap="square">
            <a:spAutoFit/>
          </a:bodyPr>
          <a:lstStyle/>
          <a:p>
            <a:pPr algn="ctr"/>
            <a:r>
              <a:rPr lang="es-ES" b="1" dirty="0" smtClean="0"/>
              <a:t>En </a:t>
            </a:r>
            <a:r>
              <a:rPr lang="es-ES" b="1" dirty="0"/>
              <a:t>el caso de los condominios de viviendas sociales</a:t>
            </a:r>
            <a:r>
              <a:rPr lang="es-ES" dirty="0"/>
              <a:t>, mediante la presentación conjunta de los siguientes documentos:</a:t>
            </a:r>
            <a:endParaRPr lang="es-CL" dirty="0"/>
          </a:p>
          <a:p>
            <a:r>
              <a:rPr lang="es-ES" dirty="0"/>
              <a:t> </a:t>
            </a:r>
            <a:endParaRPr lang="es-CL" dirty="0"/>
          </a:p>
          <a:p>
            <a:pPr algn="just"/>
            <a:r>
              <a:rPr lang="es-ES" dirty="0"/>
              <a:t>1. Certificado que acredite la condición de Condominio de Vivienda Social o Vivienda Social, otorgado por la Dirección de Obras Municipales, o bien, una copia del Certificado de Recepción de Obras, cuando en él se indique expresamente la condición de Condominio de Vivienda Social o que las viviendas fueron construidas o financiadas por Serviu o sus antecesores legales.</a:t>
            </a:r>
            <a:endParaRPr lang="es-CL" dirty="0"/>
          </a:p>
          <a:p>
            <a:r>
              <a:rPr lang="es-ES" dirty="0"/>
              <a:t> </a:t>
            </a:r>
            <a:endParaRPr lang="es-CL" dirty="0"/>
          </a:p>
          <a:p>
            <a:r>
              <a:rPr lang="es-ES" b="1" dirty="0"/>
              <a:t>En forma alternativa se puede utilizar cualquier documento oficial que indique que las viviendas fueron construidas o financiadas por Serviu o sus antecesores legales.</a:t>
            </a:r>
            <a:endParaRPr lang="es-CL" dirty="0"/>
          </a:p>
          <a:p>
            <a:r>
              <a:rPr lang="es-ES" dirty="0"/>
              <a:t> </a:t>
            </a:r>
            <a:endParaRPr lang="es-CL" dirty="0"/>
          </a:p>
          <a:p>
            <a:pPr algn="just"/>
            <a:r>
              <a:rPr lang="es-ES" dirty="0"/>
              <a:t>2. Plano del Conjunto Habitacional archivado en el Conservador de Bienes Raíces respectivo, en el que se identifique la copropiedad, sus bloques de vivienda, sub administraciones y/o sectores.</a:t>
            </a:r>
            <a:endParaRPr lang="es-CL" dirty="0"/>
          </a:p>
          <a:p>
            <a:r>
              <a:rPr lang="es-ES" dirty="0"/>
              <a:t> </a:t>
            </a:r>
            <a:endParaRPr lang="es-CL" dirty="0"/>
          </a:p>
        </p:txBody>
      </p:sp>
      <p:pic>
        <p:nvPicPr>
          <p:cNvPr id="11"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35" t="-28280" r="49056" b="1285"/>
          <a:stretch/>
        </p:blipFill>
        <p:spPr bwMode="auto">
          <a:xfrm>
            <a:off x="0" y="-988583"/>
            <a:ext cx="3656997" cy="829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4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2">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102586"/>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t>FORMA DE ACREDITAR LA CALIDAD DE CONDOMINIO</a:t>
            </a:r>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419883" y="1256467"/>
            <a:ext cx="8651493" cy="5601533"/>
          </a:xfrm>
          <a:prstGeom prst="rect">
            <a:avLst/>
          </a:prstGeom>
        </p:spPr>
        <p:txBody>
          <a:bodyPr wrap="square">
            <a:spAutoFit/>
          </a:bodyPr>
          <a:lstStyle/>
          <a:p>
            <a:pPr algn="ctr"/>
            <a:r>
              <a:rPr lang="es-ES" sz="2000" dirty="0" smtClean="0"/>
              <a:t>En </a:t>
            </a:r>
            <a:r>
              <a:rPr lang="es-ES" sz="2000" dirty="0"/>
              <a:t>el caso de los </a:t>
            </a:r>
            <a:r>
              <a:rPr lang="es-ES" sz="2000" b="1" dirty="0"/>
              <a:t>condominios de viviendas económicas</a:t>
            </a:r>
            <a:r>
              <a:rPr lang="es-ES" sz="2000" dirty="0"/>
              <a:t>, dicha calidad se acreditará conjuntamente con los siguientes documentos:</a:t>
            </a:r>
            <a:endParaRPr lang="es-CL" sz="2000" dirty="0"/>
          </a:p>
          <a:p>
            <a:r>
              <a:rPr lang="es-ES" sz="2000" dirty="0"/>
              <a:t> </a:t>
            </a:r>
            <a:endParaRPr lang="es-CL" sz="2000" dirty="0"/>
          </a:p>
          <a:p>
            <a:r>
              <a:rPr lang="es-ES" sz="2000" dirty="0"/>
              <a:t>1.  </a:t>
            </a:r>
            <a:r>
              <a:rPr lang="es-ES" sz="2000" b="1" dirty="0"/>
              <a:t>Copia del Certificado de Recepción de Obras</a:t>
            </a:r>
            <a:r>
              <a:rPr lang="es-ES" sz="2000" dirty="0"/>
              <a:t>, documento que permitirá identificar la antigüedad del condominio, la superficie promedio de las viviendas, </a:t>
            </a:r>
            <a:r>
              <a:rPr lang="es-ES" sz="2000" dirty="0" smtClean="0"/>
              <a:t>la</a:t>
            </a:r>
            <a:r>
              <a:rPr lang="es-CL" sz="2000" dirty="0"/>
              <a:t> </a:t>
            </a:r>
            <a:r>
              <a:rPr lang="es-ES" sz="2000" dirty="0" smtClean="0"/>
              <a:t>condición </a:t>
            </a:r>
            <a:r>
              <a:rPr lang="es-ES" sz="2000" dirty="0"/>
              <a:t>de copropiedad y la calidad de vivienda económica.</a:t>
            </a:r>
            <a:endParaRPr lang="es-CL" sz="2000" dirty="0"/>
          </a:p>
          <a:p>
            <a:r>
              <a:rPr lang="es-ES" sz="2000" dirty="0"/>
              <a:t> </a:t>
            </a:r>
            <a:endParaRPr lang="es-CL" sz="2000" dirty="0"/>
          </a:p>
          <a:p>
            <a:pPr algn="just"/>
            <a:r>
              <a:rPr lang="es-ES" sz="2000" dirty="0"/>
              <a:t>2. </a:t>
            </a:r>
            <a:r>
              <a:rPr lang="es-ES" sz="2000" b="1" dirty="0"/>
              <a:t>El Plano del Conjunto Habitacional archivado en el Conservador de Bienes Raíces respectivo</a:t>
            </a:r>
            <a:r>
              <a:rPr lang="es-ES" sz="2000" dirty="0"/>
              <a:t>, en el que se identifique la copropiedad, sus bloques de vivienda, </a:t>
            </a:r>
            <a:r>
              <a:rPr lang="es-ES" sz="2000" dirty="0" smtClean="0"/>
              <a:t>sub-administraciones </a:t>
            </a:r>
            <a:r>
              <a:rPr lang="es-ES" sz="2000" dirty="0"/>
              <a:t>y/o sectores.</a:t>
            </a:r>
            <a:endParaRPr lang="es-CL" sz="2000" dirty="0"/>
          </a:p>
          <a:p>
            <a:r>
              <a:rPr lang="es-ES" sz="2000" dirty="0"/>
              <a:t> </a:t>
            </a:r>
            <a:endParaRPr lang="es-CL" sz="2000" dirty="0"/>
          </a:p>
          <a:p>
            <a:pPr algn="just"/>
            <a:r>
              <a:rPr lang="es-ES" sz="2000" dirty="0"/>
              <a:t>Tratándose de copropiedades que debido a razones de fuerza mayor debidamente acreditadas, carezcan de un Certificado de Recepción de Obras, podrán acreditar su antigüedad presentando el Permiso de Edificación u otro documento formal que permita acreditar la antigüedad del condominio. En este caso la antigüedad corresponderá a la fecha de dicho documento, adicionándosele 2 años.</a:t>
            </a:r>
            <a:endParaRPr lang="es-CL" sz="2000" dirty="0"/>
          </a:p>
          <a:p>
            <a:endParaRPr lang="es-CL" dirty="0"/>
          </a:p>
        </p:txBody>
      </p:sp>
      <p:pic>
        <p:nvPicPr>
          <p:cNvPr id="10"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935" t="-28280" r="49056" b="1285"/>
          <a:stretch/>
        </p:blipFill>
        <p:spPr bwMode="auto">
          <a:xfrm>
            <a:off x="-1" y="-896325"/>
            <a:ext cx="3419884" cy="7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8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t>                              CONSTITUCIÓN </a:t>
            </a:r>
            <a:r>
              <a:rPr lang="es-CL" sz="3200" b="1" dirty="0"/>
              <a:t>DE PROHIBICIONES</a:t>
            </a:r>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8000" y="2307181"/>
            <a:ext cx="8879082" cy="3831818"/>
          </a:xfrm>
          <a:prstGeom prst="rect">
            <a:avLst/>
          </a:prstGeom>
        </p:spPr>
        <p:txBody>
          <a:bodyPr wrap="square">
            <a:spAutoFit/>
          </a:bodyPr>
          <a:lstStyle/>
          <a:p>
            <a:pPr algn="ctr">
              <a:lnSpc>
                <a:spcPct val="150000"/>
              </a:lnSpc>
            </a:pPr>
            <a:r>
              <a:rPr lang="es-CL" sz="2400" dirty="0" smtClean="0"/>
              <a:t>El </a:t>
            </a:r>
            <a:r>
              <a:rPr lang="es-CL" sz="2400" dirty="0"/>
              <a:t>propietario del inmueble en el que se ejecutaron las obras debe constituir, en favor del Serviu, prohibición de enajenar y gravar la propiedad y de celebrar acto o contrato alguno que importe cesión de uso y goce del inmueble sea a título gratuito u oneroso, por el plazo de 10 años, sin previa autorización escrita del Serviu, la que debe ser inscrita en el Conservador de Bienes Raíces.</a:t>
            </a:r>
          </a:p>
          <a:p>
            <a:pPr algn="ctr">
              <a:lnSpc>
                <a:spcPct val="150000"/>
              </a:lnSpc>
            </a:pPr>
            <a:endParaRPr lang="es-CL" dirty="0"/>
          </a:p>
        </p:txBody>
      </p:sp>
    </p:spTree>
    <p:extLst>
      <p:ext uri="{BB962C8B-B14F-4D97-AF65-F5344CB8AC3E}">
        <p14:creationId xmlns:p14="http://schemas.microsoft.com/office/powerpoint/2010/main" val="307825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CONDOMINIOS DE VIVIENDAS SOCIALES</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2921390" y="2102442"/>
            <a:ext cx="9144000" cy="3416320"/>
          </a:xfrm>
          <a:prstGeom prst="rect">
            <a:avLst/>
          </a:prstGeom>
        </p:spPr>
        <p:txBody>
          <a:bodyPr wrap="square">
            <a:spAutoFit/>
          </a:bodyPr>
          <a:lstStyle/>
          <a:p>
            <a:pPr algn="just"/>
            <a:endParaRPr lang="es-ES" dirty="0"/>
          </a:p>
          <a:p>
            <a:pPr marL="457200" indent="-457200" algn="just">
              <a:buFont typeface="Arial" panose="020B0604020202020204" pitchFamily="34" charset="0"/>
              <a:buChar char="•"/>
            </a:pPr>
            <a:r>
              <a:rPr lang="es-ES" dirty="0"/>
              <a:t>Los condominios de viviendas sociales, deberán tener una antigüedad mayor a 5 años contados desde la fecha del Certificado de Recepción de Obras. </a:t>
            </a:r>
            <a:endParaRPr lang="es-CL" dirty="0"/>
          </a:p>
          <a:p>
            <a:pPr algn="just"/>
            <a:r>
              <a:rPr lang="es-ES" dirty="0"/>
              <a:t> </a:t>
            </a:r>
            <a:endParaRPr lang="es-CL" dirty="0"/>
          </a:p>
          <a:p>
            <a:pPr marL="457200" indent="-457200" algn="just">
              <a:buFont typeface="Arial" panose="020B0604020202020204" pitchFamily="34" charset="0"/>
              <a:buChar char="•"/>
            </a:pPr>
            <a:r>
              <a:rPr lang="es-ES" dirty="0"/>
              <a:t>Tratándose de proyectos de Mejoramiento de Bienes Comunes, los condominios de viviendas sociales podrán postular como condominios formalizados o no formalizados. </a:t>
            </a:r>
            <a:endParaRPr lang="es-CL" dirty="0"/>
          </a:p>
          <a:p>
            <a:pPr algn="just"/>
            <a:r>
              <a:rPr lang="es-ES" dirty="0"/>
              <a:t> </a:t>
            </a:r>
            <a:endParaRPr lang="es-CL" dirty="0"/>
          </a:p>
          <a:p>
            <a:pPr marL="457200" indent="-457200" algn="just">
              <a:buFont typeface="Arial" panose="020B0604020202020204" pitchFamily="34" charset="0"/>
              <a:buChar char="•"/>
            </a:pPr>
            <a:r>
              <a:rPr lang="es-ES" dirty="0"/>
              <a:t>Si se trata de proyectos de Ampliación de la Vivienda en Copropiedad, únicamente se admitirá la postulación de condominios de viviendas sociales que se encuentren formalizados al momento de iniciar el proceso de postulación.</a:t>
            </a:r>
            <a:endParaRPr lang="es-CL" dirty="0"/>
          </a:p>
          <a:p>
            <a:pPr algn="just"/>
            <a:r>
              <a:rPr lang="es-ES" dirty="0"/>
              <a:t> </a:t>
            </a:r>
            <a:endParaRPr lang="es-CL" dirty="0"/>
          </a:p>
          <a:p>
            <a:endParaRPr lang="es-CL" dirty="0"/>
          </a:p>
        </p:txBody>
      </p:sp>
    </p:spTree>
    <p:extLst>
      <p:ext uri="{BB962C8B-B14F-4D97-AF65-F5344CB8AC3E}">
        <p14:creationId xmlns:p14="http://schemas.microsoft.com/office/powerpoint/2010/main" val="187383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CONDOMINIOS DE VIVIENDAS SOCIALES</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8000" y="2081633"/>
            <a:ext cx="8879082" cy="3693319"/>
          </a:xfrm>
          <a:prstGeom prst="rect">
            <a:avLst/>
          </a:prstGeom>
        </p:spPr>
        <p:txBody>
          <a:bodyPr wrap="square">
            <a:spAutoFit/>
          </a:bodyPr>
          <a:lstStyle/>
          <a:p>
            <a:pPr algn="just"/>
            <a:r>
              <a:rPr lang="es-ES" dirty="0" smtClean="0"/>
              <a:t>En </a:t>
            </a:r>
            <a:r>
              <a:rPr lang="es-ES" dirty="0"/>
              <a:t>el caso de los condominios que hayan resultado beneficiados en función de lo dispuesto en el Capítulo Segundo del DS N° 255 (V. y U.), de 2006, podrán postular nuevamente a este Programa siempre que sea para financiar obras distintas a las anteriormente ejecutadas y realicen su postulación en calidad de condominios formalizados.</a:t>
            </a:r>
            <a:endParaRPr lang="es-CL" dirty="0"/>
          </a:p>
          <a:p>
            <a:pPr algn="just"/>
            <a:r>
              <a:rPr lang="es-ES" dirty="0"/>
              <a:t> </a:t>
            </a:r>
            <a:endParaRPr lang="es-CL" dirty="0"/>
          </a:p>
          <a:p>
            <a:pPr algn="just"/>
            <a:r>
              <a:rPr lang="es-ES" dirty="0"/>
              <a:t>Los condominios no formalizados, deberán postular a través de organizaciones con personalidad jurídica vigente, reguladas por el DS N° 58, de Interior, de 1997, que fijó el texto refundido, coordinado y sistematizado de la ley N° 19.418, sobre</a:t>
            </a:r>
            <a:endParaRPr lang="es-CL" dirty="0"/>
          </a:p>
          <a:p>
            <a:pPr algn="just"/>
            <a:r>
              <a:rPr lang="es-ES" dirty="0"/>
              <a:t>Juntas de Vecinos y demás Organizaciones Comunitarias. </a:t>
            </a:r>
            <a:endParaRPr lang="es-CL" dirty="0"/>
          </a:p>
          <a:p>
            <a:pPr algn="just"/>
            <a:r>
              <a:rPr lang="es-ES" dirty="0"/>
              <a:t> </a:t>
            </a:r>
            <a:endParaRPr lang="es-CL" dirty="0"/>
          </a:p>
          <a:p>
            <a:pPr algn="just"/>
            <a:r>
              <a:rPr lang="es-ES" dirty="0"/>
              <a:t>En dichos casos, se deberá presentar el Certificado de Vigencia de Personas Jurídicas, otorgado por el Servicio de Registro Civil o la Municipalidad respectiva.</a:t>
            </a:r>
            <a:endParaRPr lang="es-CL" dirty="0"/>
          </a:p>
          <a:p>
            <a:endParaRPr lang="es-CL" dirty="0"/>
          </a:p>
        </p:txBody>
      </p:sp>
    </p:spTree>
    <p:extLst>
      <p:ext uri="{BB962C8B-B14F-4D97-AF65-F5344CB8AC3E}">
        <p14:creationId xmlns:p14="http://schemas.microsoft.com/office/powerpoint/2010/main" val="99493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sultado de imagen para ideas disruptivas">
            <a:extLst>
              <a:ext uri="{FF2B5EF4-FFF2-40B4-BE49-F238E27FC236}">
                <a16:creationId xmlns:a16="http://schemas.microsoft.com/office/drawing/2014/main" xmlns="" id="{7BFE4A52-6D11-4FDB-BA68-44C650C1E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35" t="-28280" r="49056" b="1285"/>
          <a:stretch/>
        </p:blipFill>
        <p:spPr bwMode="auto">
          <a:xfrm>
            <a:off x="-1" y="-40414"/>
            <a:ext cx="3048002" cy="69111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xmlns="" id="{5D844C73-7959-4F1B-8209-02F0A7374F3D}"/>
              </a:ext>
            </a:extLst>
          </p:cNvPr>
          <p:cNvSpPr/>
          <p:nvPr/>
        </p:nvSpPr>
        <p:spPr>
          <a:xfrm>
            <a:off x="0" y="-11129"/>
            <a:ext cx="12192000" cy="943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9" name="Grupo 18">
            <a:extLst>
              <a:ext uri="{FF2B5EF4-FFF2-40B4-BE49-F238E27FC236}">
                <a16:creationId xmlns:a16="http://schemas.microsoft.com/office/drawing/2014/main" xmlns="" id="{F63DDC89-E57F-470D-A77A-F314E24E4F62}"/>
              </a:ext>
            </a:extLst>
          </p:cNvPr>
          <p:cNvGrpSpPr/>
          <p:nvPr/>
        </p:nvGrpSpPr>
        <p:grpSpPr>
          <a:xfrm>
            <a:off x="-227589" y="-11129"/>
            <a:ext cx="12154671" cy="817470"/>
            <a:chOff x="-227589" y="-11129"/>
            <a:chExt cx="12154671" cy="817470"/>
          </a:xfrm>
        </p:grpSpPr>
        <p:pic>
          <p:nvPicPr>
            <p:cNvPr id="20" name="Gráfico 19">
              <a:extLst>
                <a:ext uri="{FF2B5EF4-FFF2-40B4-BE49-F238E27FC236}">
                  <a16:creationId xmlns:a16="http://schemas.microsoft.com/office/drawing/2014/main" xmlns="" id="{87FC4CA9-39F1-4A97-8D1D-584B963A461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45914" r="1813" b="44656"/>
            <a:stretch/>
          </p:blipFill>
          <p:spPr>
            <a:xfrm>
              <a:off x="-227589" y="-11129"/>
              <a:ext cx="4061035" cy="817470"/>
            </a:xfrm>
            <a:prstGeom prst="rect">
              <a:avLst/>
            </a:prstGeom>
          </p:spPr>
        </p:pic>
        <p:pic>
          <p:nvPicPr>
            <p:cNvPr id="21" name="Gráfico 20">
              <a:extLst>
                <a:ext uri="{FF2B5EF4-FFF2-40B4-BE49-F238E27FC236}">
                  <a16:creationId xmlns:a16="http://schemas.microsoft.com/office/drawing/2014/main" xmlns="" id="{B4EC7D85-A99C-4BB4-AF1D-3BAECF1AFC4B}"/>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65934" r="1813" b="24636"/>
            <a:stretch/>
          </p:blipFill>
          <p:spPr>
            <a:xfrm>
              <a:off x="3851630" y="-11129"/>
              <a:ext cx="4061035" cy="817470"/>
            </a:xfrm>
            <a:prstGeom prst="rect">
              <a:avLst/>
            </a:prstGeom>
          </p:spPr>
        </p:pic>
        <p:pic>
          <p:nvPicPr>
            <p:cNvPr id="22" name="Gráfico 21">
              <a:extLst>
                <a:ext uri="{FF2B5EF4-FFF2-40B4-BE49-F238E27FC236}">
                  <a16:creationId xmlns:a16="http://schemas.microsoft.com/office/drawing/2014/main" xmlns="" id="{6CE81B15-E26B-4744-85BC-FE82F94084C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3902" t="86744" r="1813" b="3826"/>
            <a:stretch/>
          </p:blipFill>
          <p:spPr>
            <a:xfrm>
              <a:off x="7866047" y="-11129"/>
              <a:ext cx="4061035" cy="817470"/>
            </a:xfrm>
            <a:prstGeom prst="rect">
              <a:avLst/>
            </a:prstGeom>
          </p:spPr>
        </p:pic>
      </p:grpSp>
      <p:sp>
        <p:nvSpPr>
          <p:cNvPr id="17" name="Rectángulo 16">
            <a:extLst>
              <a:ext uri="{FF2B5EF4-FFF2-40B4-BE49-F238E27FC236}">
                <a16:creationId xmlns:a16="http://schemas.microsoft.com/office/drawing/2014/main" xmlns="" id="{CF244E4A-7779-4B35-93F2-954BEB8E9A0D}"/>
              </a:ext>
            </a:extLst>
          </p:cNvPr>
          <p:cNvSpPr/>
          <p:nvPr/>
        </p:nvSpPr>
        <p:spPr>
          <a:xfrm>
            <a:off x="0" y="850787"/>
            <a:ext cx="12192000" cy="7160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CONDOMINIOS DE VIVIENDAS ECONOMICAS</a:t>
            </a:r>
            <a:endParaRPr lang="es-CL" sz="2400" b="1" dirty="0"/>
          </a:p>
        </p:txBody>
      </p:sp>
      <p:pic>
        <p:nvPicPr>
          <p:cNvPr id="25" name="Gráfico 14">
            <a:extLst>
              <a:ext uri="{FF2B5EF4-FFF2-40B4-BE49-F238E27FC236}">
                <a16:creationId xmlns:a16="http://schemas.microsoft.com/office/drawing/2014/main" xmlns="" id="{6EA886A8-14C5-46D6-9A25-520A9406E45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20457" y="-17268"/>
            <a:ext cx="1724402" cy="167524"/>
          </a:xfrm>
          <a:prstGeom prst="rect">
            <a:avLst/>
          </a:prstGeom>
        </p:spPr>
      </p:pic>
      <p:sp>
        <p:nvSpPr>
          <p:cNvPr id="2" name="Rectángulo 1"/>
          <p:cNvSpPr/>
          <p:nvPr/>
        </p:nvSpPr>
        <p:spPr>
          <a:xfrm>
            <a:off x="3047999" y="2067089"/>
            <a:ext cx="8234289" cy="4247317"/>
          </a:xfrm>
          <a:prstGeom prst="rect">
            <a:avLst/>
          </a:prstGeom>
        </p:spPr>
        <p:txBody>
          <a:bodyPr wrap="square">
            <a:spAutoFit/>
          </a:bodyPr>
          <a:lstStyle/>
          <a:p>
            <a:pPr algn="just">
              <a:lnSpc>
                <a:spcPct val="150000"/>
              </a:lnSpc>
            </a:pPr>
            <a:r>
              <a:rPr lang="es-ES" sz="2800" b="1" dirty="0" smtClean="0"/>
              <a:t>Los </a:t>
            </a:r>
            <a:r>
              <a:rPr lang="es-ES" sz="2800" b="1" dirty="0"/>
              <a:t>condominios de viviendas económicas deberán tener una antigüedad mayor a 15 años contados desde la fecha del Certificado de Recepción de Obras.</a:t>
            </a:r>
            <a:endParaRPr lang="es-CL" sz="2800" b="1" dirty="0"/>
          </a:p>
          <a:p>
            <a:pPr algn="just">
              <a:lnSpc>
                <a:spcPct val="150000"/>
              </a:lnSpc>
            </a:pPr>
            <a:r>
              <a:rPr lang="es-ES" sz="2800" b="1" dirty="0"/>
              <a:t> </a:t>
            </a:r>
            <a:endParaRPr lang="es-CL" sz="2800" b="1" dirty="0"/>
          </a:p>
          <a:p>
            <a:pPr algn="just">
              <a:lnSpc>
                <a:spcPct val="150000"/>
              </a:lnSpc>
            </a:pPr>
            <a:r>
              <a:rPr lang="es-ES" sz="2800" b="1" dirty="0"/>
              <a:t>Siempre deberán postular como condominio formalizados.</a:t>
            </a:r>
            <a:endParaRPr lang="es-CL" sz="2800" b="1" dirty="0"/>
          </a:p>
          <a:p>
            <a:endParaRPr lang="es-CL" dirty="0"/>
          </a:p>
        </p:txBody>
      </p:sp>
    </p:spTree>
    <p:extLst>
      <p:ext uri="{BB962C8B-B14F-4D97-AF65-F5344CB8AC3E}">
        <p14:creationId xmlns:p14="http://schemas.microsoft.com/office/powerpoint/2010/main" val="3685495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CEB9519ADAC0F4CA0E0A302598F9AA2" ma:contentTypeVersion="0" ma:contentTypeDescription="Crear nuevo documento." ma:contentTypeScope="" ma:versionID="84b54942f2b9e8925cc1a507067db5ae">
  <xsd:schema xmlns:xsd="http://www.w3.org/2001/XMLSchema" xmlns:xs="http://www.w3.org/2001/XMLSchema" xmlns:p="http://schemas.microsoft.com/office/2006/metadata/properties" targetNamespace="http://schemas.microsoft.com/office/2006/metadata/properties" ma:root="true" ma:fieldsID="bdd313e2823f878bee41f9d37eae1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E4F375-50C1-449C-85EB-E6F22C2451CF}">
  <ds:schemaRefs>
    <ds:schemaRef ds:uri="http://schemas.microsoft.com/sharepoint/v3/contenttype/forms"/>
  </ds:schemaRefs>
</ds:datastoreItem>
</file>

<file path=customXml/itemProps2.xml><?xml version="1.0" encoding="utf-8"?>
<ds:datastoreItem xmlns:ds="http://schemas.openxmlformats.org/officeDocument/2006/customXml" ds:itemID="{A17E7FBD-9102-4D26-B372-3C223A68A892}">
  <ds:schemaRef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33BDFB35-2FEC-497C-AD65-030BA20AA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1267</TotalTime>
  <Words>368</Words>
  <Application>Microsoft Office PowerPoint</Application>
  <PresentationFormat>Personalizado</PresentationFormat>
  <Paragraphs>92</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Tamara Calderon Orellana</dc:creator>
  <cp:lastModifiedBy>Natalia Valenzuela Gutierrez</cp:lastModifiedBy>
  <cp:revision>45</cp:revision>
  <dcterms:created xsi:type="dcterms:W3CDTF">2018-08-06T20:58:45Z</dcterms:created>
  <dcterms:modified xsi:type="dcterms:W3CDTF">2019-08-01T12:29:51Z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0x0101005CEB9519ADAC0F4CA0E0A302598F9AA2</vt:lpwstr>
  </property>
</Properties>
</file>