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320" r:id="rId3"/>
    <p:sldId id="259" r:id="rId4"/>
    <p:sldId id="260" r:id="rId5"/>
    <p:sldId id="277" r:id="rId6"/>
    <p:sldId id="280" r:id="rId7"/>
    <p:sldId id="281" r:id="rId8"/>
    <p:sldId id="316" r:id="rId9"/>
    <p:sldId id="287" r:id="rId10"/>
    <p:sldId id="317" r:id="rId11"/>
    <p:sldId id="289" r:id="rId12"/>
    <p:sldId id="262" r:id="rId13"/>
    <p:sldId id="291" r:id="rId14"/>
    <p:sldId id="318" r:id="rId15"/>
    <p:sldId id="292" r:id="rId16"/>
    <p:sldId id="314" r:id="rId17"/>
    <p:sldId id="319" r:id="rId18"/>
    <p:sldId id="264" r:id="rId19"/>
    <p:sldId id="295" r:id="rId20"/>
    <p:sldId id="315" r:id="rId21"/>
    <p:sldId id="302" r:id="rId22"/>
  </p:sldIdLst>
  <p:sldSz cx="12192000" cy="6858000"/>
  <p:notesSz cx="7010400" cy="92964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864"/>
    <a:srgbClr val="0099CC"/>
    <a:srgbClr val="D60093"/>
    <a:srgbClr val="009999"/>
    <a:srgbClr val="669900"/>
    <a:srgbClr val="6666FF"/>
    <a:srgbClr val="99CC00"/>
    <a:srgbClr val="9933FF"/>
    <a:srgbClr val="8BE1FF"/>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26" autoAdjust="0"/>
    <p:restoredTop sz="98847" autoAdjust="0"/>
  </p:normalViewPr>
  <p:slideViewPr>
    <p:cSldViewPr snapToGrid="0">
      <p:cViewPr>
        <p:scale>
          <a:sx n="100" d="100"/>
          <a:sy n="100" d="100"/>
        </p:scale>
        <p:origin x="-318" y="44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B9F193-F79E-45CC-8A38-7A0043A7FFEB}" type="doc">
      <dgm:prSet loTypeId="urn:microsoft.com/office/officeart/2005/8/layout/hChevron3" loCatId="process" qsTypeId="urn:microsoft.com/office/officeart/2005/8/quickstyle/simple1" qsCatId="simple" csTypeId="urn:microsoft.com/office/officeart/2005/8/colors/accent3_3" csCatId="accent3" phldr="1"/>
      <dgm:spPr/>
      <dgm:t>
        <a:bodyPr/>
        <a:lstStyle/>
        <a:p>
          <a:endParaRPr lang="es-ES"/>
        </a:p>
      </dgm:t>
    </dgm:pt>
    <dgm:pt modelId="{6B0E4EFF-B255-44C4-B6A8-998BA1E28626}">
      <dgm:prSet phldrT="[Texto]" custT="1"/>
      <dgm:spPr>
        <a:effectLst>
          <a:outerShdw blurRad="50800" dist="38100" dir="2700000" algn="tl" rotWithShape="0">
            <a:prstClr val="black">
              <a:alpha val="40000"/>
            </a:prstClr>
          </a:outerShdw>
        </a:effectLst>
      </dgm:spPr>
      <dgm:t>
        <a:bodyPr/>
        <a:lstStyle/>
        <a:p>
          <a:r>
            <a:rPr lang="es-ES" sz="1400" dirty="0" smtClean="0"/>
            <a:t>Presentación de proyectos</a:t>
          </a:r>
          <a:endParaRPr lang="es-ES" sz="1400" dirty="0"/>
        </a:p>
      </dgm:t>
    </dgm:pt>
    <dgm:pt modelId="{B9EEB3FB-67CA-4396-A0B4-C72AEE8D4CAC}" type="parTrans" cxnId="{6875289A-F188-4514-A3B2-A6783D5905D5}">
      <dgm:prSet/>
      <dgm:spPr/>
      <dgm:t>
        <a:bodyPr/>
        <a:lstStyle/>
        <a:p>
          <a:endParaRPr lang="es-ES" sz="1400"/>
        </a:p>
      </dgm:t>
    </dgm:pt>
    <dgm:pt modelId="{9FBB02FE-A138-45DB-9828-1BAA2C18AF2B}" type="sibTrans" cxnId="{6875289A-F188-4514-A3B2-A6783D5905D5}">
      <dgm:prSet/>
      <dgm:spPr/>
      <dgm:t>
        <a:bodyPr/>
        <a:lstStyle/>
        <a:p>
          <a:endParaRPr lang="es-ES" sz="1400"/>
        </a:p>
      </dgm:t>
    </dgm:pt>
    <dgm:pt modelId="{280FC00A-9D60-4552-B58D-74C276EBFFA0}">
      <dgm:prSet phldrT="[Texto]" custT="1"/>
      <dgm:spPr>
        <a:effectLst>
          <a:outerShdw blurRad="50800" dist="38100" dir="2700000" algn="tl" rotWithShape="0">
            <a:prstClr val="black">
              <a:alpha val="40000"/>
            </a:prstClr>
          </a:outerShdw>
        </a:effectLst>
      </dgm:spPr>
      <dgm:t>
        <a:bodyPr/>
        <a:lstStyle/>
        <a:p>
          <a:r>
            <a:rPr lang="es-ES" sz="1400" dirty="0" smtClean="0"/>
            <a:t>Digitación RUKAN</a:t>
          </a:r>
          <a:endParaRPr lang="es-ES" sz="1400" dirty="0"/>
        </a:p>
      </dgm:t>
    </dgm:pt>
    <dgm:pt modelId="{5D53AC5D-1553-4465-9F83-841B0B541625}" type="parTrans" cxnId="{63D7963C-D8A1-4285-939C-1AE066B932CA}">
      <dgm:prSet/>
      <dgm:spPr/>
      <dgm:t>
        <a:bodyPr/>
        <a:lstStyle/>
        <a:p>
          <a:endParaRPr lang="es-ES" sz="1400"/>
        </a:p>
      </dgm:t>
    </dgm:pt>
    <dgm:pt modelId="{62C65346-AD7D-4C73-8A47-83E88893CF97}" type="sibTrans" cxnId="{63D7963C-D8A1-4285-939C-1AE066B932CA}">
      <dgm:prSet/>
      <dgm:spPr/>
      <dgm:t>
        <a:bodyPr/>
        <a:lstStyle/>
        <a:p>
          <a:endParaRPr lang="es-ES" sz="1400"/>
        </a:p>
      </dgm:t>
    </dgm:pt>
    <dgm:pt modelId="{FC7B70BB-3476-4FDA-A058-C42E39B23928}">
      <dgm:prSet phldrT="[Texto]" custT="1"/>
      <dgm:spPr>
        <a:effectLst>
          <a:outerShdw blurRad="50800" dist="38100" dir="2700000" algn="tl" rotWithShape="0">
            <a:prstClr val="black">
              <a:alpha val="40000"/>
            </a:prstClr>
          </a:outerShdw>
        </a:effectLst>
      </dgm:spPr>
      <dgm:t>
        <a:bodyPr/>
        <a:lstStyle/>
        <a:p>
          <a:r>
            <a:rPr lang="es-ES" sz="1400" dirty="0" smtClean="0"/>
            <a:t>Selección</a:t>
          </a:r>
          <a:endParaRPr lang="es-ES" sz="1400" dirty="0"/>
        </a:p>
      </dgm:t>
    </dgm:pt>
    <dgm:pt modelId="{70535BA7-E388-44AD-8E0B-21E0DCEB1CC8}" type="parTrans" cxnId="{0F0E48DB-AE5E-42B7-AC9F-5432080A768A}">
      <dgm:prSet/>
      <dgm:spPr/>
      <dgm:t>
        <a:bodyPr/>
        <a:lstStyle/>
        <a:p>
          <a:endParaRPr lang="es-ES" sz="1400"/>
        </a:p>
      </dgm:t>
    </dgm:pt>
    <dgm:pt modelId="{9341ED9A-4DB8-4556-9384-F0B873E624D9}" type="sibTrans" cxnId="{0F0E48DB-AE5E-42B7-AC9F-5432080A768A}">
      <dgm:prSet/>
      <dgm:spPr/>
      <dgm:t>
        <a:bodyPr/>
        <a:lstStyle/>
        <a:p>
          <a:endParaRPr lang="es-ES" sz="1400"/>
        </a:p>
      </dgm:t>
    </dgm:pt>
    <dgm:pt modelId="{8DD96116-EAD2-42E8-B362-0760FBE3981F}">
      <dgm:prSet phldrT="[Texto]" custT="1"/>
      <dgm:spPr>
        <a:effectLst>
          <a:outerShdw blurRad="50800" dist="38100" dir="2700000" algn="tl" rotWithShape="0">
            <a:prstClr val="black">
              <a:alpha val="40000"/>
            </a:prstClr>
          </a:outerShdw>
        </a:effectLst>
      </dgm:spPr>
      <dgm:t>
        <a:bodyPr/>
        <a:lstStyle/>
        <a:p>
          <a:r>
            <a:rPr lang="es-ES" sz="1400" dirty="0" smtClean="0"/>
            <a:t>Calificación SERVIU</a:t>
          </a:r>
          <a:endParaRPr lang="es-ES" sz="1400" dirty="0"/>
        </a:p>
      </dgm:t>
    </dgm:pt>
    <dgm:pt modelId="{662AAFEB-B592-4250-ABAC-8DFB7D842FF5}" type="parTrans" cxnId="{08202EA8-93CB-4B6D-90C3-6F36C3E14A80}">
      <dgm:prSet/>
      <dgm:spPr/>
      <dgm:t>
        <a:bodyPr/>
        <a:lstStyle/>
        <a:p>
          <a:endParaRPr lang="es-ES" sz="1400"/>
        </a:p>
      </dgm:t>
    </dgm:pt>
    <dgm:pt modelId="{7874C4BF-687D-414C-8CF6-8D50A4421919}" type="sibTrans" cxnId="{08202EA8-93CB-4B6D-90C3-6F36C3E14A80}">
      <dgm:prSet/>
      <dgm:spPr/>
      <dgm:t>
        <a:bodyPr/>
        <a:lstStyle/>
        <a:p>
          <a:endParaRPr lang="es-ES" sz="1400"/>
        </a:p>
      </dgm:t>
    </dgm:pt>
    <dgm:pt modelId="{CA6F939A-1601-46B6-8EBB-B1B670EF9856}" type="pres">
      <dgm:prSet presAssocID="{92B9F193-F79E-45CC-8A38-7A0043A7FFEB}" presName="Name0" presStyleCnt="0">
        <dgm:presLayoutVars>
          <dgm:dir/>
          <dgm:resizeHandles val="exact"/>
        </dgm:presLayoutVars>
      </dgm:prSet>
      <dgm:spPr/>
      <dgm:t>
        <a:bodyPr/>
        <a:lstStyle/>
        <a:p>
          <a:endParaRPr lang="es-ES"/>
        </a:p>
      </dgm:t>
    </dgm:pt>
    <dgm:pt modelId="{2119373C-921F-441B-AA22-A281D9E78F3F}" type="pres">
      <dgm:prSet presAssocID="{6B0E4EFF-B255-44C4-B6A8-998BA1E28626}" presName="parTxOnly" presStyleLbl="node1" presStyleIdx="0" presStyleCnt="4">
        <dgm:presLayoutVars>
          <dgm:bulletEnabled val="1"/>
        </dgm:presLayoutVars>
      </dgm:prSet>
      <dgm:spPr/>
      <dgm:t>
        <a:bodyPr/>
        <a:lstStyle/>
        <a:p>
          <a:endParaRPr lang="es-ES"/>
        </a:p>
      </dgm:t>
    </dgm:pt>
    <dgm:pt modelId="{CA504DBA-312C-4622-94FC-8F1EEB7EADE8}" type="pres">
      <dgm:prSet presAssocID="{9FBB02FE-A138-45DB-9828-1BAA2C18AF2B}" presName="parSpace" presStyleCnt="0"/>
      <dgm:spPr/>
    </dgm:pt>
    <dgm:pt modelId="{42458631-C7C4-41A5-810E-3F18A0C6B970}" type="pres">
      <dgm:prSet presAssocID="{8DD96116-EAD2-42E8-B362-0760FBE3981F}" presName="parTxOnly" presStyleLbl="node1" presStyleIdx="1" presStyleCnt="4">
        <dgm:presLayoutVars>
          <dgm:bulletEnabled val="1"/>
        </dgm:presLayoutVars>
      </dgm:prSet>
      <dgm:spPr/>
      <dgm:t>
        <a:bodyPr/>
        <a:lstStyle/>
        <a:p>
          <a:endParaRPr lang="es-ES"/>
        </a:p>
      </dgm:t>
    </dgm:pt>
    <dgm:pt modelId="{8C8A6198-2400-45AE-ADBE-E1EE18BF77C7}" type="pres">
      <dgm:prSet presAssocID="{7874C4BF-687D-414C-8CF6-8D50A4421919}" presName="parSpace" presStyleCnt="0"/>
      <dgm:spPr/>
    </dgm:pt>
    <dgm:pt modelId="{1CDF6EC6-D2F8-4EA0-80CC-A12712EDC27E}" type="pres">
      <dgm:prSet presAssocID="{280FC00A-9D60-4552-B58D-74C276EBFFA0}" presName="parTxOnly" presStyleLbl="node1" presStyleIdx="2" presStyleCnt="4">
        <dgm:presLayoutVars>
          <dgm:bulletEnabled val="1"/>
        </dgm:presLayoutVars>
      </dgm:prSet>
      <dgm:spPr/>
      <dgm:t>
        <a:bodyPr/>
        <a:lstStyle/>
        <a:p>
          <a:endParaRPr lang="es-ES"/>
        </a:p>
      </dgm:t>
    </dgm:pt>
    <dgm:pt modelId="{D9FE1712-DE56-4C4B-B48B-5E87DE19F162}" type="pres">
      <dgm:prSet presAssocID="{62C65346-AD7D-4C73-8A47-83E88893CF97}" presName="parSpace" presStyleCnt="0"/>
      <dgm:spPr/>
    </dgm:pt>
    <dgm:pt modelId="{0063984F-1C6F-4BB2-AD2A-65927B7FE2EC}" type="pres">
      <dgm:prSet presAssocID="{FC7B70BB-3476-4FDA-A058-C42E39B23928}" presName="parTxOnly" presStyleLbl="node1" presStyleIdx="3" presStyleCnt="4">
        <dgm:presLayoutVars>
          <dgm:bulletEnabled val="1"/>
        </dgm:presLayoutVars>
      </dgm:prSet>
      <dgm:spPr/>
      <dgm:t>
        <a:bodyPr/>
        <a:lstStyle/>
        <a:p>
          <a:endParaRPr lang="es-ES"/>
        </a:p>
      </dgm:t>
    </dgm:pt>
  </dgm:ptLst>
  <dgm:cxnLst>
    <dgm:cxn modelId="{63D7963C-D8A1-4285-939C-1AE066B932CA}" srcId="{92B9F193-F79E-45CC-8A38-7A0043A7FFEB}" destId="{280FC00A-9D60-4552-B58D-74C276EBFFA0}" srcOrd="2" destOrd="0" parTransId="{5D53AC5D-1553-4465-9F83-841B0B541625}" sibTransId="{62C65346-AD7D-4C73-8A47-83E88893CF97}"/>
    <dgm:cxn modelId="{E4AC0E35-7577-4813-9CB9-44AE5CF28DA5}" type="presOf" srcId="{8DD96116-EAD2-42E8-B362-0760FBE3981F}" destId="{42458631-C7C4-41A5-810E-3F18A0C6B970}" srcOrd="0" destOrd="0" presId="urn:microsoft.com/office/officeart/2005/8/layout/hChevron3"/>
    <dgm:cxn modelId="{A20F4302-00F5-4351-AE2A-417EA428F02C}" type="presOf" srcId="{92B9F193-F79E-45CC-8A38-7A0043A7FFEB}" destId="{CA6F939A-1601-46B6-8EBB-B1B670EF9856}" srcOrd="0" destOrd="0" presId="urn:microsoft.com/office/officeart/2005/8/layout/hChevron3"/>
    <dgm:cxn modelId="{6875289A-F188-4514-A3B2-A6783D5905D5}" srcId="{92B9F193-F79E-45CC-8A38-7A0043A7FFEB}" destId="{6B0E4EFF-B255-44C4-B6A8-998BA1E28626}" srcOrd="0" destOrd="0" parTransId="{B9EEB3FB-67CA-4396-A0B4-C72AEE8D4CAC}" sibTransId="{9FBB02FE-A138-45DB-9828-1BAA2C18AF2B}"/>
    <dgm:cxn modelId="{08202EA8-93CB-4B6D-90C3-6F36C3E14A80}" srcId="{92B9F193-F79E-45CC-8A38-7A0043A7FFEB}" destId="{8DD96116-EAD2-42E8-B362-0760FBE3981F}" srcOrd="1" destOrd="0" parTransId="{662AAFEB-B592-4250-ABAC-8DFB7D842FF5}" sibTransId="{7874C4BF-687D-414C-8CF6-8D50A4421919}"/>
    <dgm:cxn modelId="{0F0E48DB-AE5E-42B7-AC9F-5432080A768A}" srcId="{92B9F193-F79E-45CC-8A38-7A0043A7FFEB}" destId="{FC7B70BB-3476-4FDA-A058-C42E39B23928}" srcOrd="3" destOrd="0" parTransId="{70535BA7-E388-44AD-8E0B-21E0DCEB1CC8}" sibTransId="{9341ED9A-4DB8-4556-9384-F0B873E624D9}"/>
    <dgm:cxn modelId="{6213F07E-619E-4332-A3F9-E06DD11A6FAA}" type="presOf" srcId="{280FC00A-9D60-4552-B58D-74C276EBFFA0}" destId="{1CDF6EC6-D2F8-4EA0-80CC-A12712EDC27E}" srcOrd="0" destOrd="0" presId="urn:microsoft.com/office/officeart/2005/8/layout/hChevron3"/>
    <dgm:cxn modelId="{8D49CEEC-C5C3-450A-AA63-E453F5DA184C}" type="presOf" srcId="{6B0E4EFF-B255-44C4-B6A8-998BA1E28626}" destId="{2119373C-921F-441B-AA22-A281D9E78F3F}" srcOrd="0" destOrd="0" presId="urn:microsoft.com/office/officeart/2005/8/layout/hChevron3"/>
    <dgm:cxn modelId="{6F321B02-2411-47EE-BA10-B57B87163261}" type="presOf" srcId="{FC7B70BB-3476-4FDA-A058-C42E39B23928}" destId="{0063984F-1C6F-4BB2-AD2A-65927B7FE2EC}" srcOrd="0" destOrd="0" presId="urn:microsoft.com/office/officeart/2005/8/layout/hChevron3"/>
    <dgm:cxn modelId="{27D6D240-34E7-4D7F-BF53-A2B37C81F346}" type="presParOf" srcId="{CA6F939A-1601-46B6-8EBB-B1B670EF9856}" destId="{2119373C-921F-441B-AA22-A281D9E78F3F}" srcOrd="0" destOrd="0" presId="urn:microsoft.com/office/officeart/2005/8/layout/hChevron3"/>
    <dgm:cxn modelId="{AD6A8DE6-F309-4CDD-BF34-6B11751FF9B3}" type="presParOf" srcId="{CA6F939A-1601-46B6-8EBB-B1B670EF9856}" destId="{CA504DBA-312C-4622-94FC-8F1EEB7EADE8}" srcOrd="1" destOrd="0" presId="urn:microsoft.com/office/officeart/2005/8/layout/hChevron3"/>
    <dgm:cxn modelId="{41ABD776-F511-4261-B0F0-56F0F28690C3}" type="presParOf" srcId="{CA6F939A-1601-46B6-8EBB-B1B670EF9856}" destId="{42458631-C7C4-41A5-810E-3F18A0C6B970}" srcOrd="2" destOrd="0" presId="urn:microsoft.com/office/officeart/2005/8/layout/hChevron3"/>
    <dgm:cxn modelId="{35A626D3-C9EC-48F6-A6D8-B384AC467E70}" type="presParOf" srcId="{CA6F939A-1601-46B6-8EBB-B1B670EF9856}" destId="{8C8A6198-2400-45AE-ADBE-E1EE18BF77C7}" srcOrd="3" destOrd="0" presId="urn:microsoft.com/office/officeart/2005/8/layout/hChevron3"/>
    <dgm:cxn modelId="{7BFABFFA-2C48-41E4-AB19-F11D6AC8CFE6}" type="presParOf" srcId="{CA6F939A-1601-46B6-8EBB-B1B670EF9856}" destId="{1CDF6EC6-D2F8-4EA0-80CC-A12712EDC27E}" srcOrd="4" destOrd="0" presId="urn:microsoft.com/office/officeart/2005/8/layout/hChevron3"/>
    <dgm:cxn modelId="{A055EFA9-B066-4A6D-A9D9-A24BDFA9A81B}" type="presParOf" srcId="{CA6F939A-1601-46B6-8EBB-B1B670EF9856}" destId="{D9FE1712-DE56-4C4B-B48B-5E87DE19F162}" srcOrd="5" destOrd="0" presId="urn:microsoft.com/office/officeart/2005/8/layout/hChevron3"/>
    <dgm:cxn modelId="{A5BFF9BA-1FDB-4533-BA0D-9815F34B0D11}" type="presParOf" srcId="{CA6F939A-1601-46B6-8EBB-B1B670EF9856}" destId="{0063984F-1C6F-4BB2-AD2A-65927B7FE2EC}" srcOrd="6" destOrd="0" presId="urn:microsoft.com/office/officeart/2005/8/layout/hChevron3"/>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B9F193-F79E-45CC-8A38-7A0043A7FFEB}" type="doc">
      <dgm:prSet loTypeId="urn:microsoft.com/office/officeart/2005/8/layout/hChevron3" loCatId="process" qsTypeId="urn:microsoft.com/office/officeart/2005/8/quickstyle/simple1" qsCatId="simple" csTypeId="urn:microsoft.com/office/officeart/2005/8/colors/colorful5" csCatId="colorful" phldr="1"/>
      <dgm:spPr/>
      <dgm:t>
        <a:bodyPr/>
        <a:lstStyle/>
        <a:p>
          <a:endParaRPr lang="es-ES"/>
        </a:p>
      </dgm:t>
    </dgm:pt>
    <dgm:pt modelId="{6B0E4EFF-B255-44C4-B6A8-998BA1E28626}">
      <dgm:prSet phldrT="[Texto]" custT="1"/>
      <dgm:spPr>
        <a:effectLst>
          <a:outerShdw blurRad="50800" dist="38100" dir="2700000" algn="tl" rotWithShape="0">
            <a:prstClr val="black">
              <a:alpha val="40000"/>
            </a:prstClr>
          </a:outerShdw>
        </a:effectLst>
      </dgm:spPr>
      <dgm:t>
        <a:bodyPr/>
        <a:lstStyle/>
        <a:p>
          <a:r>
            <a:rPr lang="es-ES" sz="1400" dirty="0" smtClean="0"/>
            <a:t>Digitación RUKAN</a:t>
          </a:r>
          <a:endParaRPr lang="es-ES" sz="1400" dirty="0"/>
        </a:p>
      </dgm:t>
    </dgm:pt>
    <dgm:pt modelId="{B9EEB3FB-67CA-4396-A0B4-C72AEE8D4CAC}" type="parTrans" cxnId="{6875289A-F188-4514-A3B2-A6783D5905D5}">
      <dgm:prSet/>
      <dgm:spPr/>
      <dgm:t>
        <a:bodyPr/>
        <a:lstStyle/>
        <a:p>
          <a:endParaRPr lang="es-ES" sz="1400"/>
        </a:p>
      </dgm:t>
    </dgm:pt>
    <dgm:pt modelId="{9FBB02FE-A138-45DB-9828-1BAA2C18AF2B}" type="sibTrans" cxnId="{6875289A-F188-4514-A3B2-A6783D5905D5}">
      <dgm:prSet/>
      <dgm:spPr/>
      <dgm:t>
        <a:bodyPr/>
        <a:lstStyle/>
        <a:p>
          <a:endParaRPr lang="es-ES" sz="1400"/>
        </a:p>
      </dgm:t>
    </dgm:pt>
    <dgm:pt modelId="{FC7B70BB-3476-4FDA-A058-C42E39B23928}">
      <dgm:prSet phldrT="[Texto]" custT="1"/>
      <dgm:spPr>
        <a:effectLst>
          <a:outerShdw blurRad="50800" dist="38100" dir="2700000" algn="tl" rotWithShape="0">
            <a:prstClr val="black">
              <a:alpha val="40000"/>
            </a:prstClr>
          </a:outerShdw>
        </a:effectLst>
      </dgm:spPr>
      <dgm:t>
        <a:bodyPr/>
        <a:lstStyle/>
        <a:p>
          <a:r>
            <a:rPr lang="es-ES" sz="1400" dirty="0" smtClean="0"/>
            <a:t>Selección</a:t>
          </a:r>
          <a:endParaRPr lang="es-ES" sz="1400" dirty="0"/>
        </a:p>
      </dgm:t>
    </dgm:pt>
    <dgm:pt modelId="{70535BA7-E388-44AD-8E0B-21E0DCEB1CC8}" type="parTrans" cxnId="{0F0E48DB-AE5E-42B7-AC9F-5432080A768A}">
      <dgm:prSet/>
      <dgm:spPr/>
      <dgm:t>
        <a:bodyPr/>
        <a:lstStyle/>
        <a:p>
          <a:endParaRPr lang="es-ES" sz="1400"/>
        </a:p>
      </dgm:t>
    </dgm:pt>
    <dgm:pt modelId="{9341ED9A-4DB8-4556-9384-F0B873E624D9}" type="sibTrans" cxnId="{0F0E48DB-AE5E-42B7-AC9F-5432080A768A}">
      <dgm:prSet/>
      <dgm:spPr/>
      <dgm:t>
        <a:bodyPr/>
        <a:lstStyle/>
        <a:p>
          <a:endParaRPr lang="es-ES" sz="1400"/>
        </a:p>
      </dgm:t>
    </dgm:pt>
    <dgm:pt modelId="{8DD96116-EAD2-42E8-B362-0760FBE3981F}">
      <dgm:prSet phldrT="[Texto]" custT="1"/>
      <dgm:spPr>
        <a:effectLst>
          <a:outerShdw blurRad="50800" dist="38100" dir="2700000" algn="tl" rotWithShape="0">
            <a:prstClr val="black">
              <a:alpha val="40000"/>
            </a:prstClr>
          </a:outerShdw>
        </a:effectLst>
      </dgm:spPr>
      <dgm:t>
        <a:bodyPr/>
        <a:lstStyle/>
        <a:p>
          <a:r>
            <a:rPr lang="es-ES" sz="1400" dirty="0" smtClean="0"/>
            <a:t>Calificación SERVIU</a:t>
          </a:r>
          <a:endParaRPr lang="es-ES" sz="1400" dirty="0"/>
        </a:p>
      </dgm:t>
    </dgm:pt>
    <dgm:pt modelId="{662AAFEB-B592-4250-ABAC-8DFB7D842FF5}" type="parTrans" cxnId="{08202EA8-93CB-4B6D-90C3-6F36C3E14A80}">
      <dgm:prSet/>
      <dgm:spPr/>
      <dgm:t>
        <a:bodyPr/>
        <a:lstStyle/>
        <a:p>
          <a:endParaRPr lang="es-ES" sz="1400"/>
        </a:p>
      </dgm:t>
    </dgm:pt>
    <dgm:pt modelId="{7874C4BF-687D-414C-8CF6-8D50A4421919}" type="sibTrans" cxnId="{08202EA8-93CB-4B6D-90C3-6F36C3E14A80}">
      <dgm:prSet/>
      <dgm:spPr/>
      <dgm:t>
        <a:bodyPr/>
        <a:lstStyle/>
        <a:p>
          <a:endParaRPr lang="es-ES" sz="1400"/>
        </a:p>
      </dgm:t>
    </dgm:pt>
    <dgm:pt modelId="{F5CD06C7-B547-4286-852C-76BD48B276DB}">
      <dgm:prSet phldrT="[Texto]" custT="1"/>
      <dgm:spPr>
        <a:effectLst>
          <a:outerShdw blurRad="50800" dist="38100" dir="2700000" algn="tl" rotWithShape="0">
            <a:prstClr val="black">
              <a:alpha val="40000"/>
            </a:prstClr>
          </a:outerShdw>
        </a:effectLst>
      </dgm:spPr>
      <dgm:t>
        <a:bodyPr/>
        <a:lstStyle/>
        <a:p>
          <a:r>
            <a:rPr lang="es-ES" sz="1400" dirty="0" smtClean="0"/>
            <a:t>Presentación de proyectos</a:t>
          </a:r>
          <a:endParaRPr lang="es-ES" sz="1400" dirty="0"/>
        </a:p>
      </dgm:t>
    </dgm:pt>
    <dgm:pt modelId="{6F87524C-84BF-4A18-B523-0F2145F81460}" type="parTrans" cxnId="{937637FE-0CC1-4919-AE22-8054CB586F77}">
      <dgm:prSet/>
      <dgm:spPr/>
      <dgm:t>
        <a:bodyPr/>
        <a:lstStyle/>
        <a:p>
          <a:endParaRPr lang="es-ES" sz="1400"/>
        </a:p>
      </dgm:t>
    </dgm:pt>
    <dgm:pt modelId="{E55ADED2-A95F-4017-9223-C12427D60ABC}" type="sibTrans" cxnId="{937637FE-0CC1-4919-AE22-8054CB586F77}">
      <dgm:prSet/>
      <dgm:spPr/>
      <dgm:t>
        <a:bodyPr/>
        <a:lstStyle/>
        <a:p>
          <a:endParaRPr lang="es-ES" sz="1400"/>
        </a:p>
      </dgm:t>
    </dgm:pt>
    <dgm:pt modelId="{09CB3141-089A-4010-9599-01E2D5AB8C0D}">
      <dgm:prSet phldrT="[Texto]" custT="1"/>
      <dgm:spPr>
        <a:effectLst>
          <a:outerShdw blurRad="50800" dist="38100" dir="2700000" algn="tl" rotWithShape="0">
            <a:prstClr val="black">
              <a:alpha val="40000"/>
            </a:prstClr>
          </a:outerShdw>
        </a:effectLst>
      </dgm:spPr>
      <dgm:t>
        <a:bodyPr/>
        <a:lstStyle/>
        <a:p>
          <a:r>
            <a:rPr lang="es-ES" sz="1400" dirty="0" smtClean="0"/>
            <a:t>Habilitación de postulaciones</a:t>
          </a:r>
          <a:endParaRPr lang="es-ES" sz="1400" dirty="0"/>
        </a:p>
      </dgm:t>
    </dgm:pt>
    <dgm:pt modelId="{B689C1B8-09DB-4FA8-9EF7-FA1476A7801D}" type="parTrans" cxnId="{1A061E2E-7FBC-4820-B86C-ECE72FB460C3}">
      <dgm:prSet/>
      <dgm:spPr/>
      <dgm:t>
        <a:bodyPr/>
        <a:lstStyle/>
        <a:p>
          <a:endParaRPr lang="es-ES" sz="1400"/>
        </a:p>
      </dgm:t>
    </dgm:pt>
    <dgm:pt modelId="{9C322EF5-099B-4D75-BEB9-C61E338798F1}" type="sibTrans" cxnId="{1A061E2E-7FBC-4820-B86C-ECE72FB460C3}">
      <dgm:prSet/>
      <dgm:spPr/>
      <dgm:t>
        <a:bodyPr/>
        <a:lstStyle/>
        <a:p>
          <a:endParaRPr lang="es-ES" sz="1400"/>
        </a:p>
      </dgm:t>
    </dgm:pt>
    <dgm:pt modelId="{CD7C6F8B-C202-4766-A9D9-3D76CA804E49}" type="pres">
      <dgm:prSet presAssocID="{92B9F193-F79E-45CC-8A38-7A0043A7FFEB}" presName="Name0" presStyleCnt="0">
        <dgm:presLayoutVars>
          <dgm:dir/>
          <dgm:resizeHandles val="exact"/>
        </dgm:presLayoutVars>
      </dgm:prSet>
      <dgm:spPr/>
      <dgm:t>
        <a:bodyPr/>
        <a:lstStyle/>
        <a:p>
          <a:endParaRPr lang="es-ES"/>
        </a:p>
      </dgm:t>
    </dgm:pt>
    <dgm:pt modelId="{48C38C42-1208-4869-B165-5FB7292906EB}" type="pres">
      <dgm:prSet presAssocID="{6B0E4EFF-B255-44C4-B6A8-998BA1E28626}" presName="parTxOnly" presStyleLbl="node1" presStyleIdx="0" presStyleCnt="5">
        <dgm:presLayoutVars>
          <dgm:bulletEnabled val="1"/>
        </dgm:presLayoutVars>
      </dgm:prSet>
      <dgm:spPr/>
      <dgm:t>
        <a:bodyPr/>
        <a:lstStyle/>
        <a:p>
          <a:endParaRPr lang="es-ES"/>
        </a:p>
      </dgm:t>
    </dgm:pt>
    <dgm:pt modelId="{46990EC5-06B9-45F4-AD23-2DFE0DCFBE77}" type="pres">
      <dgm:prSet presAssocID="{9FBB02FE-A138-45DB-9828-1BAA2C18AF2B}" presName="parSpace" presStyleCnt="0"/>
      <dgm:spPr/>
    </dgm:pt>
    <dgm:pt modelId="{224EBDF4-D0DE-4F74-B82B-A969BE0337E1}" type="pres">
      <dgm:prSet presAssocID="{09CB3141-089A-4010-9599-01E2D5AB8C0D}" presName="parTxOnly" presStyleLbl="node1" presStyleIdx="1" presStyleCnt="5">
        <dgm:presLayoutVars>
          <dgm:bulletEnabled val="1"/>
        </dgm:presLayoutVars>
      </dgm:prSet>
      <dgm:spPr/>
      <dgm:t>
        <a:bodyPr/>
        <a:lstStyle/>
        <a:p>
          <a:endParaRPr lang="es-ES"/>
        </a:p>
      </dgm:t>
    </dgm:pt>
    <dgm:pt modelId="{2CDA1926-9BB0-408C-A26F-E29286A11265}" type="pres">
      <dgm:prSet presAssocID="{9C322EF5-099B-4D75-BEB9-C61E338798F1}" presName="parSpace" presStyleCnt="0"/>
      <dgm:spPr/>
    </dgm:pt>
    <dgm:pt modelId="{F40635C7-894E-42EA-AE0F-36B1F56901ED}" type="pres">
      <dgm:prSet presAssocID="{F5CD06C7-B547-4286-852C-76BD48B276DB}" presName="parTxOnly" presStyleLbl="node1" presStyleIdx="2" presStyleCnt="5">
        <dgm:presLayoutVars>
          <dgm:bulletEnabled val="1"/>
        </dgm:presLayoutVars>
      </dgm:prSet>
      <dgm:spPr/>
      <dgm:t>
        <a:bodyPr/>
        <a:lstStyle/>
        <a:p>
          <a:endParaRPr lang="es-ES"/>
        </a:p>
      </dgm:t>
    </dgm:pt>
    <dgm:pt modelId="{8D44D96E-61A9-4F91-86AA-A6389501E5D1}" type="pres">
      <dgm:prSet presAssocID="{E55ADED2-A95F-4017-9223-C12427D60ABC}" presName="parSpace" presStyleCnt="0"/>
      <dgm:spPr/>
    </dgm:pt>
    <dgm:pt modelId="{E2315C4A-BC72-49B3-85BE-368CFEE9F78F}" type="pres">
      <dgm:prSet presAssocID="{8DD96116-EAD2-42E8-B362-0760FBE3981F}" presName="parTxOnly" presStyleLbl="node1" presStyleIdx="3" presStyleCnt="5">
        <dgm:presLayoutVars>
          <dgm:bulletEnabled val="1"/>
        </dgm:presLayoutVars>
      </dgm:prSet>
      <dgm:spPr/>
      <dgm:t>
        <a:bodyPr/>
        <a:lstStyle/>
        <a:p>
          <a:endParaRPr lang="es-ES"/>
        </a:p>
      </dgm:t>
    </dgm:pt>
    <dgm:pt modelId="{17FAF881-0E2A-4F8A-9FF7-54DAC0E05278}" type="pres">
      <dgm:prSet presAssocID="{7874C4BF-687D-414C-8CF6-8D50A4421919}" presName="parSpace" presStyleCnt="0"/>
      <dgm:spPr/>
    </dgm:pt>
    <dgm:pt modelId="{A0226A8E-99EA-4C48-915F-89090EE5E2F6}" type="pres">
      <dgm:prSet presAssocID="{FC7B70BB-3476-4FDA-A058-C42E39B23928}" presName="parTxOnly" presStyleLbl="node1" presStyleIdx="4" presStyleCnt="5">
        <dgm:presLayoutVars>
          <dgm:bulletEnabled val="1"/>
        </dgm:presLayoutVars>
      </dgm:prSet>
      <dgm:spPr/>
      <dgm:t>
        <a:bodyPr/>
        <a:lstStyle/>
        <a:p>
          <a:endParaRPr lang="es-ES"/>
        </a:p>
      </dgm:t>
    </dgm:pt>
  </dgm:ptLst>
  <dgm:cxnLst>
    <dgm:cxn modelId="{6875289A-F188-4514-A3B2-A6783D5905D5}" srcId="{92B9F193-F79E-45CC-8A38-7A0043A7FFEB}" destId="{6B0E4EFF-B255-44C4-B6A8-998BA1E28626}" srcOrd="0" destOrd="0" parTransId="{B9EEB3FB-67CA-4396-A0B4-C72AEE8D4CAC}" sibTransId="{9FBB02FE-A138-45DB-9828-1BAA2C18AF2B}"/>
    <dgm:cxn modelId="{646A4B4D-7925-4812-8D88-1EC63D936CE1}" type="presOf" srcId="{92B9F193-F79E-45CC-8A38-7A0043A7FFEB}" destId="{CD7C6F8B-C202-4766-A9D9-3D76CA804E49}" srcOrd="0" destOrd="0" presId="urn:microsoft.com/office/officeart/2005/8/layout/hChevron3"/>
    <dgm:cxn modelId="{91123B17-4A79-451C-A018-6BFA3DA4611C}" type="presOf" srcId="{F5CD06C7-B547-4286-852C-76BD48B276DB}" destId="{F40635C7-894E-42EA-AE0F-36B1F56901ED}" srcOrd="0" destOrd="0" presId="urn:microsoft.com/office/officeart/2005/8/layout/hChevron3"/>
    <dgm:cxn modelId="{937637FE-0CC1-4919-AE22-8054CB586F77}" srcId="{92B9F193-F79E-45CC-8A38-7A0043A7FFEB}" destId="{F5CD06C7-B547-4286-852C-76BD48B276DB}" srcOrd="2" destOrd="0" parTransId="{6F87524C-84BF-4A18-B523-0F2145F81460}" sibTransId="{E55ADED2-A95F-4017-9223-C12427D60ABC}"/>
    <dgm:cxn modelId="{1A061E2E-7FBC-4820-B86C-ECE72FB460C3}" srcId="{92B9F193-F79E-45CC-8A38-7A0043A7FFEB}" destId="{09CB3141-089A-4010-9599-01E2D5AB8C0D}" srcOrd="1" destOrd="0" parTransId="{B689C1B8-09DB-4FA8-9EF7-FA1476A7801D}" sibTransId="{9C322EF5-099B-4D75-BEB9-C61E338798F1}"/>
    <dgm:cxn modelId="{0F0E48DB-AE5E-42B7-AC9F-5432080A768A}" srcId="{92B9F193-F79E-45CC-8A38-7A0043A7FFEB}" destId="{FC7B70BB-3476-4FDA-A058-C42E39B23928}" srcOrd="4" destOrd="0" parTransId="{70535BA7-E388-44AD-8E0B-21E0DCEB1CC8}" sibTransId="{9341ED9A-4DB8-4556-9384-F0B873E624D9}"/>
    <dgm:cxn modelId="{2B51A52E-0D58-4FE5-B79A-8E77F497B665}" type="presOf" srcId="{09CB3141-089A-4010-9599-01E2D5AB8C0D}" destId="{224EBDF4-D0DE-4F74-B82B-A969BE0337E1}" srcOrd="0" destOrd="0" presId="urn:microsoft.com/office/officeart/2005/8/layout/hChevron3"/>
    <dgm:cxn modelId="{83A8970F-175E-43EC-BA50-FEBA094674C2}" type="presOf" srcId="{8DD96116-EAD2-42E8-B362-0760FBE3981F}" destId="{E2315C4A-BC72-49B3-85BE-368CFEE9F78F}" srcOrd="0" destOrd="0" presId="urn:microsoft.com/office/officeart/2005/8/layout/hChevron3"/>
    <dgm:cxn modelId="{724FC19A-5C35-4B3D-A018-D7D18DD14D14}" type="presOf" srcId="{6B0E4EFF-B255-44C4-B6A8-998BA1E28626}" destId="{48C38C42-1208-4869-B165-5FB7292906EB}" srcOrd="0" destOrd="0" presId="urn:microsoft.com/office/officeart/2005/8/layout/hChevron3"/>
    <dgm:cxn modelId="{08202EA8-93CB-4B6D-90C3-6F36C3E14A80}" srcId="{92B9F193-F79E-45CC-8A38-7A0043A7FFEB}" destId="{8DD96116-EAD2-42E8-B362-0760FBE3981F}" srcOrd="3" destOrd="0" parTransId="{662AAFEB-B592-4250-ABAC-8DFB7D842FF5}" sibTransId="{7874C4BF-687D-414C-8CF6-8D50A4421919}"/>
    <dgm:cxn modelId="{F1F406F5-DE36-4918-BA74-06515BE5E911}" type="presOf" srcId="{FC7B70BB-3476-4FDA-A058-C42E39B23928}" destId="{A0226A8E-99EA-4C48-915F-89090EE5E2F6}" srcOrd="0" destOrd="0" presId="urn:microsoft.com/office/officeart/2005/8/layout/hChevron3"/>
    <dgm:cxn modelId="{990F936B-6717-415A-816F-56EBD18A3ADD}" type="presParOf" srcId="{CD7C6F8B-C202-4766-A9D9-3D76CA804E49}" destId="{48C38C42-1208-4869-B165-5FB7292906EB}" srcOrd="0" destOrd="0" presId="urn:microsoft.com/office/officeart/2005/8/layout/hChevron3"/>
    <dgm:cxn modelId="{3C84D151-2E63-476B-A5A1-324C3E5EB24F}" type="presParOf" srcId="{CD7C6F8B-C202-4766-A9D9-3D76CA804E49}" destId="{46990EC5-06B9-45F4-AD23-2DFE0DCFBE77}" srcOrd="1" destOrd="0" presId="urn:microsoft.com/office/officeart/2005/8/layout/hChevron3"/>
    <dgm:cxn modelId="{5CF8B8E7-50CE-418E-B060-64A6D9434783}" type="presParOf" srcId="{CD7C6F8B-C202-4766-A9D9-3D76CA804E49}" destId="{224EBDF4-D0DE-4F74-B82B-A969BE0337E1}" srcOrd="2" destOrd="0" presId="urn:microsoft.com/office/officeart/2005/8/layout/hChevron3"/>
    <dgm:cxn modelId="{7D6CCCF1-07DE-4768-8FE4-3DAFB326C28E}" type="presParOf" srcId="{CD7C6F8B-C202-4766-A9D9-3D76CA804E49}" destId="{2CDA1926-9BB0-408C-A26F-E29286A11265}" srcOrd="3" destOrd="0" presId="urn:microsoft.com/office/officeart/2005/8/layout/hChevron3"/>
    <dgm:cxn modelId="{3C0CC85E-3928-4BC1-A4B4-BA7298167004}" type="presParOf" srcId="{CD7C6F8B-C202-4766-A9D9-3D76CA804E49}" destId="{F40635C7-894E-42EA-AE0F-36B1F56901ED}" srcOrd="4" destOrd="0" presId="urn:microsoft.com/office/officeart/2005/8/layout/hChevron3"/>
    <dgm:cxn modelId="{09BEC404-188E-4833-9460-277B13981EE1}" type="presParOf" srcId="{CD7C6F8B-C202-4766-A9D9-3D76CA804E49}" destId="{8D44D96E-61A9-4F91-86AA-A6389501E5D1}" srcOrd="5" destOrd="0" presId="urn:microsoft.com/office/officeart/2005/8/layout/hChevron3"/>
    <dgm:cxn modelId="{B02827D3-5F44-4A01-9A9D-7FEAC6CD1BC0}" type="presParOf" srcId="{CD7C6F8B-C202-4766-A9D9-3D76CA804E49}" destId="{E2315C4A-BC72-49B3-85BE-368CFEE9F78F}" srcOrd="6" destOrd="0" presId="urn:microsoft.com/office/officeart/2005/8/layout/hChevron3"/>
    <dgm:cxn modelId="{701A0803-A8B9-412A-97E4-370C0F84097B}" type="presParOf" srcId="{CD7C6F8B-C202-4766-A9D9-3D76CA804E49}" destId="{17FAF881-0E2A-4F8A-9FF7-54DAC0E05278}" srcOrd="7" destOrd="0" presId="urn:microsoft.com/office/officeart/2005/8/layout/hChevron3"/>
    <dgm:cxn modelId="{AE8DD4E3-C860-41E1-B935-0E16538C8FFE}" type="presParOf" srcId="{CD7C6F8B-C202-4766-A9D9-3D76CA804E49}" destId="{A0226A8E-99EA-4C48-915F-89090EE5E2F6}" srcOrd="8"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19373C-921F-441B-AA22-A281D9E78F3F}">
      <dsp:nvSpPr>
        <dsp:cNvPr id="0" name=""/>
        <dsp:cNvSpPr/>
      </dsp:nvSpPr>
      <dsp:spPr>
        <a:xfrm>
          <a:off x="2381" y="339990"/>
          <a:ext cx="2389187" cy="955675"/>
        </a:xfrm>
        <a:prstGeom prst="homePlate">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es-ES" sz="1400" kern="1200" dirty="0" smtClean="0"/>
            <a:t>Presentación de proyectos</a:t>
          </a:r>
          <a:endParaRPr lang="es-ES" sz="1400" kern="1200" dirty="0"/>
        </a:p>
      </dsp:txBody>
      <dsp:txXfrm>
        <a:off x="2381" y="339990"/>
        <a:ext cx="2150268" cy="955675"/>
      </dsp:txXfrm>
    </dsp:sp>
    <dsp:sp modelId="{42458631-C7C4-41A5-810E-3F18A0C6B970}">
      <dsp:nvSpPr>
        <dsp:cNvPr id="0" name=""/>
        <dsp:cNvSpPr/>
      </dsp:nvSpPr>
      <dsp:spPr>
        <a:xfrm>
          <a:off x="1913731" y="339990"/>
          <a:ext cx="2389187" cy="955675"/>
        </a:xfrm>
        <a:prstGeom prst="chevron">
          <a:avLst/>
        </a:prstGeom>
        <a:solidFill>
          <a:schemeClr val="accent3">
            <a:shade val="80000"/>
            <a:hueOff val="0"/>
            <a:satOff val="0"/>
            <a:lumOff val="6364"/>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s-ES" sz="1400" kern="1200" dirty="0" smtClean="0"/>
            <a:t>Calificación SERVIU</a:t>
          </a:r>
          <a:endParaRPr lang="es-ES" sz="1400" kern="1200" dirty="0"/>
        </a:p>
      </dsp:txBody>
      <dsp:txXfrm>
        <a:off x="2391569" y="339990"/>
        <a:ext cx="1433512" cy="955675"/>
      </dsp:txXfrm>
    </dsp:sp>
    <dsp:sp modelId="{1CDF6EC6-D2F8-4EA0-80CC-A12712EDC27E}">
      <dsp:nvSpPr>
        <dsp:cNvPr id="0" name=""/>
        <dsp:cNvSpPr/>
      </dsp:nvSpPr>
      <dsp:spPr>
        <a:xfrm>
          <a:off x="3825081" y="339990"/>
          <a:ext cx="2389187" cy="955675"/>
        </a:xfrm>
        <a:prstGeom prst="chevron">
          <a:avLst/>
        </a:prstGeom>
        <a:solidFill>
          <a:schemeClr val="accent3">
            <a:shade val="80000"/>
            <a:hueOff val="0"/>
            <a:satOff val="0"/>
            <a:lumOff val="12728"/>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s-ES" sz="1400" kern="1200" dirty="0" smtClean="0"/>
            <a:t>Digitación RUKAN</a:t>
          </a:r>
          <a:endParaRPr lang="es-ES" sz="1400" kern="1200" dirty="0"/>
        </a:p>
      </dsp:txBody>
      <dsp:txXfrm>
        <a:off x="4302919" y="339990"/>
        <a:ext cx="1433512" cy="955675"/>
      </dsp:txXfrm>
    </dsp:sp>
    <dsp:sp modelId="{0063984F-1C6F-4BB2-AD2A-65927B7FE2EC}">
      <dsp:nvSpPr>
        <dsp:cNvPr id="0" name=""/>
        <dsp:cNvSpPr/>
      </dsp:nvSpPr>
      <dsp:spPr>
        <a:xfrm>
          <a:off x="5736431" y="339990"/>
          <a:ext cx="2389187" cy="955675"/>
        </a:xfrm>
        <a:prstGeom prst="chevron">
          <a:avLst/>
        </a:prstGeom>
        <a:solidFill>
          <a:schemeClr val="accent3">
            <a:shade val="80000"/>
            <a:hueOff val="0"/>
            <a:satOff val="0"/>
            <a:lumOff val="19092"/>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s-ES" sz="1400" kern="1200" dirty="0" smtClean="0"/>
            <a:t>Selección</a:t>
          </a:r>
          <a:endParaRPr lang="es-ES" sz="1400" kern="1200" dirty="0"/>
        </a:p>
      </dsp:txBody>
      <dsp:txXfrm>
        <a:off x="6214269" y="339990"/>
        <a:ext cx="1433512" cy="955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C38C42-1208-4869-B165-5FB7292906EB}">
      <dsp:nvSpPr>
        <dsp:cNvPr id="0" name=""/>
        <dsp:cNvSpPr/>
      </dsp:nvSpPr>
      <dsp:spPr>
        <a:xfrm>
          <a:off x="1271" y="1361085"/>
          <a:ext cx="2478534" cy="991413"/>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es-ES" sz="1400" kern="1200" dirty="0" smtClean="0"/>
            <a:t>Digitación RUKAN</a:t>
          </a:r>
          <a:endParaRPr lang="es-ES" sz="1400" kern="1200" dirty="0"/>
        </a:p>
      </dsp:txBody>
      <dsp:txXfrm>
        <a:off x="1271" y="1361085"/>
        <a:ext cx="2230681" cy="991413"/>
      </dsp:txXfrm>
    </dsp:sp>
    <dsp:sp modelId="{224EBDF4-D0DE-4F74-B82B-A969BE0337E1}">
      <dsp:nvSpPr>
        <dsp:cNvPr id="0" name=""/>
        <dsp:cNvSpPr/>
      </dsp:nvSpPr>
      <dsp:spPr>
        <a:xfrm>
          <a:off x="1984098" y="1361085"/>
          <a:ext cx="2478534" cy="991413"/>
        </a:xfrm>
        <a:prstGeom prst="chevron">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s-ES" sz="1400" kern="1200" dirty="0" smtClean="0"/>
            <a:t>Habilitación de postulaciones</a:t>
          </a:r>
          <a:endParaRPr lang="es-ES" sz="1400" kern="1200" dirty="0"/>
        </a:p>
      </dsp:txBody>
      <dsp:txXfrm>
        <a:off x="2479805" y="1361085"/>
        <a:ext cx="1487121" cy="991413"/>
      </dsp:txXfrm>
    </dsp:sp>
    <dsp:sp modelId="{F40635C7-894E-42EA-AE0F-36B1F56901ED}">
      <dsp:nvSpPr>
        <dsp:cNvPr id="0" name=""/>
        <dsp:cNvSpPr/>
      </dsp:nvSpPr>
      <dsp:spPr>
        <a:xfrm>
          <a:off x="3966925" y="1361085"/>
          <a:ext cx="2478534" cy="991413"/>
        </a:xfrm>
        <a:prstGeom prst="chevron">
          <a:avLst/>
        </a:prstGeom>
        <a:solidFill>
          <a:schemeClr val="accent5">
            <a:hueOff val="-3676673"/>
            <a:satOff val="-5114"/>
            <a:lumOff val="-1961"/>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s-ES" sz="1400" kern="1200" dirty="0" smtClean="0"/>
            <a:t>Presentación de proyectos</a:t>
          </a:r>
          <a:endParaRPr lang="es-ES" sz="1400" kern="1200" dirty="0"/>
        </a:p>
      </dsp:txBody>
      <dsp:txXfrm>
        <a:off x="4462632" y="1361085"/>
        <a:ext cx="1487121" cy="991413"/>
      </dsp:txXfrm>
    </dsp:sp>
    <dsp:sp modelId="{E2315C4A-BC72-49B3-85BE-368CFEE9F78F}">
      <dsp:nvSpPr>
        <dsp:cNvPr id="0" name=""/>
        <dsp:cNvSpPr/>
      </dsp:nvSpPr>
      <dsp:spPr>
        <a:xfrm>
          <a:off x="5949753" y="1361085"/>
          <a:ext cx="2478534" cy="991413"/>
        </a:xfrm>
        <a:prstGeom prst="chevron">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s-ES" sz="1400" kern="1200" dirty="0" smtClean="0"/>
            <a:t>Calificación SERVIU</a:t>
          </a:r>
          <a:endParaRPr lang="es-ES" sz="1400" kern="1200" dirty="0"/>
        </a:p>
      </dsp:txBody>
      <dsp:txXfrm>
        <a:off x="6445460" y="1361085"/>
        <a:ext cx="1487121" cy="991413"/>
      </dsp:txXfrm>
    </dsp:sp>
    <dsp:sp modelId="{A0226A8E-99EA-4C48-915F-89090EE5E2F6}">
      <dsp:nvSpPr>
        <dsp:cNvPr id="0" name=""/>
        <dsp:cNvSpPr/>
      </dsp:nvSpPr>
      <dsp:spPr>
        <a:xfrm>
          <a:off x="7932580" y="1361085"/>
          <a:ext cx="2478534" cy="991413"/>
        </a:xfrm>
        <a:prstGeom prst="chevron">
          <a:avLst/>
        </a:prstGeom>
        <a:solidFill>
          <a:schemeClr val="accent5">
            <a:hueOff val="-7353345"/>
            <a:satOff val="-10228"/>
            <a:lumOff val="-3922"/>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s-ES" sz="1400" kern="1200" dirty="0" smtClean="0"/>
            <a:t>Selección</a:t>
          </a:r>
          <a:endParaRPr lang="es-ES" sz="1400" kern="1200" dirty="0"/>
        </a:p>
      </dsp:txBody>
      <dsp:txXfrm>
        <a:off x="8428287" y="1361085"/>
        <a:ext cx="1487121" cy="991413"/>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CL" dirty="0"/>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C79243A-B5BB-42EC-8BB9-ECD63F02E400}" type="datetimeFigureOut">
              <a:rPr lang="es-CL" smtClean="0"/>
              <a:t>31-07-2019</a:t>
            </a:fld>
            <a:endParaRPr lang="es-CL" dirty="0"/>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s-CL" dirty="0"/>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CL" dirty="0"/>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CAF6557-4B00-42A9-A0A8-474232FA384C}" type="slidenum">
              <a:rPr lang="es-CL" smtClean="0"/>
              <a:t>‹Nº›</a:t>
            </a:fld>
            <a:endParaRPr lang="es-CL" dirty="0"/>
          </a:p>
        </p:txBody>
      </p:sp>
    </p:spTree>
    <p:extLst>
      <p:ext uri="{BB962C8B-B14F-4D97-AF65-F5344CB8AC3E}">
        <p14:creationId xmlns:p14="http://schemas.microsoft.com/office/powerpoint/2010/main" val="749584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3CAF6557-4B00-42A9-A0A8-474232FA384C}" type="slidenum">
              <a:rPr lang="es-CL" smtClean="0"/>
              <a:t>2</a:t>
            </a:fld>
            <a:endParaRPr lang="es-CL" dirty="0"/>
          </a:p>
        </p:txBody>
      </p:sp>
    </p:spTree>
    <p:extLst>
      <p:ext uri="{BB962C8B-B14F-4D97-AF65-F5344CB8AC3E}">
        <p14:creationId xmlns:p14="http://schemas.microsoft.com/office/powerpoint/2010/main" val="2155728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3CAF6557-4B00-42A9-A0A8-474232FA384C}" type="slidenum">
              <a:rPr lang="es-CL" smtClean="0"/>
              <a:t>14</a:t>
            </a:fld>
            <a:endParaRPr lang="es-CL" dirty="0"/>
          </a:p>
        </p:txBody>
      </p:sp>
    </p:spTree>
    <p:extLst>
      <p:ext uri="{BB962C8B-B14F-4D97-AF65-F5344CB8AC3E}">
        <p14:creationId xmlns:p14="http://schemas.microsoft.com/office/powerpoint/2010/main" val="1501608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3CAF6557-4B00-42A9-A0A8-474232FA384C}" type="slidenum">
              <a:rPr lang="es-CL" smtClean="0"/>
              <a:t>15</a:t>
            </a:fld>
            <a:endParaRPr lang="es-CL" dirty="0"/>
          </a:p>
        </p:txBody>
      </p:sp>
    </p:spTree>
    <p:extLst>
      <p:ext uri="{BB962C8B-B14F-4D97-AF65-F5344CB8AC3E}">
        <p14:creationId xmlns:p14="http://schemas.microsoft.com/office/powerpoint/2010/main" val="2826396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3CAF6557-4B00-42A9-A0A8-474232FA384C}" type="slidenum">
              <a:rPr lang="es-CL" smtClean="0"/>
              <a:t>17</a:t>
            </a:fld>
            <a:endParaRPr lang="es-CL" dirty="0"/>
          </a:p>
        </p:txBody>
      </p:sp>
    </p:spTree>
    <p:extLst>
      <p:ext uri="{BB962C8B-B14F-4D97-AF65-F5344CB8AC3E}">
        <p14:creationId xmlns:p14="http://schemas.microsoft.com/office/powerpoint/2010/main" val="4034944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3CAF6557-4B00-42A9-A0A8-474232FA384C}" type="slidenum">
              <a:rPr lang="es-CL" smtClean="0"/>
              <a:t>18</a:t>
            </a:fld>
            <a:endParaRPr lang="es-CL" dirty="0"/>
          </a:p>
        </p:txBody>
      </p:sp>
    </p:spTree>
    <p:extLst>
      <p:ext uri="{BB962C8B-B14F-4D97-AF65-F5344CB8AC3E}">
        <p14:creationId xmlns:p14="http://schemas.microsoft.com/office/powerpoint/2010/main" val="3596627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3CAF6557-4B00-42A9-A0A8-474232FA384C}" type="slidenum">
              <a:rPr lang="es-CL" smtClean="0"/>
              <a:t>19</a:t>
            </a:fld>
            <a:endParaRPr lang="es-CL" dirty="0"/>
          </a:p>
        </p:txBody>
      </p:sp>
    </p:spTree>
    <p:extLst>
      <p:ext uri="{BB962C8B-B14F-4D97-AF65-F5344CB8AC3E}">
        <p14:creationId xmlns:p14="http://schemas.microsoft.com/office/powerpoint/2010/main" val="3596627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3CAF6557-4B00-42A9-A0A8-474232FA384C}" type="slidenum">
              <a:rPr lang="es-CL" smtClean="0"/>
              <a:t>20</a:t>
            </a:fld>
            <a:endParaRPr lang="es-CL" dirty="0"/>
          </a:p>
        </p:txBody>
      </p:sp>
    </p:spTree>
    <p:extLst>
      <p:ext uri="{BB962C8B-B14F-4D97-AF65-F5344CB8AC3E}">
        <p14:creationId xmlns:p14="http://schemas.microsoft.com/office/powerpoint/2010/main" val="3135598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3CAF6557-4B00-42A9-A0A8-474232FA384C}" type="slidenum">
              <a:rPr lang="es-CL" smtClean="0"/>
              <a:t>3</a:t>
            </a:fld>
            <a:endParaRPr lang="es-CL" dirty="0"/>
          </a:p>
        </p:txBody>
      </p:sp>
    </p:spTree>
    <p:extLst>
      <p:ext uri="{BB962C8B-B14F-4D97-AF65-F5344CB8AC3E}">
        <p14:creationId xmlns:p14="http://schemas.microsoft.com/office/powerpoint/2010/main" val="2285605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3CAF6557-4B00-42A9-A0A8-474232FA384C}" type="slidenum">
              <a:rPr lang="es-CL" smtClean="0"/>
              <a:t>4</a:t>
            </a:fld>
            <a:endParaRPr lang="es-CL" dirty="0"/>
          </a:p>
        </p:txBody>
      </p:sp>
    </p:spTree>
    <p:extLst>
      <p:ext uri="{BB962C8B-B14F-4D97-AF65-F5344CB8AC3E}">
        <p14:creationId xmlns:p14="http://schemas.microsoft.com/office/powerpoint/2010/main" val="3932539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3CAF6557-4B00-42A9-A0A8-474232FA384C}" type="slidenum">
              <a:rPr lang="es-CL" smtClean="0"/>
              <a:t>5</a:t>
            </a:fld>
            <a:endParaRPr lang="es-CL" dirty="0"/>
          </a:p>
        </p:txBody>
      </p:sp>
    </p:spTree>
    <p:extLst>
      <p:ext uri="{BB962C8B-B14F-4D97-AF65-F5344CB8AC3E}">
        <p14:creationId xmlns:p14="http://schemas.microsoft.com/office/powerpoint/2010/main" val="3637604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3CAF6557-4B00-42A9-A0A8-474232FA384C}" type="slidenum">
              <a:rPr lang="es-CL" smtClean="0"/>
              <a:t>6</a:t>
            </a:fld>
            <a:endParaRPr lang="es-CL" dirty="0"/>
          </a:p>
        </p:txBody>
      </p:sp>
    </p:spTree>
    <p:extLst>
      <p:ext uri="{BB962C8B-B14F-4D97-AF65-F5344CB8AC3E}">
        <p14:creationId xmlns:p14="http://schemas.microsoft.com/office/powerpoint/2010/main" val="3388334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31774">
              <a:defRPr/>
            </a:pPr>
            <a:r>
              <a:rPr lang="es-ES" b="1" dirty="0">
                <a:solidFill>
                  <a:srgbClr val="00B0F0"/>
                </a:solidFill>
                <a:latin typeface="Calibri (Cuerpo)"/>
                <a:ea typeface="Times New Roman" panose="02020603050405020304" pitchFamily="18" charset="0"/>
                <a:cs typeface="Times New Roman" panose="02020603050405020304" pitchFamily="18" charset="0"/>
              </a:rPr>
              <a:t>¿QUÉ TIPO DE PROYECTOS FINANCIA?</a:t>
            </a:r>
          </a:p>
          <a:p>
            <a:pPr lvl="0"/>
            <a:endParaRPr lang="es-CL" b="1" dirty="0"/>
          </a:p>
          <a:p>
            <a:pPr lvl="0"/>
            <a:r>
              <a:rPr lang="es-CL" dirty="0"/>
              <a:t>1. Proyecto de Construcción de Edificaciones Comunitarias: Obras destinadas a la construcción de centros comunitarios, </a:t>
            </a:r>
            <a:r>
              <a:rPr lang="es-ES_tradnl" dirty="0"/>
              <a:t>sedes sociales, salas de uso múltiple, </a:t>
            </a:r>
            <a:r>
              <a:rPr lang="es-ES_tradnl" dirty="0" err="1"/>
              <a:t>multicanchas</a:t>
            </a:r>
            <a:r>
              <a:rPr lang="es-ES_tradnl" dirty="0"/>
              <a:t>, camarines, bibliotecas u otros de similar naturaleza.</a:t>
            </a:r>
            <a:endParaRPr lang="es-CL" dirty="0"/>
          </a:p>
          <a:p>
            <a:r>
              <a:rPr lang="es-CL" dirty="0"/>
              <a:t> </a:t>
            </a:r>
          </a:p>
          <a:p>
            <a:pPr lvl="0"/>
            <a:r>
              <a:rPr lang="es-CL" dirty="0"/>
              <a:t>2. Proyecto de Mejoramiento de Edificaciones Comunitarias: Obras destinadas a la reparación, ampliación y/o </a:t>
            </a:r>
            <a:r>
              <a:rPr lang="es-ES_tradnl" dirty="0"/>
              <a:t>mejoramiento de equipamientos comunitarios, tales como sedes sociales, salas de uso múltiple, </a:t>
            </a:r>
            <a:r>
              <a:rPr lang="es-ES_tradnl" dirty="0" err="1"/>
              <a:t>multicanchas</a:t>
            </a:r>
            <a:r>
              <a:rPr lang="es-ES_tradnl" dirty="0"/>
              <a:t> y camarines, entre otros de similar naturaleza.</a:t>
            </a:r>
            <a:endParaRPr lang="es-CL" dirty="0"/>
          </a:p>
          <a:p>
            <a:r>
              <a:rPr lang="es-CL" dirty="0"/>
              <a:t> </a:t>
            </a:r>
          </a:p>
          <a:p>
            <a:pPr lvl="0"/>
            <a:r>
              <a:rPr lang="es-CL" dirty="0"/>
              <a:t>3. Proyecto de Construcción y/o Mejoramiento de Áreas Verdes: Obras destinadas al </a:t>
            </a:r>
            <a:r>
              <a:rPr lang="es-ES_tradnl" dirty="0"/>
              <a:t>mejoramiento y/o construcción de plazas, plazoletas, platabandas, entre otros de similar naturaleza.</a:t>
            </a:r>
            <a:endParaRPr lang="es-CL" dirty="0"/>
          </a:p>
          <a:p>
            <a:r>
              <a:rPr lang="es-CL" dirty="0"/>
              <a:t> </a:t>
            </a:r>
          </a:p>
          <a:p>
            <a:pPr lvl="0"/>
            <a:r>
              <a:rPr lang="es-CL" dirty="0"/>
              <a:t>4. Proyecto de accesibilidad universal para el Equipamiento Comunitario: Aquellos que permiten adecuar las obras existentes a las exigencias contenidas en la Ley N° 20.422, que Establece Normas sobre Igualdad de Oportunidades e Inclusión Social de Personas con Discapacidad, en relación con rutas accesibles, rampas, rebajes de veredas, circulaciones con textura de guía y alerta, señaléticas y adecuación de mobiliario, entre otras de similar naturaleza. </a:t>
            </a:r>
          </a:p>
          <a:p>
            <a:r>
              <a:rPr lang="es-CL" dirty="0"/>
              <a:t> </a:t>
            </a:r>
          </a:p>
          <a:p>
            <a:pPr lvl="0"/>
            <a:r>
              <a:rPr lang="es-CL" dirty="0"/>
              <a:t>5. Proyecto de Mejoramiento de Mobiliario Urbano: Obras destinadas a la reparación, reposición y/o instalación de mobiliario urbano, tales como bancas, </a:t>
            </a:r>
            <a:r>
              <a:rPr lang="es-CL" dirty="0" err="1"/>
              <a:t>cicleteros</a:t>
            </a:r>
            <a:r>
              <a:rPr lang="es-CL" dirty="0"/>
              <a:t>, juegos infantiles, máquinas de ejercicio y luminaria peatonal, entre otros de similar naturaleza.</a:t>
            </a:r>
          </a:p>
          <a:p>
            <a:pPr defTabSz="931774">
              <a:defRPr/>
            </a:pPr>
            <a:endParaRPr lang="es-ES" b="1" dirty="0">
              <a:solidFill>
                <a:srgbClr val="00B0F0"/>
              </a:solidFill>
              <a:latin typeface="Calibri (Cuerpo)"/>
              <a:ea typeface="Times New Roman" panose="02020603050405020304" pitchFamily="18" charset="0"/>
              <a:cs typeface="Times New Roman" panose="02020603050405020304" pitchFamily="18" charset="0"/>
            </a:endParaRPr>
          </a:p>
          <a:p>
            <a:pPr defTabSz="931774">
              <a:defRPr/>
            </a:pPr>
            <a:r>
              <a:rPr lang="es-ES" b="1" dirty="0">
                <a:solidFill>
                  <a:srgbClr val="00B0F0"/>
                </a:solidFill>
                <a:latin typeface="Calibri (Cuerpo)"/>
                <a:ea typeface="Times New Roman" panose="02020603050405020304" pitchFamily="18" charset="0"/>
                <a:cs typeface="Times New Roman" panose="02020603050405020304" pitchFamily="18" charset="0"/>
              </a:rPr>
              <a:t>¿EN QUÉ TIPOS DE BIENES?</a:t>
            </a:r>
          </a:p>
          <a:p>
            <a:pPr marL="232943" indent="-232943">
              <a:buAutoNum type="arabicPeriod"/>
            </a:pPr>
            <a:r>
              <a:rPr lang="es-CL" dirty="0"/>
              <a:t>Bienes nacionales de uso público.</a:t>
            </a:r>
          </a:p>
          <a:p>
            <a:endParaRPr lang="es-CL" dirty="0"/>
          </a:p>
          <a:p>
            <a:r>
              <a:rPr lang="es-CL" dirty="0"/>
              <a:t>2. Terrenos destinados a equipamiento comunitario de propiedad fiscal o municipal, incluidos aquellos entregados en comodato a personas jurídicas regidas por el D.S. N° 58, de Interior, de 1997, que fijó el texto refundido, coordinado y sistematizado de la Ley N° 19.418, Sobre Juntas de Vecinos y demás Organizaciones Comunitarias.</a:t>
            </a:r>
          </a:p>
          <a:p>
            <a:endParaRPr lang="es-CL" dirty="0"/>
          </a:p>
          <a:p>
            <a:pPr lvl="0"/>
            <a:r>
              <a:rPr lang="es-CL" dirty="0"/>
              <a:t>3. Inmuebles de propiedad de organizaciones regidas por el D.S. N° 58, de Interior, de 1997, que fijó el texto refundido, coordinado y sistematizado de la Ley N° 19.418, Sobre Juntas de Vecinos y demás Organizaciones Comunitarias.</a:t>
            </a:r>
          </a:p>
          <a:p>
            <a:pPr defTabSz="931774">
              <a:defRPr/>
            </a:pPr>
            <a:endParaRPr lang="es-ES" b="1" dirty="0">
              <a:solidFill>
                <a:srgbClr val="00B0F0"/>
              </a:solidFill>
              <a:latin typeface="Calibri (Cuerpo)"/>
              <a:ea typeface="Times New Roman" panose="02020603050405020304" pitchFamily="18" charset="0"/>
              <a:cs typeface="Times New Roman" panose="02020603050405020304" pitchFamily="18" charset="0"/>
            </a:endParaRPr>
          </a:p>
          <a:p>
            <a:pPr defTabSz="931774">
              <a:defRPr/>
            </a:pPr>
            <a:r>
              <a:rPr lang="es-ES" b="1" dirty="0">
                <a:solidFill>
                  <a:srgbClr val="00B0F0"/>
                </a:solidFill>
                <a:latin typeface="Calibri (Cuerpo)"/>
                <a:ea typeface="Times New Roman" panose="02020603050405020304" pitchFamily="18" charset="0"/>
                <a:cs typeface="Times New Roman" panose="02020603050405020304" pitchFamily="18" charset="0"/>
              </a:rPr>
              <a:t>¿QUIENES PUIEDEN POSTULAR?</a:t>
            </a:r>
          </a:p>
          <a:p>
            <a:pPr defTabSz="931774">
              <a:defRPr/>
            </a:pPr>
            <a:r>
              <a:rPr lang="es-ES" dirty="0">
                <a:solidFill>
                  <a:srgbClr val="00B0F0"/>
                </a:solidFill>
                <a:latin typeface="Calibri (Cuerpo)"/>
                <a:ea typeface="Times New Roman" panose="02020603050405020304" pitchFamily="18" charset="0"/>
                <a:cs typeface="Times New Roman" panose="02020603050405020304" pitchFamily="18" charset="0"/>
              </a:rPr>
              <a:t>Organizaciones comunitarias y juntas de vecinos</a:t>
            </a:r>
            <a:r>
              <a:rPr lang="es-ES" dirty="0">
                <a:latin typeface="Calibri (Cuerpo)"/>
                <a:ea typeface="Times New Roman" panose="02020603050405020304" pitchFamily="18" charset="0"/>
                <a:cs typeface="Times New Roman" panose="02020603050405020304" pitchFamily="18" charset="0"/>
              </a:rPr>
              <a:t>, regidas por la Ley N° 19.418, sobre Juntas de Vecinos y demás organizaciones comunitarias, cuyo texto refundido, coordinado y sistematizado fue fijado por D.S. N° 58, de Interior, de 1997. </a:t>
            </a:r>
            <a:endParaRPr lang="es-CL" dirty="0">
              <a:latin typeface="Calibri (Cuerpo)"/>
              <a:ea typeface="Calibri" panose="020F0502020204030204" pitchFamily="34" charset="0"/>
              <a:cs typeface="Times New Roman" panose="02020603050405020304" pitchFamily="18" charset="0"/>
            </a:endParaRPr>
          </a:p>
          <a:p>
            <a:endParaRPr lang="es-CL" dirty="0"/>
          </a:p>
        </p:txBody>
      </p:sp>
      <p:sp>
        <p:nvSpPr>
          <p:cNvPr id="4" name="Marcador de número de diapositiva 3"/>
          <p:cNvSpPr>
            <a:spLocks noGrp="1"/>
          </p:cNvSpPr>
          <p:nvPr>
            <p:ph type="sldNum" sz="quarter" idx="10"/>
          </p:nvPr>
        </p:nvSpPr>
        <p:spPr/>
        <p:txBody>
          <a:bodyPr/>
          <a:lstStyle/>
          <a:p>
            <a:fld id="{3CAF6557-4B00-42A9-A0A8-474232FA384C}" type="slidenum">
              <a:rPr lang="es-CL" smtClean="0"/>
              <a:t>8</a:t>
            </a:fld>
            <a:endParaRPr lang="es-CL"/>
          </a:p>
        </p:txBody>
      </p:sp>
    </p:spTree>
    <p:extLst>
      <p:ext uri="{BB962C8B-B14F-4D97-AF65-F5344CB8AC3E}">
        <p14:creationId xmlns:p14="http://schemas.microsoft.com/office/powerpoint/2010/main" val="1356908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000" b="1" dirty="0">
                <a:solidFill>
                  <a:srgbClr val="00B0F0"/>
                </a:solidFill>
              </a:rPr>
              <a:t>Viviendas Objeto del Programa: </a:t>
            </a:r>
          </a:p>
          <a:p>
            <a:pPr marL="291179" indent="-291179">
              <a:buFont typeface="Arial" panose="020B0604020202020204" pitchFamily="34" charset="0"/>
              <a:buChar char="•"/>
            </a:pPr>
            <a:r>
              <a:rPr lang="es-ES" sz="1000" dirty="0"/>
              <a:t>Vivienda Social, definida por el artículo 3° del D.L. N° 2.552, de 1979.</a:t>
            </a:r>
          </a:p>
          <a:p>
            <a:pPr marL="291179" indent="-291179">
              <a:buFont typeface="Arial" panose="020B0604020202020204" pitchFamily="34" charset="0"/>
              <a:buChar char="•"/>
            </a:pPr>
            <a:r>
              <a:rPr lang="es-ES" sz="1000" dirty="0"/>
              <a:t>Vivienda o conjunto de viviendas construidas por el SERVIU o por sus antecesores legales.</a:t>
            </a:r>
          </a:p>
          <a:p>
            <a:pPr marL="291179" indent="-291179">
              <a:buFont typeface="Arial" panose="020B0604020202020204" pitchFamily="34" charset="0"/>
              <a:buChar char="•"/>
            </a:pPr>
            <a:r>
              <a:rPr lang="es-ES" sz="1000" dirty="0"/>
              <a:t>Vivienda cuyo avalúo fiscal vigente al momento de la postulación, sea igual o inferior a 950 U.F. </a:t>
            </a:r>
          </a:p>
          <a:p>
            <a:pPr marL="291179" indent="-291179">
              <a:buFont typeface="Arial" panose="020B0604020202020204" pitchFamily="34" charset="0"/>
              <a:buChar char="•"/>
            </a:pPr>
            <a:r>
              <a:rPr lang="es-ES" sz="1000" dirty="0"/>
              <a:t>Vivienda Patrimonial: bien inmueble con destino habitacional, ubicado en una Zona de Conservación Histórica o en un Inmueble de Conservación Histórica (según IPT) o en una Zona Típica o en un Monumento Histórico (según Ley N° 17.288) </a:t>
            </a:r>
          </a:p>
          <a:p>
            <a:pPr marL="291179" indent="-291179">
              <a:buFont typeface="Arial" panose="020B0604020202020204" pitchFamily="34" charset="0"/>
              <a:buChar char="•"/>
            </a:pPr>
            <a:r>
              <a:rPr lang="es-ES" sz="1000" dirty="0"/>
              <a:t>Vivienda Antigua: bien inmueble con destino habitacional construida antes de 1931 y cuyo avalúo fiscal no exceda de 1500 U.F. </a:t>
            </a:r>
          </a:p>
          <a:p>
            <a:pPr marL="291179" indent="-291179">
              <a:buFont typeface="Arial" panose="020B0604020202020204" pitchFamily="34" charset="0"/>
              <a:buChar char="•"/>
            </a:pPr>
            <a:r>
              <a:rPr lang="es-ES" sz="1000" dirty="0"/>
              <a:t>Viviendas emplazadas en zonas de inversión pública prioritaria, mediante resolución fundada del Ministro de Vivienda y Urbanismo, de acuerdo a la Política Nacional de Desarrollo Urbano.</a:t>
            </a:r>
          </a:p>
          <a:p>
            <a:pPr marL="291179" indent="-291179">
              <a:buFont typeface="Arial" panose="020B0604020202020204" pitchFamily="34" charset="0"/>
              <a:buChar char="•"/>
            </a:pPr>
            <a:endParaRPr lang="es-ES" sz="1000" dirty="0"/>
          </a:p>
          <a:p>
            <a:r>
              <a:rPr lang="es-ES" sz="1000" b="1" cap="all" dirty="0"/>
              <a:t>¿Quiénes pueden postular?</a:t>
            </a:r>
          </a:p>
          <a:p>
            <a:pPr lvl="0"/>
            <a:r>
              <a:rPr lang="es-CL" sz="1000" dirty="0"/>
              <a:t>Ser propietario o asignatario de la vivienda que integra el proyecto, lo que se acreditará mediante una Declaración jurada simple. </a:t>
            </a:r>
          </a:p>
          <a:p>
            <a:r>
              <a:rPr lang="es-CL" sz="1000" dirty="0"/>
              <a:t> </a:t>
            </a:r>
          </a:p>
          <a:p>
            <a:r>
              <a:rPr lang="es-CL" sz="1000" dirty="0"/>
              <a:t>Otras formas de tenencia deberán adicionar los siguientes documentos para acreditar la disponibilidad del inmueble, en caso que corresponda:</a:t>
            </a:r>
          </a:p>
          <a:p>
            <a:r>
              <a:rPr lang="es-CL" sz="1000" dirty="0"/>
              <a:t> </a:t>
            </a:r>
          </a:p>
          <a:p>
            <a:pPr lvl="1"/>
            <a:r>
              <a:rPr lang="es-CL" sz="1000" dirty="0"/>
              <a:t>Si se postula acreditando dominio en tierras indígenas deberá acompañarse certificado de la CONADI que acredite su inscripción en el Registro de Tierras Indígenas.</a:t>
            </a:r>
          </a:p>
          <a:p>
            <a:r>
              <a:rPr lang="es-CL" sz="1000" dirty="0"/>
              <a:t> </a:t>
            </a:r>
          </a:p>
          <a:p>
            <a:pPr lvl="1"/>
            <a:r>
              <a:rPr lang="es-CL" sz="1000" dirty="0"/>
              <a:t>Si se postula acreditando, derechos en comunidad sobre un predio, se debe acompañar copia de la inscripción de dominio vigente a nombre de la comunidad, en que consten los derechos del postulante, y autorización escrita otorgada por los demás comuneros a favor del interesado, sobre una determinada porción del terreno, siempre que la superficie de ésta permita la cabida del proyecto a ejecutar.</a:t>
            </a:r>
          </a:p>
          <a:p>
            <a:r>
              <a:rPr lang="es-CL" sz="1000" dirty="0"/>
              <a:t> </a:t>
            </a:r>
          </a:p>
          <a:p>
            <a:pPr lvl="1"/>
            <a:r>
              <a:rPr lang="es-CL" sz="1000" dirty="0"/>
              <a:t>Si se postula acreditando derecho de goce en tierras indígenas, deberá acompañarse copia autorizada de la resolución de la CONADI que certifique la constitución de un derecho de goce autorizado por la respectiva comunidad, que singularice la parte del terreno en que está constituido y su inscripción en el Registro de Tierras Indígenas a favor del postulante, de su cónyuge o conviviente civil, o de ambos Cónyuges en comunidad, o de la sucesión integrada por el cónyuge sobreviviente, conviviente civil, sus hijos o descendientes.</a:t>
            </a:r>
          </a:p>
          <a:p>
            <a:r>
              <a:rPr lang="es-CL" sz="1000" dirty="0"/>
              <a:t> </a:t>
            </a:r>
          </a:p>
          <a:p>
            <a:pPr lvl="1"/>
            <a:r>
              <a:rPr lang="es-CL" sz="1000" dirty="0"/>
              <a:t>Si se postula acreditando derecho real de uso en tierras indígenas, deberá acompañarse certificado emitido por la CONADI que acredite que se ha cumplido con los trámites para la constitución del mismo a favor del postulante, de su cónyuge o conviviente civil, o de ambos cónyuges en comunidad, o de la sucesión integrada por el cónyuge sobreviviente y sus hijos o descendientes, en los términos que señalan los incisos sexto y octavo del artículo 17 de la ley Nº 19.253. Al momento de la entrega del Certificado de Subsidio al interesado, éste deberá entregar copia de la inscripción en el Conservador de Bienes Raíces del instrumento público mediante la cual se hubiere constituido el mencionado derecho real de uso; de lo contrario procederá su exclusión de la nómina de beneficiarios.</a:t>
            </a:r>
          </a:p>
          <a:p>
            <a:r>
              <a:rPr lang="es-CL" sz="1000" dirty="0"/>
              <a:t> </a:t>
            </a:r>
          </a:p>
          <a:p>
            <a:pPr lvl="1"/>
            <a:r>
              <a:rPr lang="es-CL" sz="1000" dirty="0"/>
              <a:t>Tratándose de postulantes acogidos a la citada ley Nº 19.253, deberán acompañar escritura pública inscrita de cesión de derechos del terreno a favor del postulante, o de su cónyuge o conviviente civil, o de ambos cónyuges en comunidad, o de la sucesión integrada por el cónyuge sobreviviente, sus hijos o descendientes.</a:t>
            </a:r>
          </a:p>
          <a:p>
            <a:r>
              <a:rPr lang="es-CL" sz="1000" dirty="0"/>
              <a:t> </a:t>
            </a:r>
          </a:p>
          <a:p>
            <a:pPr lvl="1"/>
            <a:r>
              <a:rPr lang="es-CL" sz="1000" dirty="0"/>
              <a:t>Copia de la inscripción en el Conservador de Bienes Raíces del instrumento público mediante el cual se hubiere constituido usufructo derecho real de uso por el propietario del terreno sobre una determinada porción del mismo, a favor del postulante que sea ascendiente o descendiente de aquel, o pariente por consanguinidad o por afinidad, o colateral hasta el segundo grado inclusive. También podrá postular el cónyuge del titular del derecho anteriormente mencionado.</a:t>
            </a:r>
          </a:p>
          <a:p>
            <a:r>
              <a:rPr lang="es-CL" sz="1000" dirty="0"/>
              <a:t> </a:t>
            </a:r>
          </a:p>
          <a:p>
            <a:pPr lvl="1"/>
            <a:r>
              <a:rPr lang="es-CL" sz="1000" dirty="0"/>
              <a:t>Si se postula acreditando derechos en comunidades agrícolas a las que se refiere el DFL Nº 5, de 1968, del Ministerio de Agricultura, deberá acompañarse copia de la inscripción de dominio o de la cesión de derechos a favor de comuneros agrícolas, otorgado por el Conservador de Bienes Raíces, con certificado de vigencia. Estos derechos podrán ser acreditados por el postulante, por su cónyuge o conviviente civil, por ambos cónyuges en comunidad o por la sucesión integrada por el cónyuge sobreviviente, conviviente civil, sus hijos o descendientes.</a:t>
            </a:r>
          </a:p>
          <a:p>
            <a:r>
              <a:rPr lang="es-CL" sz="1000" dirty="0"/>
              <a:t> </a:t>
            </a:r>
          </a:p>
          <a:p>
            <a:pPr lvl="1"/>
            <a:r>
              <a:rPr lang="es-CL" sz="1000" dirty="0"/>
              <a:t>Copia de la inscripción en el Conservador de Bienes Raíces, del instrumento público mediante el cual se hubiere constituido derecho real de uso por el comunero de una comunidad agrícola a que se refiere el DFL Nº 5, de 1968, del Ministerio de Agricultura, autorizado por el Directorio de la respectiva comunidad, sobre una determinada porción del terreno, a favor del interesado que sea ascendiente o descendiente de aquel por consanguinidad o afinidad, hasta el segundo grado inclusive o colateral hasta el segundo grado inclusive, y/o de su cónyuge o conviviente civil, en su caso.</a:t>
            </a:r>
          </a:p>
          <a:p>
            <a:r>
              <a:rPr lang="es-CL" sz="1000" dirty="0"/>
              <a:t> </a:t>
            </a:r>
          </a:p>
          <a:p>
            <a:pPr lvl="1"/>
            <a:r>
              <a:rPr lang="es-CL" sz="1000" dirty="0"/>
              <a:t>Certificado otorgado por el Ministerio de Bienes Nacionales que acredite que se ha extendido a favor del postulante o de su cónyuge o conviviente civil el Acta de Radicación a que se refiere el artículo 89 del DL Nº 1.939, de 1977, y que ésta se encuentra vigente</a:t>
            </a:r>
          </a:p>
          <a:p>
            <a:r>
              <a:rPr lang="es-CL" sz="1000" dirty="0"/>
              <a:t> </a:t>
            </a:r>
          </a:p>
          <a:p>
            <a:pPr lvl="1"/>
            <a:r>
              <a:rPr lang="es-CL" sz="1000" dirty="0"/>
              <a:t>Certificado emitido por el Ministerio de Bienes Nacionales que acredite que el inmueble poseído por el postulante o por su cónyuge o conviviente civil se encuentra sometido al procedimiento de regularización establecido en el DL Nº 2.695, de 1979, que se ha cumplido con las medidas de publicidad establecidas en el artículo 11º de dicho cuerpo legal, y que no se ha deducido oposición por terceros dentro del plazo de 30 días hábiles que señala ese precepto.</a:t>
            </a:r>
          </a:p>
          <a:p>
            <a:r>
              <a:rPr lang="es-CL" sz="1000" dirty="0"/>
              <a:t> </a:t>
            </a:r>
          </a:p>
          <a:p>
            <a:pPr lvl="1"/>
            <a:r>
              <a:rPr lang="es-CL" sz="1000" dirty="0"/>
              <a:t>Si se trata de inmuebles pertenecientes a una sucesión hereditaria, con copia de la inscripción especial de herencia o si esta no se hubiere practicado aún, con copia de la inscripción de dominio a favor del causante, acreditando su calidad de heredero con copia del auto de posesión efectiva otorgada por el tribunal competente, en caso de sucesiones testadas, o del acto administrativo que acoja a trámite la solicitud de posesión efectiva ante el Servicio de Registro Civil e Identificación, tratándose de sucesiones intestadas.</a:t>
            </a:r>
          </a:p>
          <a:p>
            <a:endParaRPr lang="es-ES" sz="1000" b="1" cap="all" dirty="0"/>
          </a:p>
          <a:p>
            <a:endParaRPr lang="es-CL" sz="1000" dirty="0"/>
          </a:p>
        </p:txBody>
      </p:sp>
      <p:sp>
        <p:nvSpPr>
          <p:cNvPr id="4" name="Marcador de número de diapositiva 3"/>
          <p:cNvSpPr>
            <a:spLocks noGrp="1"/>
          </p:cNvSpPr>
          <p:nvPr>
            <p:ph type="sldNum" sz="quarter" idx="10"/>
          </p:nvPr>
        </p:nvSpPr>
        <p:spPr/>
        <p:txBody>
          <a:bodyPr/>
          <a:lstStyle/>
          <a:p>
            <a:fld id="{3CAF6557-4B00-42A9-A0A8-474232FA384C}" type="slidenum">
              <a:rPr lang="es-CL" smtClean="0"/>
              <a:t>10</a:t>
            </a:fld>
            <a:endParaRPr lang="es-CL"/>
          </a:p>
        </p:txBody>
      </p:sp>
    </p:spTree>
    <p:extLst>
      <p:ext uri="{BB962C8B-B14F-4D97-AF65-F5344CB8AC3E}">
        <p14:creationId xmlns:p14="http://schemas.microsoft.com/office/powerpoint/2010/main" val="3834635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000" b="1" dirty="0">
                <a:solidFill>
                  <a:srgbClr val="00B0F0"/>
                </a:solidFill>
              </a:rPr>
              <a:t>¿QUÉ OBRAS FINANCIA?</a:t>
            </a:r>
          </a:p>
          <a:p>
            <a:endParaRPr lang="es-ES" sz="1000" b="1" dirty="0">
              <a:solidFill>
                <a:srgbClr val="00B0F0"/>
              </a:solidFill>
            </a:endParaRPr>
          </a:p>
          <a:p>
            <a:r>
              <a:rPr lang="es-ES" sz="1000" b="1" dirty="0">
                <a:solidFill>
                  <a:srgbClr val="00B0F0"/>
                </a:solidFill>
              </a:rPr>
              <a:t>Proyecto de Mejoramiento de la Vivienda: </a:t>
            </a:r>
            <a:r>
              <a:rPr lang="es-ES" sz="1000" dirty="0"/>
              <a:t>Subsidio destinado a mejorar el estándar de la vivienda a través de las siguientes alternativas:</a:t>
            </a:r>
          </a:p>
          <a:p>
            <a:endParaRPr lang="es-ES" sz="1000" dirty="0"/>
          </a:p>
          <a:p>
            <a:pPr lvl="1"/>
            <a:r>
              <a:rPr lang="es-ES" sz="1000" dirty="0"/>
              <a:t>a. Obras de Carácter Estructural: destinadas a reparar elementos constructivos que sean parte de la estructura de la vivienda.  </a:t>
            </a:r>
          </a:p>
          <a:p>
            <a:endParaRPr lang="es-ES" sz="1000" dirty="0"/>
          </a:p>
          <a:p>
            <a:pPr lvl="1"/>
            <a:r>
              <a:rPr lang="es-ES" sz="1000" dirty="0"/>
              <a:t>b. Obras de Instalaciones: destinadas a modificar y/o reparar, construir o poner en servicio las redes e instalaciones domiciliarias sanitarias (agua potable y/o alcantarillado), eléctricas y/o de gas.</a:t>
            </a:r>
          </a:p>
          <a:p>
            <a:endParaRPr lang="es-ES" sz="1000" dirty="0"/>
          </a:p>
          <a:p>
            <a:pPr lvl="1"/>
            <a:r>
              <a:rPr lang="es-ES" sz="1000" dirty="0"/>
              <a:t>c. Obras de Reparación de la Envolvente: destinadas al mejoramiento de elementos que protegen exteriormente a la vivienda, principalmente la techumbre. </a:t>
            </a:r>
          </a:p>
          <a:p>
            <a:endParaRPr lang="es-ES" sz="1000" dirty="0"/>
          </a:p>
          <a:p>
            <a:pPr lvl="1"/>
            <a:r>
              <a:rPr lang="es-ES" sz="1000" dirty="0"/>
              <a:t>d. Obras de Mantención de la Vivienda: destinadas a reparar y/o mejorar las terminaciones interiores y exteriores de la vivienda, tales como revestimientos interiores o exteriores, reposición de estucos, ventanas, puertas, molduras, pavimentos, pinturas y barnices, cierros perimetrales, entre otros.</a:t>
            </a:r>
          </a:p>
          <a:p>
            <a:endParaRPr lang="es-ES" sz="1000" dirty="0"/>
          </a:p>
          <a:p>
            <a:r>
              <a:rPr lang="es-ES" sz="1000" b="1" dirty="0">
                <a:solidFill>
                  <a:srgbClr val="00B0F0"/>
                </a:solidFill>
              </a:rPr>
              <a:t>Proyecto de Ampliación de la Vivienda: </a:t>
            </a:r>
            <a:r>
              <a:rPr lang="es-ES" sz="1000" dirty="0"/>
              <a:t>Subsidio destinado a aumentar la superficie de la vivienda existente, en recintos que resuelven problemas sanitarios y/o de hacinamiento:</a:t>
            </a:r>
          </a:p>
          <a:p>
            <a:endParaRPr lang="es-ES" sz="1000" dirty="0"/>
          </a:p>
          <a:p>
            <a:pPr lvl="1"/>
            <a:r>
              <a:rPr lang="es-ES" sz="1000" dirty="0"/>
              <a:t>a. Obras de Nuevo Baño: destinadas a dotar de un recinto de baño a la vivienda. </a:t>
            </a:r>
          </a:p>
          <a:p>
            <a:pPr lvl="1"/>
            <a:r>
              <a:rPr lang="es-ES" sz="1000" dirty="0"/>
              <a:t>b. Obras de Nuevo Dormitorio: destinadas a dotar a la vivienda de uno o más dormitorios.</a:t>
            </a:r>
          </a:p>
          <a:p>
            <a:pPr lvl="1"/>
            <a:r>
              <a:rPr lang="es-ES" sz="1000" dirty="0"/>
              <a:t>c. Obras de Nueva Cocina: destinadas a dotar a la vivienda de un nuevo recinto de cocina.</a:t>
            </a:r>
          </a:p>
          <a:p>
            <a:r>
              <a:rPr lang="es-ES" sz="1000" dirty="0"/>
              <a:t>	</a:t>
            </a:r>
          </a:p>
          <a:p>
            <a:r>
              <a:rPr lang="es-ES" sz="1000" b="1" dirty="0">
                <a:solidFill>
                  <a:srgbClr val="00B0F0"/>
                </a:solidFill>
              </a:rPr>
              <a:t>Proyecto de Adecuación de Viviendas:</a:t>
            </a:r>
            <a:r>
              <a:rPr lang="es-ES" sz="1000" dirty="0"/>
              <a:t> Subsidio destinado a financiar obras que modifican el programa arquitectónico inicial de una vivienda con el objeto de transformarla en una residencia multifamiliar o para reparar o reforzar los elementos estructurales y/o reparar las instalaciones y redes de servicios.</a:t>
            </a:r>
          </a:p>
          <a:p>
            <a:endParaRPr lang="es-ES" sz="1000" dirty="0"/>
          </a:p>
          <a:p>
            <a:endParaRPr lang="es-ES" sz="1000" b="1" dirty="0"/>
          </a:p>
          <a:p>
            <a:r>
              <a:rPr lang="es-ES" sz="1000" b="1" dirty="0"/>
              <a:t>INCREMENTOS </a:t>
            </a:r>
          </a:p>
          <a:p>
            <a:endParaRPr lang="es-ES" sz="1000" dirty="0"/>
          </a:p>
          <a:p>
            <a:pPr lvl="0"/>
            <a:r>
              <a:rPr lang="es-CL" sz="1000" b="1" dirty="0"/>
              <a:t>Accesibilidad Universal: </a:t>
            </a:r>
            <a:r>
              <a:rPr lang="es-CL" sz="1000" dirty="0"/>
              <a:t>Se otorgarán hasta 45 U.F. si el proyecto incluye obras que generen y/o mejoren las condiciones de accesibilidad para un integrante del grupo familiar con movilidad reducida a causa de una discapacidad permanente. Esta adaptación deberá recoger los estándares técnicos definidos en el </a:t>
            </a:r>
            <a:r>
              <a:rPr lang="es-CL" sz="1000" dirty="0" err="1"/>
              <a:t>Itemizado</a:t>
            </a:r>
            <a:r>
              <a:rPr lang="es-CL" sz="1000" dirty="0"/>
              <a:t> Técnico de Obras y en el Cuadro Normativo.</a:t>
            </a:r>
          </a:p>
          <a:p>
            <a:r>
              <a:rPr lang="es-CL" sz="1000" b="1" dirty="0"/>
              <a:t> </a:t>
            </a:r>
            <a:endParaRPr lang="es-CL" sz="1000" dirty="0"/>
          </a:p>
          <a:p>
            <a:pPr lvl="0"/>
            <a:r>
              <a:rPr lang="es-CL" sz="1000" b="1" dirty="0"/>
              <a:t>Suelos Salinos: </a:t>
            </a:r>
            <a:r>
              <a:rPr lang="es-CL" sz="1000" dirty="0"/>
              <a:t>Se otorgarán hasta 60 U.F. si el proyecto incluye obras de carácter estructural y/o de instalaciones, en los que se aborden partidas dirigidas a mejorar la calidad del suelo en el terreno de la vivienda, en sectores y/o localidades en que se acredite la existencia de suelos salinos, definidos mediante resoluciones de la SEREMI de Vivienda y Urbanismo de las regiones de Arica y Parinacota, Tarapacá y/o Antofagasta. Dichas resoluciones definirán específicamente el tipo de obras a desarrollar a fin de aminorar los riesgos asociados a dicha problemática.</a:t>
            </a:r>
          </a:p>
          <a:p>
            <a:r>
              <a:rPr lang="es-CL" sz="1000" dirty="0"/>
              <a:t> </a:t>
            </a:r>
          </a:p>
          <a:p>
            <a:pPr lvl="0"/>
            <a:r>
              <a:rPr lang="es-CL" sz="1000" b="1" dirty="0"/>
              <a:t>Asbesto Cemento:</a:t>
            </a:r>
            <a:r>
              <a:rPr lang="es-CL" sz="1000" dirty="0"/>
              <a:t> Se otorgarán hasta 30 U.F. para la ejecución de obras de Reparación de la Envolvente o de Instalaciones, que contemplen la remoción de elementos que contenga asbesto cemento. La existencia de elementos que contengan asbesto cemento será acreditada a través del Diagnóstico Técnico Constructivo.</a:t>
            </a:r>
          </a:p>
          <a:p>
            <a:r>
              <a:rPr lang="es-CL" sz="1000" b="1" dirty="0"/>
              <a:t> </a:t>
            </a:r>
            <a:endParaRPr lang="es-CL" sz="1000" dirty="0"/>
          </a:p>
          <a:p>
            <a:pPr lvl="0"/>
            <a:r>
              <a:rPr lang="es-CL" sz="1000" b="1" dirty="0"/>
              <a:t>Plagas: </a:t>
            </a:r>
            <a:r>
              <a:rPr lang="es-CL" sz="1000" dirty="0"/>
              <a:t>Se otorgarán hasta 15 U.F. para la eliminación de plagas xilófagas. La existencia de plagas xilófagas será acreditada a través del Diagnóstico Técnico Constructivo.</a:t>
            </a:r>
          </a:p>
          <a:p>
            <a:r>
              <a:rPr lang="es-CL" sz="1000" b="1" dirty="0"/>
              <a:t> </a:t>
            </a:r>
            <a:endParaRPr lang="es-CL" sz="1000" dirty="0"/>
          </a:p>
          <a:p>
            <a:pPr lvl="0"/>
            <a:r>
              <a:rPr lang="es-CL" sz="1000" b="1" dirty="0"/>
              <a:t>Ampliación en segundo</a:t>
            </a:r>
            <a:r>
              <a:rPr lang="es-CL" sz="1000" dirty="0"/>
              <a:t> </a:t>
            </a:r>
            <a:r>
              <a:rPr lang="es-CL" sz="1000" b="1" dirty="0"/>
              <a:t>piso</a:t>
            </a:r>
            <a:r>
              <a:rPr lang="es-CL" sz="1000" dirty="0"/>
              <a:t>: Se podrán adicionar hasta 55 U.F. en Proyectos de Ampliación de obras a ser ejecutadas en el segundo piso de la vivienda.</a:t>
            </a:r>
          </a:p>
          <a:p>
            <a:r>
              <a:rPr lang="es-CL" sz="1000" dirty="0"/>
              <a:t> </a:t>
            </a:r>
          </a:p>
          <a:p>
            <a:pPr lvl="0"/>
            <a:r>
              <a:rPr lang="es-CL" sz="1000" b="1" dirty="0"/>
              <a:t>Solución Sanitaria Particular</a:t>
            </a:r>
            <a:r>
              <a:rPr lang="es-CL" sz="1000" dirty="0"/>
              <a:t>: Se podrán adicionar hasta 110 U.F. en Proyectos de Ampliación que consideren una Obra de Nuevo Baño o en Proyectos de Mejoramiento de Obras de Instalaciones, solo en viviendas ubicadas en áreas sin acceso a servicios sanitarios. Se utilizará para la ejecución de soluciones particulares de agua potable y/o de alcantarillado.</a:t>
            </a:r>
          </a:p>
          <a:p>
            <a:r>
              <a:rPr lang="es-CL" sz="1000" dirty="0"/>
              <a:t> </a:t>
            </a:r>
          </a:p>
          <a:p>
            <a:pPr lvl="0"/>
            <a:r>
              <a:rPr lang="es-CL" sz="1000" b="1" dirty="0"/>
              <a:t>Regularización: </a:t>
            </a:r>
            <a:r>
              <a:rPr lang="es-CL" sz="1000" dirty="0"/>
              <a:t>Tratándose de viviendas que cuenten con construcciones existentes sin recepción definitiva y que sea necesario regularizar, el subsidio se incrementará hasta en 25 U.F, para la realización de obras tendientes a mejorar los estándares de lo construido, para que éstas cumplan con las normas que permitan obtener la recepción definitiva. Estas últimas deberán efectuarse simultáneamente en el periodo de ejecución de las obras asociadas a cada proyecto. Si este incremento fuera insuficiente para financiar las obras a realizar, se podrá utilizar el monto del subsidio para estos fines. La existencia de construcciones no regularizadas será acreditada a través del Diagnóstico Técnico Constructivo.</a:t>
            </a:r>
          </a:p>
          <a:p>
            <a:r>
              <a:rPr lang="es-CL" sz="1000" dirty="0"/>
              <a:t> </a:t>
            </a:r>
          </a:p>
          <a:p>
            <a:pPr lvl="0"/>
            <a:r>
              <a:rPr lang="es-CL" sz="1000" b="1" dirty="0"/>
              <a:t>Refuerzo estructural en proyectos de Adecuación de Viviendas: </a:t>
            </a:r>
            <a:r>
              <a:rPr lang="es-CL" sz="1000" dirty="0"/>
              <a:t>En el caso de proyectos de Adecuación de Vivienda Existente se podrá incrementar el subsidio en hasta 250 UF para financiar obras especiales de refuerzo de la estructura original del inmueble, con el fin de que esta pueda resistir las nuevas solicitaciones que deberá asumir al adaptar los recintos a las nuevas funciones que se definan. Dentro de estas obras se considera el incremento de luces de vigas y losas, refuerzo de entrepisos y vigas, o construcción de losas, instalación de pilares, muros de contención, refuerzos de muros, etc.</a:t>
            </a:r>
          </a:p>
          <a:p>
            <a:endParaRPr lang="es-ES" sz="1000" dirty="0"/>
          </a:p>
          <a:p>
            <a:endParaRPr lang="es-CL" sz="1000" dirty="0"/>
          </a:p>
        </p:txBody>
      </p:sp>
      <p:sp>
        <p:nvSpPr>
          <p:cNvPr id="4" name="Marcador de número de diapositiva 3"/>
          <p:cNvSpPr>
            <a:spLocks noGrp="1"/>
          </p:cNvSpPr>
          <p:nvPr>
            <p:ph type="sldNum" sz="quarter" idx="10"/>
          </p:nvPr>
        </p:nvSpPr>
        <p:spPr/>
        <p:txBody>
          <a:bodyPr/>
          <a:lstStyle/>
          <a:p>
            <a:fld id="{3CAF6557-4B00-42A9-A0A8-474232FA384C}" type="slidenum">
              <a:rPr lang="es-CL" smtClean="0"/>
              <a:t>11</a:t>
            </a:fld>
            <a:endParaRPr lang="es-CL"/>
          </a:p>
        </p:txBody>
      </p:sp>
    </p:spTree>
    <p:extLst>
      <p:ext uri="{BB962C8B-B14F-4D97-AF65-F5344CB8AC3E}">
        <p14:creationId xmlns:p14="http://schemas.microsoft.com/office/powerpoint/2010/main" val="4206112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000" b="1" dirty="0">
                <a:solidFill>
                  <a:srgbClr val="00B0F0"/>
                </a:solidFill>
              </a:rPr>
              <a:t>Viviendas Objeto del Programa: </a:t>
            </a:r>
          </a:p>
          <a:p>
            <a:pPr marL="291179" indent="-291179">
              <a:buFont typeface="Arial" panose="020B0604020202020204" pitchFamily="34" charset="0"/>
              <a:buChar char="•"/>
            </a:pPr>
            <a:r>
              <a:rPr lang="es-ES" sz="1000" dirty="0"/>
              <a:t>Vivienda Social, definida por el artículo 3° del D.L. N° 2.552, de 1979.</a:t>
            </a:r>
          </a:p>
          <a:p>
            <a:pPr marL="291179" indent="-291179">
              <a:buFont typeface="Arial" panose="020B0604020202020204" pitchFamily="34" charset="0"/>
              <a:buChar char="•"/>
            </a:pPr>
            <a:r>
              <a:rPr lang="es-ES" sz="1000" dirty="0"/>
              <a:t>Vivienda o conjunto de viviendas construidas por el SERVIU o por sus antecesores legales.</a:t>
            </a:r>
          </a:p>
          <a:p>
            <a:pPr marL="291179" indent="-291179">
              <a:buFont typeface="Arial" panose="020B0604020202020204" pitchFamily="34" charset="0"/>
              <a:buChar char="•"/>
            </a:pPr>
            <a:r>
              <a:rPr lang="es-ES" sz="1000" dirty="0"/>
              <a:t>Vivienda cuyo avalúo fiscal vigente al momento de la postulación, sea igual o inferior a 950 U.F. </a:t>
            </a:r>
          </a:p>
          <a:p>
            <a:pPr marL="291179" indent="-291179">
              <a:buFont typeface="Arial" panose="020B0604020202020204" pitchFamily="34" charset="0"/>
              <a:buChar char="•"/>
            </a:pPr>
            <a:r>
              <a:rPr lang="es-ES" sz="1000" dirty="0"/>
              <a:t>Vivienda Patrimonial: bien inmueble con destino habitacional, ubicado en una Zona de Conservación Histórica o en un Inmueble de Conservación Histórica (según IPT) o en una Zona Típica o en un Monumento Histórico (según Ley N° 17.288) </a:t>
            </a:r>
          </a:p>
          <a:p>
            <a:pPr marL="291179" indent="-291179">
              <a:buFont typeface="Arial" panose="020B0604020202020204" pitchFamily="34" charset="0"/>
              <a:buChar char="•"/>
            </a:pPr>
            <a:r>
              <a:rPr lang="es-ES" sz="1000" dirty="0"/>
              <a:t>Vivienda Antigua: bien inmueble con destino habitacional construida antes de 1931 y cuyo avalúo fiscal no exceda de 1500 U.F. </a:t>
            </a:r>
          </a:p>
          <a:p>
            <a:pPr marL="291179" indent="-291179">
              <a:buFont typeface="Arial" panose="020B0604020202020204" pitchFamily="34" charset="0"/>
              <a:buChar char="•"/>
            </a:pPr>
            <a:r>
              <a:rPr lang="es-ES" sz="1000" dirty="0"/>
              <a:t>Viviendas emplazadas en zonas de inversión pública prioritaria, mediante resolución fundada del Ministro de Vivienda y Urbanismo, de acuerdo a la Política Nacional de Desarrollo Urbano.</a:t>
            </a:r>
          </a:p>
          <a:p>
            <a:pPr marL="291179" indent="-291179">
              <a:buFont typeface="Arial" panose="020B0604020202020204" pitchFamily="34" charset="0"/>
              <a:buChar char="•"/>
            </a:pPr>
            <a:endParaRPr lang="es-ES" sz="1000" dirty="0"/>
          </a:p>
          <a:p>
            <a:r>
              <a:rPr lang="es-ES" sz="1000" b="1" cap="all" dirty="0"/>
              <a:t>¿Quiénes pueden postular?</a:t>
            </a:r>
          </a:p>
          <a:p>
            <a:pPr lvl="0"/>
            <a:r>
              <a:rPr lang="es-CL" sz="1000" dirty="0"/>
              <a:t>Ser propietario o asignatario de la vivienda que integra el proyecto, lo que se acreditará mediante una Declaración jurada simple. </a:t>
            </a:r>
          </a:p>
          <a:p>
            <a:r>
              <a:rPr lang="es-CL" sz="1000" dirty="0"/>
              <a:t> </a:t>
            </a:r>
          </a:p>
          <a:p>
            <a:r>
              <a:rPr lang="es-CL" sz="1000" dirty="0"/>
              <a:t>Otras formas de tenencia deberán adicionar los siguientes documentos para acreditar la disponibilidad del inmueble, en caso que corresponda:</a:t>
            </a:r>
          </a:p>
          <a:p>
            <a:r>
              <a:rPr lang="es-CL" sz="1000" dirty="0"/>
              <a:t> </a:t>
            </a:r>
          </a:p>
          <a:p>
            <a:pPr lvl="1"/>
            <a:r>
              <a:rPr lang="es-CL" sz="1000" dirty="0"/>
              <a:t>Si se postula acreditando dominio en tierras indígenas deberá acompañarse certificado de la CONADI que acredite su inscripción en el Registro de Tierras Indígenas.</a:t>
            </a:r>
          </a:p>
          <a:p>
            <a:r>
              <a:rPr lang="es-CL" sz="1000" dirty="0"/>
              <a:t> </a:t>
            </a:r>
          </a:p>
          <a:p>
            <a:pPr lvl="1"/>
            <a:r>
              <a:rPr lang="es-CL" sz="1000" dirty="0"/>
              <a:t>Si se postula acreditando, derechos en comunidad sobre un predio, se debe acompañar copia de la inscripción de dominio vigente a nombre de la comunidad, en que consten los derechos del postulante, y autorización escrita otorgada por los demás comuneros a favor del interesado, sobre una determinada porción del terreno, siempre que la superficie de ésta permita la cabida del proyecto a ejecutar.</a:t>
            </a:r>
          </a:p>
          <a:p>
            <a:r>
              <a:rPr lang="es-CL" sz="1000" dirty="0"/>
              <a:t> </a:t>
            </a:r>
          </a:p>
          <a:p>
            <a:pPr lvl="1"/>
            <a:r>
              <a:rPr lang="es-CL" sz="1000" dirty="0"/>
              <a:t>Si se postula acreditando derecho de goce en tierras indígenas, deberá acompañarse copia autorizada de la resolución de la CONADI que certifique la constitución de un derecho de goce autorizado por la respectiva comunidad, que singularice la parte del terreno en que está constituido y su inscripción en el Registro de Tierras Indígenas a favor del postulante, de su cónyuge o conviviente civil, o de ambos Cónyuges en comunidad, o de la sucesión integrada por el cónyuge sobreviviente, conviviente civil, sus hijos o descendientes.</a:t>
            </a:r>
          </a:p>
          <a:p>
            <a:r>
              <a:rPr lang="es-CL" sz="1000" dirty="0"/>
              <a:t> </a:t>
            </a:r>
          </a:p>
          <a:p>
            <a:pPr lvl="1"/>
            <a:r>
              <a:rPr lang="es-CL" sz="1000" dirty="0"/>
              <a:t>Si se postula acreditando derecho real de uso en tierras indígenas, deberá acompañarse certificado emitido por la CONADI que acredite que se ha cumplido con los trámites para la constitución del mismo a favor del postulante, de su cónyuge o conviviente civil, o de ambos cónyuges en comunidad, o de la sucesión integrada por el cónyuge sobreviviente y sus hijos o descendientes, en los términos que señalan los incisos sexto y octavo del artículo 17 de la ley Nº 19.253. Al momento de la entrega del Certificado de Subsidio al interesado, éste deberá entregar copia de la inscripción en el Conservador de Bienes Raíces del instrumento público mediante la cual se hubiere constituido el mencionado derecho real de uso; de lo contrario procederá su exclusión de la nómina de beneficiarios.</a:t>
            </a:r>
          </a:p>
          <a:p>
            <a:r>
              <a:rPr lang="es-CL" sz="1000" dirty="0"/>
              <a:t> </a:t>
            </a:r>
          </a:p>
          <a:p>
            <a:pPr lvl="1"/>
            <a:r>
              <a:rPr lang="es-CL" sz="1000" dirty="0"/>
              <a:t>Tratándose de postulantes acogidos a la citada ley Nº 19.253, deberán acompañar escritura pública inscrita de cesión de derechos del terreno a favor del postulante, o de su cónyuge o conviviente civil, o de ambos cónyuges en comunidad, o de la sucesión integrada por el cónyuge sobreviviente, sus hijos o descendientes.</a:t>
            </a:r>
          </a:p>
          <a:p>
            <a:r>
              <a:rPr lang="es-CL" sz="1000" dirty="0"/>
              <a:t> </a:t>
            </a:r>
          </a:p>
          <a:p>
            <a:pPr lvl="1"/>
            <a:r>
              <a:rPr lang="es-CL" sz="1000" dirty="0"/>
              <a:t>Copia de la inscripción en el Conservador de Bienes Raíces del instrumento público mediante el cual se hubiere constituido usufructo derecho real de uso por el propietario del terreno sobre una determinada porción del mismo, a favor del postulante que sea ascendiente o descendiente de aquel, o pariente por consanguinidad o por afinidad, o colateral hasta el segundo grado inclusive. También podrá postular el cónyuge del titular del derecho anteriormente mencionado.</a:t>
            </a:r>
          </a:p>
          <a:p>
            <a:r>
              <a:rPr lang="es-CL" sz="1000" dirty="0"/>
              <a:t> </a:t>
            </a:r>
          </a:p>
          <a:p>
            <a:pPr lvl="1"/>
            <a:r>
              <a:rPr lang="es-CL" sz="1000" dirty="0"/>
              <a:t>Si se postula acreditando derechos en comunidades agrícolas a las que se refiere el DFL Nº 5, de 1968, del Ministerio de Agricultura, deberá acompañarse copia de la inscripción de dominio o de la cesión de derechos a favor de comuneros agrícolas, otorgado por el Conservador de Bienes Raíces, con certificado de vigencia. Estos derechos podrán ser acreditados por el postulante, por su cónyuge o conviviente civil, por ambos cónyuges en comunidad o por la sucesión integrada por el cónyuge sobreviviente, conviviente civil, sus hijos o descendientes.</a:t>
            </a:r>
          </a:p>
          <a:p>
            <a:r>
              <a:rPr lang="es-CL" sz="1000" dirty="0"/>
              <a:t> </a:t>
            </a:r>
          </a:p>
          <a:p>
            <a:pPr lvl="1"/>
            <a:r>
              <a:rPr lang="es-CL" sz="1000" dirty="0"/>
              <a:t>Copia de la inscripción en el Conservador de Bienes Raíces, del instrumento público mediante el cual se hubiere constituido derecho real de uso por el comunero de una comunidad agrícola a que se refiere el DFL Nº 5, de 1968, del Ministerio de Agricultura, autorizado por el Directorio de la respectiva comunidad, sobre una determinada porción del terreno, a favor del interesado que sea ascendiente o descendiente de aquel por consanguinidad o afinidad, hasta el segundo grado inclusive o colateral hasta el segundo grado inclusive, y/o de su cónyuge o conviviente civil, en su caso.</a:t>
            </a:r>
          </a:p>
          <a:p>
            <a:r>
              <a:rPr lang="es-CL" sz="1000" dirty="0"/>
              <a:t> </a:t>
            </a:r>
          </a:p>
          <a:p>
            <a:pPr lvl="1"/>
            <a:r>
              <a:rPr lang="es-CL" sz="1000" dirty="0"/>
              <a:t>Certificado otorgado por el Ministerio de Bienes Nacionales que acredite que se ha extendido a favor del postulante o de su cónyuge o conviviente civil el Acta de Radicación a que se refiere el artículo 89 del DL Nº 1.939, de 1977, y que ésta se encuentra vigente</a:t>
            </a:r>
          </a:p>
          <a:p>
            <a:r>
              <a:rPr lang="es-CL" sz="1000" dirty="0"/>
              <a:t> </a:t>
            </a:r>
          </a:p>
          <a:p>
            <a:pPr lvl="1"/>
            <a:r>
              <a:rPr lang="es-CL" sz="1000" dirty="0"/>
              <a:t>Certificado emitido por el Ministerio de Bienes Nacionales que acredite que el inmueble poseído por el postulante o por su cónyuge o conviviente civil se encuentra sometido al procedimiento de regularización establecido en el DL Nº 2.695, de 1979, que se ha cumplido con las medidas de publicidad establecidas en el artículo 11º de dicho cuerpo legal, y que no se ha deducido oposición por terceros dentro del plazo de 30 días hábiles que señala ese precepto.</a:t>
            </a:r>
          </a:p>
          <a:p>
            <a:r>
              <a:rPr lang="es-CL" sz="1000" dirty="0"/>
              <a:t> </a:t>
            </a:r>
          </a:p>
          <a:p>
            <a:pPr lvl="1"/>
            <a:r>
              <a:rPr lang="es-CL" sz="1000" dirty="0"/>
              <a:t>Si se trata de inmuebles pertenecientes a una sucesión hereditaria, con copia de la inscripción especial de herencia o si esta no se hubiere practicado aún, con copia de la inscripción de dominio a favor del causante, acreditando su calidad de heredero con copia del auto de posesión efectiva otorgada por el tribunal competente, en caso de sucesiones testadas, o del acto administrativo que acoja a trámite la solicitud de posesión efectiva ante el Servicio de Registro Civil e Identificación, tratándose de sucesiones intestadas.</a:t>
            </a:r>
          </a:p>
          <a:p>
            <a:endParaRPr lang="es-ES" sz="1000" b="1" cap="all" dirty="0"/>
          </a:p>
          <a:p>
            <a:endParaRPr lang="es-CL" sz="1000" dirty="0"/>
          </a:p>
        </p:txBody>
      </p:sp>
      <p:sp>
        <p:nvSpPr>
          <p:cNvPr id="4" name="Marcador de número de diapositiva 3"/>
          <p:cNvSpPr>
            <a:spLocks noGrp="1"/>
          </p:cNvSpPr>
          <p:nvPr>
            <p:ph type="sldNum" sz="quarter" idx="10"/>
          </p:nvPr>
        </p:nvSpPr>
        <p:spPr/>
        <p:txBody>
          <a:bodyPr/>
          <a:lstStyle/>
          <a:p>
            <a:fld id="{3CAF6557-4B00-42A9-A0A8-474232FA384C}" type="slidenum">
              <a:rPr lang="es-CL" smtClean="0"/>
              <a:t>12</a:t>
            </a:fld>
            <a:endParaRPr lang="es-CL"/>
          </a:p>
        </p:txBody>
      </p:sp>
    </p:spTree>
    <p:extLst>
      <p:ext uri="{BB962C8B-B14F-4D97-AF65-F5344CB8AC3E}">
        <p14:creationId xmlns:p14="http://schemas.microsoft.com/office/powerpoint/2010/main" val="2391722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CL"/>
          </a:p>
        </p:txBody>
      </p:sp>
      <p:sp>
        <p:nvSpPr>
          <p:cNvPr id="4" name="Marcador de fecha 3"/>
          <p:cNvSpPr>
            <a:spLocks noGrp="1"/>
          </p:cNvSpPr>
          <p:nvPr>
            <p:ph type="dt" sz="half" idx="10"/>
          </p:nvPr>
        </p:nvSpPr>
        <p:spPr/>
        <p:txBody>
          <a:bodyPr/>
          <a:lstStyle/>
          <a:p>
            <a:fld id="{5376BFC4-B6BC-458B-A6EF-DDB35A04F27D}" type="datetimeFigureOut">
              <a:rPr lang="es-CL" smtClean="0"/>
              <a:t>31-07-2019</a:t>
            </a:fld>
            <a:endParaRPr lang="es-CL" dirty="0"/>
          </a:p>
        </p:txBody>
      </p:sp>
      <p:sp>
        <p:nvSpPr>
          <p:cNvPr id="5" name="Marcador de pie de página 4"/>
          <p:cNvSpPr>
            <a:spLocks noGrp="1"/>
          </p:cNvSpPr>
          <p:nvPr>
            <p:ph type="ftr" sz="quarter" idx="11"/>
          </p:nvPr>
        </p:nvSpPr>
        <p:spPr/>
        <p:txBody>
          <a:bodyPr/>
          <a:lstStyle/>
          <a:p>
            <a:endParaRPr lang="es-CL" dirty="0"/>
          </a:p>
        </p:txBody>
      </p:sp>
      <p:sp>
        <p:nvSpPr>
          <p:cNvPr id="6" name="Marcador de número de diapositiva 5"/>
          <p:cNvSpPr>
            <a:spLocks noGrp="1"/>
          </p:cNvSpPr>
          <p:nvPr>
            <p:ph type="sldNum" sz="quarter" idx="12"/>
          </p:nvPr>
        </p:nvSpPr>
        <p:spPr/>
        <p:txBody>
          <a:bodyPr/>
          <a:lstStyle/>
          <a:p>
            <a:fld id="{18E0649A-86A8-4B37-BFB4-0774A519538C}" type="slidenum">
              <a:rPr lang="es-CL" smtClean="0"/>
              <a:t>‹Nº›</a:t>
            </a:fld>
            <a:endParaRPr lang="es-CL" dirty="0"/>
          </a:p>
        </p:txBody>
      </p:sp>
    </p:spTree>
    <p:extLst>
      <p:ext uri="{BB962C8B-B14F-4D97-AF65-F5344CB8AC3E}">
        <p14:creationId xmlns:p14="http://schemas.microsoft.com/office/powerpoint/2010/main" val="3190145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5376BFC4-B6BC-458B-A6EF-DDB35A04F27D}" type="datetimeFigureOut">
              <a:rPr lang="es-CL" smtClean="0"/>
              <a:t>31-07-2019</a:t>
            </a:fld>
            <a:endParaRPr lang="es-CL" dirty="0"/>
          </a:p>
        </p:txBody>
      </p:sp>
      <p:sp>
        <p:nvSpPr>
          <p:cNvPr id="5" name="Marcador de pie de página 4"/>
          <p:cNvSpPr>
            <a:spLocks noGrp="1"/>
          </p:cNvSpPr>
          <p:nvPr>
            <p:ph type="ftr" sz="quarter" idx="11"/>
          </p:nvPr>
        </p:nvSpPr>
        <p:spPr/>
        <p:txBody>
          <a:bodyPr/>
          <a:lstStyle/>
          <a:p>
            <a:endParaRPr lang="es-CL" dirty="0"/>
          </a:p>
        </p:txBody>
      </p:sp>
      <p:sp>
        <p:nvSpPr>
          <p:cNvPr id="6" name="Marcador de número de diapositiva 5"/>
          <p:cNvSpPr>
            <a:spLocks noGrp="1"/>
          </p:cNvSpPr>
          <p:nvPr>
            <p:ph type="sldNum" sz="quarter" idx="12"/>
          </p:nvPr>
        </p:nvSpPr>
        <p:spPr/>
        <p:txBody>
          <a:bodyPr/>
          <a:lstStyle/>
          <a:p>
            <a:fld id="{18E0649A-86A8-4B37-BFB4-0774A519538C}" type="slidenum">
              <a:rPr lang="es-CL" smtClean="0"/>
              <a:t>‹Nº›</a:t>
            </a:fld>
            <a:endParaRPr lang="es-CL" dirty="0"/>
          </a:p>
        </p:txBody>
      </p:sp>
    </p:spTree>
    <p:extLst>
      <p:ext uri="{BB962C8B-B14F-4D97-AF65-F5344CB8AC3E}">
        <p14:creationId xmlns:p14="http://schemas.microsoft.com/office/powerpoint/2010/main" val="3399851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5376BFC4-B6BC-458B-A6EF-DDB35A04F27D}" type="datetimeFigureOut">
              <a:rPr lang="es-CL" smtClean="0"/>
              <a:t>31-07-2019</a:t>
            </a:fld>
            <a:endParaRPr lang="es-CL" dirty="0"/>
          </a:p>
        </p:txBody>
      </p:sp>
      <p:sp>
        <p:nvSpPr>
          <p:cNvPr id="5" name="Marcador de pie de página 4"/>
          <p:cNvSpPr>
            <a:spLocks noGrp="1"/>
          </p:cNvSpPr>
          <p:nvPr>
            <p:ph type="ftr" sz="quarter" idx="11"/>
          </p:nvPr>
        </p:nvSpPr>
        <p:spPr/>
        <p:txBody>
          <a:bodyPr/>
          <a:lstStyle/>
          <a:p>
            <a:endParaRPr lang="es-CL" dirty="0"/>
          </a:p>
        </p:txBody>
      </p:sp>
      <p:sp>
        <p:nvSpPr>
          <p:cNvPr id="6" name="Marcador de número de diapositiva 5"/>
          <p:cNvSpPr>
            <a:spLocks noGrp="1"/>
          </p:cNvSpPr>
          <p:nvPr>
            <p:ph type="sldNum" sz="quarter" idx="12"/>
          </p:nvPr>
        </p:nvSpPr>
        <p:spPr/>
        <p:txBody>
          <a:bodyPr/>
          <a:lstStyle/>
          <a:p>
            <a:fld id="{18E0649A-86A8-4B37-BFB4-0774A519538C}" type="slidenum">
              <a:rPr lang="es-CL" smtClean="0"/>
              <a:t>‹Nº›</a:t>
            </a:fld>
            <a:endParaRPr lang="es-CL" dirty="0"/>
          </a:p>
        </p:txBody>
      </p:sp>
    </p:spTree>
    <p:extLst>
      <p:ext uri="{BB962C8B-B14F-4D97-AF65-F5344CB8AC3E}">
        <p14:creationId xmlns:p14="http://schemas.microsoft.com/office/powerpoint/2010/main" val="1218675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S"/>
          </a:p>
        </p:txBody>
      </p:sp>
      <p:sp>
        <p:nvSpPr>
          <p:cNvPr id="4" name="Marcador de fecha 3"/>
          <p:cNvSpPr>
            <a:spLocks noGrp="1"/>
          </p:cNvSpPr>
          <p:nvPr>
            <p:ph type="dt" sz="half" idx="10"/>
          </p:nvPr>
        </p:nvSpPr>
        <p:spPr/>
        <p:txBody>
          <a:bodyPr/>
          <a:lstStyle/>
          <a:p>
            <a:fld id="{9474C7AF-C045-4FC5-A541-AFFAC8617767}" type="datetimeFigureOut">
              <a:rPr lang="es-ES" smtClean="0"/>
              <a:t>31/07/2019</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ADA7FF86-EF69-4D96-B47E-180A083415B4}" type="slidenum">
              <a:rPr lang="es-ES" smtClean="0"/>
              <a:t>‹Nº›</a:t>
            </a:fld>
            <a:endParaRPr lang="es-ES" dirty="0"/>
          </a:p>
        </p:txBody>
      </p:sp>
    </p:spTree>
    <p:extLst>
      <p:ext uri="{BB962C8B-B14F-4D97-AF65-F5344CB8AC3E}">
        <p14:creationId xmlns:p14="http://schemas.microsoft.com/office/powerpoint/2010/main" val="13037820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9474C7AF-C045-4FC5-A541-AFFAC8617767}" type="datetimeFigureOut">
              <a:rPr lang="es-ES" smtClean="0"/>
              <a:t>31/07/2019</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ADA7FF86-EF69-4D96-B47E-180A083415B4}" type="slidenum">
              <a:rPr lang="es-ES" smtClean="0"/>
              <a:t>‹Nº›</a:t>
            </a:fld>
            <a:endParaRPr lang="es-ES" dirty="0"/>
          </a:p>
        </p:txBody>
      </p:sp>
    </p:spTree>
    <p:extLst>
      <p:ext uri="{BB962C8B-B14F-4D97-AF65-F5344CB8AC3E}">
        <p14:creationId xmlns:p14="http://schemas.microsoft.com/office/powerpoint/2010/main" val="3629295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9474C7AF-C045-4FC5-A541-AFFAC8617767}" type="datetimeFigureOut">
              <a:rPr lang="es-ES" smtClean="0"/>
              <a:t>31/07/2019</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ADA7FF86-EF69-4D96-B47E-180A083415B4}" type="slidenum">
              <a:rPr lang="es-ES" smtClean="0"/>
              <a:t>‹Nº›</a:t>
            </a:fld>
            <a:endParaRPr lang="es-ES" dirty="0"/>
          </a:p>
        </p:txBody>
      </p:sp>
    </p:spTree>
    <p:extLst>
      <p:ext uri="{BB962C8B-B14F-4D97-AF65-F5344CB8AC3E}">
        <p14:creationId xmlns:p14="http://schemas.microsoft.com/office/powerpoint/2010/main" val="42783385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9474C7AF-C045-4FC5-A541-AFFAC8617767}" type="datetimeFigureOut">
              <a:rPr lang="es-ES" smtClean="0"/>
              <a:t>31/07/2019</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ADA7FF86-EF69-4D96-B47E-180A083415B4}" type="slidenum">
              <a:rPr lang="es-ES" smtClean="0"/>
              <a:t>‹Nº›</a:t>
            </a:fld>
            <a:endParaRPr lang="es-ES" dirty="0"/>
          </a:p>
        </p:txBody>
      </p:sp>
    </p:spTree>
    <p:extLst>
      <p:ext uri="{BB962C8B-B14F-4D97-AF65-F5344CB8AC3E}">
        <p14:creationId xmlns:p14="http://schemas.microsoft.com/office/powerpoint/2010/main" val="1655711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9474C7AF-C045-4FC5-A541-AFFAC8617767}" type="datetimeFigureOut">
              <a:rPr lang="es-ES" smtClean="0"/>
              <a:t>31/07/2019</a:t>
            </a:fld>
            <a:endParaRPr lang="es-ES" dirty="0"/>
          </a:p>
        </p:txBody>
      </p:sp>
      <p:sp>
        <p:nvSpPr>
          <p:cNvPr id="8" name="Marcador de pie de página 7"/>
          <p:cNvSpPr>
            <a:spLocks noGrp="1"/>
          </p:cNvSpPr>
          <p:nvPr>
            <p:ph type="ftr" sz="quarter" idx="11"/>
          </p:nvPr>
        </p:nvSpPr>
        <p:spPr/>
        <p:txBody>
          <a:bodyPr/>
          <a:lstStyle/>
          <a:p>
            <a:endParaRPr lang="es-ES" dirty="0"/>
          </a:p>
        </p:txBody>
      </p:sp>
      <p:sp>
        <p:nvSpPr>
          <p:cNvPr id="9" name="Marcador de número de diapositiva 8"/>
          <p:cNvSpPr>
            <a:spLocks noGrp="1"/>
          </p:cNvSpPr>
          <p:nvPr>
            <p:ph type="sldNum" sz="quarter" idx="12"/>
          </p:nvPr>
        </p:nvSpPr>
        <p:spPr/>
        <p:txBody>
          <a:bodyPr/>
          <a:lstStyle/>
          <a:p>
            <a:fld id="{ADA7FF86-EF69-4D96-B47E-180A083415B4}" type="slidenum">
              <a:rPr lang="es-ES" smtClean="0"/>
              <a:t>‹Nº›</a:t>
            </a:fld>
            <a:endParaRPr lang="es-ES" dirty="0"/>
          </a:p>
        </p:txBody>
      </p:sp>
    </p:spTree>
    <p:extLst>
      <p:ext uri="{BB962C8B-B14F-4D97-AF65-F5344CB8AC3E}">
        <p14:creationId xmlns:p14="http://schemas.microsoft.com/office/powerpoint/2010/main" val="4055527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9474C7AF-C045-4FC5-A541-AFFAC8617767}" type="datetimeFigureOut">
              <a:rPr lang="es-ES" smtClean="0"/>
              <a:t>31/07/2019</a:t>
            </a:fld>
            <a:endParaRPr lang="es-ES"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ADA7FF86-EF69-4D96-B47E-180A083415B4}" type="slidenum">
              <a:rPr lang="es-ES" smtClean="0"/>
              <a:t>‹Nº›</a:t>
            </a:fld>
            <a:endParaRPr lang="es-ES" dirty="0"/>
          </a:p>
        </p:txBody>
      </p:sp>
    </p:spTree>
    <p:extLst>
      <p:ext uri="{BB962C8B-B14F-4D97-AF65-F5344CB8AC3E}">
        <p14:creationId xmlns:p14="http://schemas.microsoft.com/office/powerpoint/2010/main" val="33838820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474C7AF-C045-4FC5-A541-AFFAC8617767}" type="datetimeFigureOut">
              <a:rPr lang="es-ES" smtClean="0"/>
              <a:t>31/07/2019</a:t>
            </a:fld>
            <a:endParaRPr lang="es-ES" dirty="0"/>
          </a:p>
        </p:txBody>
      </p:sp>
      <p:sp>
        <p:nvSpPr>
          <p:cNvPr id="3" name="Marcador de pie de página 2"/>
          <p:cNvSpPr>
            <a:spLocks noGrp="1"/>
          </p:cNvSpPr>
          <p:nvPr>
            <p:ph type="ftr" sz="quarter" idx="11"/>
          </p:nvPr>
        </p:nvSpPr>
        <p:spPr/>
        <p:txBody>
          <a:bodyPr/>
          <a:lstStyle/>
          <a:p>
            <a:endParaRPr lang="es-ES" dirty="0"/>
          </a:p>
        </p:txBody>
      </p:sp>
      <p:sp>
        <p:nvSpPr>
          <p:cNvPr id="4" name="Marcador de número de diapositiva 3"/>
          <p:cNvSpPr>
            <a:spLocks noGrp="1"/>
          </p:cNvSpPr>
          <p:nvPr>
            <p:ph type="sldNum" sz="quarter" idx="12"/>
          </p:nvPr>
        </p:nvSpPr>
        <p:spPr/>
        <p:txBody>
          <a:bodyPr/>
          <a:lstStyle/>
          <a:p>
            <a:fld id="{ADA7FF86-EF69-4D96-B47E-180A083415B4}" type="slidenum">
              <a:rPr lang="es-ES" smtClean="0"/>
              <a:t>‹Nº›</a:t>
            </a:fld>
            <a:endParaRPr lang="es-ES" dirty="0"/>
          </a:p>
        </p:txBody>
      </p:sp>
    </p:spTree>
    <p:extLst>
      <p:ext uri="{BB962C8B-B14F-4D97-AF65-F5344CB8AC3E}">
        <p14:creationId xmlns:p14="http://schemas.microsoft.com/office/powerpoint/2010/main" val="7166484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9474C7AF-C045-4FC5-A541-AFFAC8617767}" type="datetimeFigureOut">
              <a:rPr lang="es-ES" smtClean="0"/>
              <a:t>31/07/2019</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ADA7FF86-EF69-4D96-B47E-180A083415B4}" type="slidenum">
              <a:rPr lang="es-ES" smtClean="0"/>
              <a:t>‹Nº›</a:t>
            </a:fld>
            <a:endParaRPr lang="es-ES" dirty="0"/>
          </a:p>
        </p:txBody>
      </p:sp>
    </p:spTree>
    <p:extLst>
      <p:ext uri="{BB962C8B-B14F-4D97-AF65-F5344CB8AC3E}">
        <p14:creationId xmlns:p14="http://schemas.microsoft.com/office/powerpoint/2010/main" val="4223477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5376BFC4-B6BC-458B-A6EF-DDB35A04F27D}" type="datetimeFigureOut">
              <a:rPr lang="es-CL" smtClean="0"/>
              <a:t>31-07-2019</a:t>
            </a:fld>
            <a:endParaRPr lang="es-CL" dirty="0"/>
          </a:p>
        </p:txBody>
      </p:sp>
      <p:sp>
        <p:nvSpPr>
          <p:cNvPr id="5" name="Marcador de pie de página 4"/>
          <p:cNvSpPr>
            <a:spLocks noGrp="1"/>
          </p:cNvSpPr>
          <p:nvPr>
            <p:ph type="ftr" sz="quarter" idx="11"/>
          </p:nvPr>
        </p:nvSpPr>
        <p:spPr/>
        <p:txBody>
          <a:bodyPr/>
          <a:lstStyle/>
          <a:p>
            <a:endParaRPr lang="es-CL" dirty="0"/>
          </a:p>
        </p:txBody>
      </p:sp>
      <p:sp>
        <p:nvSpPr>
          <p:cNvPr id="6" name="Marcador de número de diapositiva 5"/>
          <p:cNvSpPr>
            <a:spLocks noGrp="1"/>
          </p:cNvSpPr>
          <p:nvPr>
            <p:ph type="sldNum" sz="quarter" idx="12"/>
          </p:nvPr>
        </p:nvSpPr>
        <p:spPr/>
        <p:txBody>
          <a:bodyPr/>
          <a:lstStyle/>
          <a:p>
            <a:fld id="{18E0649A-86A8-4B37-BFB4-0774A519538C}" type="slidenum">
              <a:rPr lang="es-CL" smtClean="0"/>
              <a:t>‹Nº›</a:t>
            </a:fld>
            <a:endParaRPr lang="es-CL" dirty="0"/>
          </a:p>
        </p:txBody>
      </p:sp>
    </p:spTree>
    <p:extLst>
      <p:ext uri="{BB962C8B-B14F-4D97-AF65-F5344CB8AC3E}">
        <p14:creationId xmlns:p14="http://schemas.microsoft.com/office/powerpoint/2010/main" val="18720760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9474C7AF-C045-4FC5-A541-AFFAC8617767}" type="datetimeFigureOut">
              <a:rPr lang="es-ES" smtClean="0"/>
              <a:t>31/07/2019</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ADA7FF86-EF69-4D96-B47E-180A083415B4}" type="slidenum">
              <a:rPr lang="es-ES" smtClean="0"/>
              <a:t>‹Nº›</a:t>
            </a:fld>
            <a:endParaRPr lang="es-ES" dirty="0"/>
          </a:p>
        </p:txBody>
      </p:sp>
    </p:spTree>
    <p:extLst>
      <p:ext uri="{BB962C8B-B14F-4D97-AF65-F5344CB8AC3E}">
        <p14:creationId xmlns:p14="http://schemas.microsoft.com/office/powerpoint/2010/main" val="40393380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9474C7AF-C045-4FC5-A541-AFFAC8617767}" type="datetimeFigureOut">
              <a:rPr lang="es-ES" smtClean="0"/>
              <a:t>31/07/2019</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ADA7FF86-EF69-4D96-B47E-180A083415B4}" type="slidenum">
              <a:rPr lang="es-ES" smtClean="0"/>
              <a:t>‹Nº›</a:t>
            </a:fld>
            <a:endParaRPr lang="es-ES" dirty="0"/>
          </a:p>
        </p:txBody>
      </p:sp>
    </p:spTree>
    <p:extLst>
      <p:ext uri="{BB962C8B-B14F-4D97-AF65-F5344CB8AC3E}">
        <p14:creationId xmlns:p14="http://schemas.microsoft.com/office/powerpoint/2010/main" val="16542603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9474C7AF-C045-4FC5-A541-AFFAC8617767}" type="datetimeFigureOut">
              <a:rPr lang="es-ES" smtClean="0"/>
              <a:t>31/07/2019</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ADA7FF86-EF69-4D96-B47E-180A083415B4}" type="slidenum">
              <a:rPr lang="es-ES" smtClean="0"/>
              <a:t>‹Nº›</a:t>
            </a:fld>
            <a:endParaRPr lang="es-ES" dirty="0"/>
          </a:p>
        </p:txBody>
      </p:sp>
    </p:spTree>
    <p:extLst>
      <p:ext uri="{BB962C8B-B14F-4D97-AF65-F5344CB8AC3E}">
        <p14:creationId xmlns:p14="http://schemas.microsoft.com/office/powerpoint/2010/main" val="518979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5376BFC4-B6BC-458B-A6EF-DDB35A04F27D}" type="datetimeFigureOut">
              <a:rPr lang="es-CL" smtClean="0"/>
              <a:t>31-07-2019</a:t>
            </a:fld>
            <a:endParaRPr lang="es-CL" dirty="0"/>
          </a:p>
        </p:txBody>
      </p:sp>
      <p:sp>
        <p:nvSpPr>
          <p:cNvPr id="5" name="Marcador de pie de página 4"/>
          <p:cNvSpPr>
            <a:spLocks noGrp="1"/>
          </p:cNvSpPr>
          <p:nvPr>
            <p:ph type="ftr" sz="quarter" idx="11"/>
          </p:nvPr>
        </p:nvSpPr>
        <p:spPr/>
        <p:txBody>
          <a:bodyPr/>
          <a:lstStyle/>
          <a:p>
            <a:endParaRPr lang="es-CL" dirty="0"/>
          </a:p>
        </p:txBody>
      </p:sp>
      <p:sp>
        <p:nvSpPr>
          <p:cNvPr id="6" name="Marcador de número de diapositiva 5"/>
          <p:cNvSpPr>
            <a:spLocks noGrp="1"/>
          </p:cNvSpPr>
          <p:nvPr>
            <p:ph type="sldNum" sz="quarter" idx="12"/>
          </p:nvPr>
        </p:nvSpPr>
        <p:spPr/>
        <p:txBody>
          <a:bodyPr/>
          <a:lstStyle/>
          <a:p>
            <a:fld id="{18E0649A-86A8-4B37-BFB4-0774A519538C}" type="slidenum">
              <a:rPr lang="es-CL" smtClean="0"/>
              <a:t>‹Nº›</a:t>
            </a:fld>
            <a:endParaRPr lang="es-CL" dirty="0"/>
          </a:p>
        </p:txBody>
      </p:sp>
    </p:spTree>
    <p:extLst>
      <p:ext uri="{BB962C8B-B14F-4D97-AF65-F5344CB8AC3E}">
        <p14:creationId xmlns:p14="http://schemas.microsoft.com/office/powerpoint/2010/main" val="219295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fecha 4"/>
          <p:cNvSpPr>
            <a:spLocks noGrp="1"/>
          </p:cNvSpPr>
          <p:nvPr>
            <p:ph type="dt" sz="half" idx="10"/>
          </p:nvPr>
        </p:nvSpPr>
        <p:spPr/>
        <p:txBody>
          <a:bodyPr/>
          <a:lstStyle/>
          <a:p>
            <a:fld id="{5376BFC4-B6BC-458B-A6EF-DDB35A04F27D}" type="datetimeFigureOut">
              <a:rPr lang="es-CL" smtClean="0"/>
              <a:t>31-07-2019</a:t>
            </a:fld>
            <a:endParaRPr lang="es-CL" dirty="0"/>
          </a:p>
        </p:txBody>
      </p:sp>
      <p:sp>
        <p:nvSpPr>
          <p:cNvPr id="6" name="Marcador de pie de página 5"/>
          <p:cNvSpPr>
            <a:spLocks noGrp="1"/>
          </p:cNvSpPr>
          <p:nvPr>
            <p:ph type="ftr" sz="quarter" idx="11"/>
          </p:nvPr>
        </p:nvSpPr>
        <p:spPr/>
        <p:txBody>
          <a:bodyPr/>
          <a:lstStyle/>
          <a:p>
            <a:endParaRPr lang="es-CL" dirty="0"/>
          </a:p>
        </p:txBody>
      </p:sp>
      <p:sp>
        <p:nvSpPr>
          <p:cNvPr id="7" name="Marcador de número de diapositiva 6"/>
          <p:cNvSpPr>
            <a:spLocks noGrp="1"/>
          </p:cNvSpPr>
          <p:nvPr>
            <p:ph type="sldNum" sz="quarter" idx="12"/>
          </p:nvPr>
        </p:nvSpPr>
        <p:spPr/>
        <p:txBody>
          <a:bodyPr/>
          <a:lstStyle/>
          <a:p>
            <a:fld id="{18E0649A-86A8-4B37-BFB4-0774A519538C}" type="slidenum">
              <a:rPr lang="es-CL" smtClean="0"/>
              <a:t>‹Nº›</a:t>
            </a:fld>
            <a:endParaRPr lang="es-CL" dirty="0"/>
          </a:p>
        </p:txBody>
      </p:sp>
    </p:spTree>
    <p:extLst>
      <p:ext uri="{BB962C8B-B14F-4D97-AF65-F5344CB8AC3E}">
        <p14:creationId xmlns:p14="http://schemas.microsoft.com/office/powerpoint/2010/main" val="2180156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Marcador de fecha 6"/>
          <p:cNvSpPr>
            <a:spLocks noGrp="1"/>
          </p:cNvSpPr>
          <p:nvPr>
            <p:ph type="dt" sz="half" idx="10"/>
          </p:nvPr>
        </p:nvSpPr>
        <p:spPr/>
        <p:txBody>
          <a:bodyPr/>
          <a:lstStyle/>
          <a:p>
            <a:fld id="{5376BFC4-B6BC-458B-A6EF-DDB35A04F27D}" type="datetimeFigureOut">
              <a:rPr lang="es-CL" smtClean="0"/>
              <a:t>31-07-2019</a:t>
            </a:fld>
            <a:endParaRPr lang="es-CL" dirty="0"/>
          </a:p>
        </p:txBody>
      </p:sp>
      <p:sp>
        <p:nvSpPr>
          <p:cNvPr id="8" name="Marcador de pie de página 7"/>
          <p:cNvSpPr>
            <a:spLocks noGrp="1"/>
          </p:cNvSpPr>
          <p:nvPr>
            <p:ph type="ftr" sz="quarter" idx="11"/>
          </p:nvPr>
        </p:nvSpPr>
        <p:spPr/>
        <p:txBody>
          <a:bodyPr/>
          <a:lstStyle/>
          <a:p>
            <a:endParaRPr lang="es-CL" dirty="0"/>
          </a:p>
        </p:txBody>
      </p:sp>
      <p:sp>
        <p:nvSpPr>
          <p:cNvPr id="9" name="Marcador de número de diapositiva 8"/>
          <p:cNvSpPr>
            <a:spLocks noGrp="1"/>
          </p:cNvSpPr>
          <p:nvPr>
            <p:ph type="sldNum" sz="quarter" idx="12"/>
          </p:nvPr>
        </p:nvSpPr>
        <p:spPr/>
        <p:txBody>
          <a:bodyPr/>
          <a:lstStyle/>
          <a:p>
            <a:fld id="{18E0649A-86A8-4B37-BFB4-0774A519538C}" type="slidenum">
              <a:rPr lang="es-CL" smtClean="0"/>
              <a:t>‹Nº›</a:t>
            </a:fld>
            <a:endParaRPr lang="es-CL" dirty="0"/>
          </a:p>
        </p:txBody>
      </p:sp>
    </p:spTree>
    <p:extLst>
      <p:ext uri="{BB962C8B-B14F-4D97-AF65-F5344CB8AC3E}">
        <p14:creationId xmlns:p14="http://schemas.microsoft.com/office/powerpoint/2010/main" val="1673166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fecha 2"/>
          <p:cNvSpPr>
            <a:spLocks noGrp="1"/>
          </p:cNvSpPr>
          <p:nvPr>
            <p:ph type="dt" sz="half" idx="10"/>
          </p:nvPr>
        </p:nvSpPr>
        <p:spPr/>
        <p:txBody>
          <a:bodyPr/>
          <a:lstStyle/>
          <a:p>
            <a:fld id="{5376BFC4-B6BC-458B-A6EF-DDB35A04F27D}" type="datetimeFigureOut">
              <a:rPr lang="es-CL" smtClean="0"/>
              <a:t>31-07-2019</a:t>
            </a:fld>
            <a:endParaRPr lang="es-CL" dirty="0"/>
          </a:p>
        </p:txBody>
      </p:sp>
      <p:sp>
        <p:nvSpPr>
          <p:cNvPr id="4" name="Marcador de pie de página 3"/>
          <p:cNvSpPr>
            <a:spLocks noGrp="1"/>
          </p:cNvSpPr>
          <p:nvPr>
            <p:ph type="ftr" sz="quarter" idx="11"/>
          </p:nvPr>
        </p:nvSpPr>
        <p:spPr/>
        <p:txBody>
          <a:bodyPr/>
          <a:lstStyle/>
          <a:p>
            <a:endParaRPr lang="es-CL" dirty="0"/>
          </a:p>
        </p:txBody>
      </p:sp>
      <p:sp>
        <p:nvSpPr>
          <p:cNvPr id="5" name="Marcador de número de diapositiva 4"/>
          <p:cNvSpPr>
            <a:spLocks noGrp="1"/>
          </p:cNvSpPr>
          <p:nvPr>
            <p:ph type="sldNum" sz="quarter" idx="12"/>
          </p:nvPr>
        </p:nvSpPr>
        <p:spPr/>
        <p:txBody>
          <a:bodyPr/>
          <a:lstStyle/>
          <a:p>
            <a:fld id="{18E0649A-86A8-4B37-BFB4-0774A519538C}" type="slidenum">
              <a:rPr lang="es-CL" smtClean="0"/>
              <a:t>‹Nº›</a:t>
            </a:fld>
            <a:endParaRPr lang="es-CL" dirty="0"/>
          </a:p>
        </p:txBody>
      </p:sp>
    </p:spTree>
    <p:extLst>
      <p:ext uri="{BB962C8B-B14F-4D97-AF65-F5344CB8AC3E}">
        <p14:creationId xmlns:p14="http://schemas.microsoft.com/office/powerpoint/2010/main" val="3582548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376BFC4-B6BC-458B-A6EF-DDB35A04F27D}" type="datetimeFigureOut">
              <a:rPr lang="es-CL" smtClean="0"/>
              <a:t>31-07-2019</a:t>
            </a:fld>
            <a:endParaRPr lang="es-CL" dirty="0"/>
          </a:p>
        </p:txBody>
      </p:sp>
      <p:sp>
        <p:nvSpPr>
          <p:cNvPr id="3" name="Marcador de pie de página 2"/>
          <p:cNvSpPr>
            <a:spLocks noGrp="1"/>
          </p:cNvSpPr>
          <p:nvPr>
            <p:ph type="ftr" sz="quarter" idx="11"/>
          </p:nvPr>
        </p:nvSpPr>
        <p:spPr/>
        <p:txBody>
          <a:bodyPr/>
          <a:lstStyle/>
          <a:p>
            <a:endParaRPr lang="es-CL" dirty="0"/>
          </a:p>
        </p:txBody>
      </p:sp>
      <p:sp>
        <p:nvSpPr>
          <p:cNvPr id="4" name="Marcador de número de diapositiva 3"/>
          <p:cNvSpPr>
            <a:spLocks noGrp="1"/>
          </p:cNvSpPr>
          <p:nvPr>
            <p:ph type="sldNum" sz="quarter" idx="12"/>
          </p:nvPr>
        </p:nvSpPr>
        <p:spPr/>
        <p:txBody>
          <a:bodyPr/>
          <a:lstStyle/>
          <a:p>
            <a:fld id="{18E0649A-86A8-4B37-BFB4-0774A519538C}" type="slidenum">
              <a:rPr lang="es-CL" smtClean="0"/>
              <a:t>‹Nº›</a:t>
            </a:fld>
            <a:endParaRPr lang="es-CL" dirty="0"/>
          </a:p>
        </p:txBody>
      </p:sp>
    </p:spTree>
    <p:extLst>
      <p:ext uri="{BB962C8B-B14F-4D97-AF65-F5344CB8AC3E}">
        <p14:creationId xmlns:p14="http://schemas.microsoft.com/office/powerpoint/2010/main" val="1780636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5376BFC4-B6BC-458B-A6EF-DDB35A04F27D}" type="datetimeFigureOut">
              <a:rPr lang="es-CL" smtClean="0"/>
              <a:t>31-07-2019</a:t>
            </a:fld>
            <a:endParaRPr lang="es-CL" dirty="0"/>
          </a:p>
        </p:txBody>
      </p:sp>
      <p:sp>
        <p:nvSpPr>
          <p:cNvPr id="6" name="Marcador de pie de página 5"/>
          <p:cNvSpPr>
            <a:spLocks noGrp="1"/>
          </p:cNvSpPr>
          <p:nvPr>
            <p:ph type="ftr" sz="quarter" idx="11"/>
          </p:nvPr>
        </p:nvSpPr>
        <p:spPr/>
        <p:txBody>
          <a:bodyPr/>
          <a:lstStyle/>
          <a:p>
            <a:endParaRPr lang="es-CL" dirty="0"/>
          </a:p>
        </p:txBody>
      </p:sp>
      <p:sp>
        <p:nvSpPr>
          <p:cNvPr id="7" name="Marcador de número de diapositiva 6"/>
          <p:cNvSpPr>
            <a:spLocks noGrp="1"/>
          </p:cNvSpPr>
          <p:nvPr>
            <p:ph type="sldNum" sz="quarter" idx="12"/>
          </p:nvPr>
        </p:nvSpPr>
        <p:spPr/>
        <p:txBody>
          <a:bodyPr/>
          <a:lstStyle/>
          <a:p>
            <a:fld id="{18E0649A-86A8-4B37-BFB4-0774A519538C}" type="slidenum">
              <a:rPr lang="es-CL" smtClean="0"/>
              <a:t>‹Nº›</a:t>
            </a:fld>
            <a:endParaRPr lang="es-CL" dirty="0"/>
          </a:p>
        </p:txBody>
      </p:sp>
    </p:spTree>
    <p:extLst>
      <p:ext uri="{BB962C8B-B14F-4D97-AF65-F5344CB8AC3E}">
        <p14:creationId xmlns:p14="http://schemas.microsoft.com/office/powerpoint/2010/main" val="348106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5376BFC4-B6BC-458B-A6EF-DDB35A04F27D}" type="datetimeFigureOut">
              <a:rPr lang="es-CL" smtClean="0"/>
              <a:t>31-07-2019</a:t>
            </a:fld>
            <a:endParaRPr lang="es-CL" dirty="0"/>
          </a:p>
        </p:txBody>
      </p:sp>
      <p:sp>
        <p:nvSpPr>
          <p:cNvPr id="6" name="Marcador de pie de página 5"/>
          <p:cNvSpPr>
            <a:spLocks noGrp="1"/>
          </p:cNvSpPr>
          <p:nvPr>
            <p:ph type="ftr" sz="quarter" idx="11"/>
          </p:nvPr>
        </p:nvSpPr>
        <p:spPr/>
        <p:txBody>
          <a:bodyPr/>
          <a:lstStyle/>
          <a:p>
            <a:endParaRPr lang="es-CL" dirty="0"/>
          </a:p>
        </p:txBody>
      </p:sp>
      <p:sp>
        <p:nvSpPr>
          <p:cNvPr id="7" name="Marcador de número de diapositiva 6"/>
          <p:cNvSpPr>
            <a:spLocks noGrp="1"/>
          </p:cNvSpPr>
          <p:nvPr>
            <p:ph type="sldNum" sz="quarter" idx="12"/>
          </p:nvPr>
        </p:nvSpPr>
        <p:spPr/>
        <p:txBody>
          <a:bodyPr/>
          <a:lstStyle/>
          <a:p>
            <a:fld id="{18E0649A-86A8-4B37-BFB4-0774A519538C}" type="slidenum">
              <a:rPr lang="es-CL" smtClean="0"/>
              <a:t>‹Nº›</a:t>
            </a:fld>
            <a:endParaRPr lang="es-CL" dirty="0"/>
          </a:p>
        </p:txBody>
      </p:sp>
    </p:spTree>
    <p:extLst>
      <p:ext uri="{BB962C8B-B14F-4D97-AF65-F5344CB8AC3E}">
        <p14:creationId xmlns:p14="http://schemas.microsoft.com/office/powerpoint/2010/main" val="996482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76BFC4-B6BC-458B-A6EF-DDB35A04F27D}" type="datetimeFigureOut">
              <a:rPr lang="es-CL" smtClean="0"/>
              <a:t>31-07-2019</a:t>
            </a:fld>
            <a:endParaRPr lang="es-CL"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E0649A-86A8-4B37-BFB4-0774A519538C}" type="slidenum">
              <a:rPr lang="es-CL" smtClean="0"/>
              <a:t>‹Nº›</a:t>
            </a:fld>
            <a:endParaRPr lang="es-CL" dirty="0"/>
          </a:p>
        </p:txBody>
      </p:sp>
    </p:spTree>
    <p:extLst>
      <p:ext uri="{BB962C8B-B14F-4D97-AF65-F5344CB8AC3E}">
        <p14:creationId xmlns:p14="http://schemas.microsoft.com/office/powerpoint/2010/main" val="4028911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74C7AF-C045-4FC5-A541-AFFAC8617767}" type="datetimeFigureOut">
              <a:rPr lang="es-ES" smtClean="0"/>
              <a:t>31/07/2019</a:t>
            </a:fld>
            <a:endParaRPr lang="es-ES"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A7FF86-EF69-4D96-B47E-180A083415B4}" type="slidenum">
              <a:rPr lang="es-ES" smtClean="0"/>
              <a:t>‹Nº›</a:t>
            </a:fld>
            <a:endParaRPr lang="es-ES" dirty="0"/>
          </a:p>
        </p:txBody>
      </p:sp>
    </p:spTree>
    <p:extLst>
      <p:ext uri="{BB962C8B-B14F-4D97-AF65-F5344CB8AC3E}">
        <p14:creationId xmlns:p14="http://schemas.microsoft.com/office/powerpoint/2010/main" val="3553998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4.png"/><Relationship Id="rId7"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sv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8.sv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image" Target="../media/image8.sv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image" Target="../media/image8.svg"/></Relationships>
</file>

<file path=ppt/slides/_rels/slide15.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png"/><Relationship Id="rId7"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sv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4.png"/><Relationship Id="rId7"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sv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sv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8.sv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emf"/><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8.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8.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image" Target="../media/image5.jpeg"/><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png"/><Relationship Id="rId7"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áfico 1">
            <a:extLst>
              <a:ext uri="{FF2B5EF4-FFF2-40B4-BE49-F238E27FC236}">
                <a16:creationId xmlns:a16="http://schemas.microsoft.com/office/drawing/2014/main" xmlns="" id="{B4708B3B-C18E-4330-A2EB-108422FEB777}"/>
              </a:ext>
            </a:extLst>
          </p:cNvPr>
          <p:cNvPicPr>
            <a:picLocks noChangeAspect="1"/>
          </p:cNvPicPr>
          <p:nvPr/>
        </p:nvPicPr>
        <p:blipFill rotWithShape="1">
          <a:blip r:embed="rId2">
            <a:extLst>
              <a:ext uri="{96DAC541-7B7A-43D3-8B79-37D633B846F1}">
                <asvg:svgBlip xmlns="" xmlns:asvg="http://schemas.microsoft.com/office/drawing/2016/SVG/main" r:embed="rId3"/>
              </a:ext>
            </a:extLst>
          </a:blip>
          <a:srcRect l="3616" t="11466" r="7907" b="12651"/>
          <a:stretch/>
        </p:blipFill>
        <p:spPr>
          <a:xfrm>
            <a:off x="0" y="0"/>
            <a:ext cx="12192000" cy="6858000"/>
          </a:xfrm>
          <a:prstGeom prst="rect">
            <a:avLst/>
          </a:prstGeom>
        </p:spPr>
      </p:pic>
      <p:sp>
        <p:nvSpPr>
          <p:cNvPr id="22" name="Elipse 21">
            <a:extLst>
              <a:ext uri="{FF2B5EF4-FFF2-40B4-BE49-F238E27FC236}">
                <a16:creationId xmlns:a16="http://schemas.microsoft.com/office/drawing/2014/main" xmlns="" id="{F244CDE3-3BD3-4D7D-BBE6-0464651F1AD9}"/>
              </a:ext>
            </a:extLst>
          </p:cNvPr>
          <p:cNvSpPr/>
          <p:nvPr/>
        </p:nvSpPr>
        <p:spPr>
          <a:xfrm>
            <a:off x="1784601" y="-577541"/>
            <a:ext cx="8622798" cy="86227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12" name="Gráfico 11">
            <a:extLst>
              <a:ext uri="{FF2B5EF4-FFF2-40B4-BE49-F238E27FC236}">
                <a16:creationId xmlns:a16="http://schemas.microsoft.com/office/drawing/2014/main" xmlns="" id="{6134DCFC-C155-46E6-A7F9-9BFF49D82A3C}"/>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4314124" y="591183"/>
            <a:ext cx="3563752" cy="1435881"/>
          </a:xfrm>
          <a:prstGeom prst="rect">
            <a:avLst/>
          </a:prstGeom>
        </p:spPr>
      </p:pic>
      <p:grpSp>
        <p:nvGrpSpPr>
          <p:cNvPr id="3" name="2 Grupo"/>
          <p:cNvGrpSpPr/>
          <p:nvPr/>
        </p:nvGrpSpPr>
        <p:grpSpPr>
          <a:xfrm>
            <a:off x="2326341" y="2650972"/>
            <a:ext cx="7557248" cy="1153154"/>
            <a:chOff x="2326341" y="3079597"/>
            <a:chExt cx="7557248" cy="1153154"/>
          </a:xfrm>
        </p:grpSpPr>
        <p:sp>
          <p:nvSpPr>
            <p:cNvPr id="7" name="3 Rectángulo"/>
            <p:cNvSpPr/>
            <p:nvPr/>
          </p:nvSpPr>
          <p:spPr>
            <a:xfrm>
              <a:off x="2326341" y="3079597"/>
              <a:ext cx="7557248" cy="584775"/>
            </a:xfrm>
            <a:prstGeom prst="rect">
              <a:avLst/>
            </a:prstGeom>
            <a:noFill/>
            <a:effectLst/>
          </p:spPr>
          <p:txBody>
            <a:bodyPr wrap="square" lIns="72000">
              <a:spAutoFit/>
            </a:bodyPr>
            <a:lstStyle/>
            <a:p>
              <a:pPr algn="ctr"/>
              <a:r>
                <a:rPr lang="es-CL" sz="3200" b="1" dirty="0" smtClean="0">
                  <a:solidFill>
                    <a:srgbClr val="0070C0"/>
                  </a:solidFill>
                </a:rPr>
                <a:t>Programa de Mejoramiento de </a:t>
              </a:r>
            </a:p>
          </p:txBody>
        </p:sp>
        <p:sp>
          <p:nvSpPr>
            <p:cNvPr id="8" name="Rectángulo 6"/>
            <p:cNvSpPr/>
            <p:nvPr/>
          </p:nvSpPr>
          <p:spPr>
            <a:xfrm>
              <a:off x="3385581" y="3340199"/>
              <a:ext cx="5420837" cy="892552"/>
            </a:xfrm>
            <a:prstGeom prst="rect">
              <a:avLst/>
            </a:prstGeom>
            <a:noFill/>
          </p:spPr>
          <p:txBody>
            <a:bodyPr wrap="square">
              <a:spAutoFit/>
            </a:bodyPr>
            <a:lstStyle/>
            <a:p>
              <a:pPr algn="ctr"/>
              <a:r>
                <a:rPr lang="es-CL" sz="5200" b="1" dirty="0">
                  <a:solidFill>
                    <a:srgbClr val="0070C0"/>
                  </a:solidFill>
                </a:rPr>
                <a:t>Viviendas y Barrios</a:t>
              </a:r>
            </a:p>
          </p:txBody>
        </p:sp>
      </p:grpSp>
      <p:sp>
        <p:nvSpPr>
          <p:cNvPr id="9" name="Rectángulo 6"/>
          <p:cNvSpPr/>
          <p:nvPr/>
        </p:nvSpPr>
        <p:spPr>
          <a:xfrm>
            <a:off x="3394546" y="3996025"/>
            <a:ext cx="5420837" cy="769441"/>
          </a:xfrm>
          <a:prstGeom prst="rect">
            <a:avLst/>
          </a:prstGeom>
          <a:noFill/>
        </p:spPr>
        <p:txBody>
          <a:bodyPr wrap="square">
            <a:spAutoFit/>
          </a:bodyPr>
          <a:lstStyle/>
          <a:p>
            <a:pPr algn="ctr"/>
            <a:r>
              <a:rPr lang="es-CL" sz="4400" b="1" dirty="0" smtClean="0">
                <a:solidFill>
                  <a:srgbClr val="0070C0"/>
                </a:solidFill>
              </a:rPr>
              <a:t>D.S.27/2016</a:t>
            </a:r>
            <a:endParaRPr lang="es-CL" sz="4400" b="1" dirty="0">
              <a:solidFill>
                <a:srgbClr val="0070C0"/>
              </a:solidFill>
            </a:endParaRPr>
          </a:p>
        </p:txBody>
      </p:sp>
      <p:pic>
        <p:nvPicPr>
          <p:cNvPr id="4" name="3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90947" y="5022641"/>
            <a:ext cx="2410104" cy="1719606"/>
          </a:xfrm>
          <a:prstGeom prst="rect">
            <a:avLst/>
          </a:prstGeom>
        </p:spPr>
      </p:pic>
    </p:spTree>
    <p:extLst>
      <p:ext uri="{BB962C8B-B14F-4D97-AF65-F5344CB8AC3E}">
        <p14:creationId xmlns:p14="http://schemas.microsoft.com/office/powerpoint/2010/main" val="17887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adroTexto 14"/>
          <p:cNvSpPr txBox="1"/>
          <p:nvPr/>
        </p:nvSpPr>
        <p:spPr>
          <a:xfrm>
            <a:off x="3512996" y="1645505"/>
            <a:ext cx="4746811" cy="461665"/>
          </a:xfrm>
          <a:prstGeom prst="rect">
            <a:avLst/>
          </a:prstGeom>
          <a:noFill/>
        </p:spPr>
        <p:txBody>
          <a:bodyPr wrap="square" rtlCol="0">
            <a:spAutoFit/>
          </a:bodyPr>
          <a:lstStyle/>
          <a:p>
            <a:r>
              <a:rPr lang="es-CL" sz="2400" b="1" dirty="0" smtClean="0">
                <a:solidFill>
                  <a:srgbClr val="0070C0"/>
                </a:solidFill>
              </a:rPr>
              <a:t>¿En qué tipo de bienes?</a:t>
            </a:r>
            <a:endParaRPr lang="es-CL" sz="2400" b="1" dirty="0">
              <a:solidFill>
                <a:srgbClr val="0070C0"/>
              </a:solidFill>
            </a:endParaRPr>
          </a:p>
        </p:txBody>
      </p:sp>
      <p:sp>
        <p:nvSpPr>
          <p:cNvPr id="31" name="Rectángulo 30"/>
          <p:cNvSpPr/>
          <p:nvPr/>
        </p:nvSpPr>
        <p:spPr>
          <a:xfrm>
            <a:off x="3512998" y="2247375"/>
            <a:ext cx="2246777" cy="505909"/>
          </a:xfrm>
          <a:prstGeom prst="rect">
            <a:avLst/>
          </a:prstGeom>
          <a:solidFill>
            <a:srgbClr val="0099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t>Viviendas sociales</a:t>
            </a:r>
            <a:endParaRPr lang="es-CL" sz="2000" b="1" dirty="0"/>
          </a:p>
        </p:txBody>
      </p:sp>
      <p:sp>
        <p:nvSpPr>
          <p:cNvPr id="32" name="Rectángulo 31"/>
          <p:cNvSpPr/>
          <p:nvPr/>
        </p:nvSpPr>
        <p:spPr>
          <a:xfrm>
            <a:off x="5886401" y="2247375"/>
            <a:ext cx="5740773" cy="505909"/>
          </a:xfrm>
          <a:prstGeom prst="rect">
            <a:avLst/>
          </a:prstGeom>
          <a:solidFill>
            <a:srgbClr val="0099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t>Viviendas construidas por SERVIU o sus antecesores</a:t>
            </a:r>
            <a:endParaRPr lang="es-CL" sz="2000" b="1" dirty="0"/>
          </a:p>
        </p:txBody>
      </p:sp>
      <p:sp>
        <p:nvSpPr>
          <p:cNvPr id="33" name="Rectángulo 32"/>
          <p:cNvSpPr/>
          <p:nvPr/>
        </p:nvSpPr>
        <p:spPr>
          <a:xfrm>
            <a:off x="8655375" y="2857572"/>
            <a:ext cx="2971799" cy="505909"/>
          </a:xfrm>
          <a:prstGeom prst="rect">
            <a:avLst/>
          </a:prstGeom>
          <a:solidFill>
            <a:srgbClr val="0099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t>Viviendas patrimoniales</a:t>
            </a:r>
            <a:endParaRPr lang="es-CL" sz="2000" b="1" dirty="0"/>
          </a:p>
        </p:txBody>
      </p:sp>
      <p:sp>
        <p:nvSpPr>
          <p:cNvPr id="41" name="Rectángulo 40"/>
          <p:cNvSpPr/>
          <p:nvPr/>
        </p:nvSpPr>
        <p:spPr>
          <a:xfrm>
            <a:off x="3512995" y="3472578"/>
            <a:ext cx="6894979" cy="505909"/>
          </a:xfrm>
          <a:prstGeom prst="rect">
            <a:avLst/>
          </a:prstGeom>
          <a:solidFill>
            <a:srgbClr val="0099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t>Viviendas antiguas (antes de 1931 avaluada en 1.500 o menos)</a:t>
            </a:r>
            <a:endParaRPr lang="es-CL" sz="2000" b="1" dirty="0"/>
          </a:p>
        </p:txBody>
      </p:sp>
      <p:sp>
        <p:nvSpPr>
          <p:cNvPr id="42" name="Rectángulo 41"/>
          <p:cNvSpPr/>
          <p:nvPr/>
        </p:nvSpPr>
        <p:spPr>
          <a:xfrm>
            <a:off x="10541884" y="3472577"/>
            <a:ext cx="1085290" cy="505909"/>
          </a:xfrm>
          <a:prstGeom prst="rect">
            <a:avLst/>
          </a:prstGeom>
          <a:solidFill>
            <a:srgbClr val="0099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t>ZIP</a:t>
            </a:r>
            <a:endParaRPr lang="es-CL" sz="2000" b="1" dirty="0"/>
          </a:p>
        </p:txBody>
      </p:sp>
      <p:sp>
        <p:nvSpPr>
          <p:cNvPr id="43" name="Rectángulo 42"/>
          <p:cNvSpPr/>
          <p:nvPr/>
        </p:nvSpPr>
        <p:spPr>
          <a:xfrm>
            <a:off x="3512998" y="2857573"/>
            <a:ext cx="4970927" cy="505909"/>
          </a:xfrm>
          <a:prstGeom prst="rect">
            <a:avLst/>
          </a:prstGeom>
          <a:solidFill>
            <a:srgbClr val="0099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t>Vivienda avaluada en 950 UF o menos</a:t>
            </a:r>
            <a:endParaRPr lang="es-CL" sz="2000" b="1" dirty="0"/>
          </a:p>
        </p:txBody>
      </p:sp>
      <p:sp>
        <p:nvSpPr>
          <p:cNvPr id="44" name="CuadroTexto 43"/>
          <p:cNvSpPr txBox="1"/>
          <p:nvPr/>
        </p:nvSpPr>
        <p:spPr>
          <a:xfrm>
            <a:off x="3512995" y="4257521"/>
            <a:ext cx="4746811" cy="461665"/>
          </a:xfrm>
          <a:prstGeom prst="rect">
            <a:avLst/>
          </a:prstGeom>
          <a:noFill/>
        </p:spPr>
        <p:txBody>
          <a:bodyPr wrap="square" rtlCol="0">
            <a:spAutoFit/>
          </a:bodyPr>
          <a:lstStyle/>
          <a:p>
            <a:r>
              <a:rPr lang="es-CL" sz="2400" b="1" dirty="0" smtClean="0">
                <a:solidFill>
                  <a:srgbClr val="0070C0"/>
                </a:solidFill>
              </a:rPr>
              <a:t>¿Quiénes pueden postular?</a:t>
            </a:r>
            <a:endParaRPr lang="es-CL" sz="2400" b="1" dirty="0">
              <a:solidFill>
                <a:srgbClr val="0070C0"/>
              </a:solidFill>
            </a:endParaRPr>
          </a:p>
        </p:txBody>
      </p:sp>
      <p:sp>
        <p:nvSpPr>
          <p:cNvPr id="45" name="Rectángulo 44"/>
          <p:cNvSpPr/>
          <p:nvPr/>
        </p:nvSpPr>
        <p:spPr>
          <a:xfrm>
            <a:off x="3512996" y="4813773"/>
            <a:ext cx="2373405" cy="453844"/>
          </a:xfrm>
          <a:prstGeom prst="rect">
            <a:avLst/>
          </a:prstGeom>
          <a:solidFill>
            <a:srgbClr val="D600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t>mayores de 18 años</a:t>
            </a:r>
            <a:endParaRPr lang="es-CL" sz="2000" b="1" dirty="0"/>
          </a:p>
        </p:txBody>
      </p:sp>
      <p:sp>
        <p:nvSpPr>
          <p:cNvPr id="46" name="Rectángulo 45"/>
          <p:cNvSpPr/>
          <p:nvPr/>
        </p:nvSpPr>
        <p:spPr>
          <a:xfrm>
            <a:off x="5969325" y="4813773"/>
            <a:ext cx="5657849" cy="450202"/>
          </a:xfrm>
          <a:prstGeom prst="rect">
            <a:avLst/>
          </a:prstGeom>
          <a:solidFill>
            <a:srgbClr val="D600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t>chilenos o extranjeros con permanencia definitiva</a:t>
            </a:r>
            <a:endParaRPr lang="es-CL" sz="2000" b="1" dirty="0"/>
          </a:p>
        </p:txBody>
      </p:sp>
      <p:sp>
        <p:nvSpPr>
          <p:cNvPr id="47" name="Rectángulo 46"/>
          <p:cNvSpPr/>
          <p:nvPr/>
        </p:nvSpPr>
        <p:spPr>
          <a:xfrm>
            <a:off x="3512994" y="5374607"/>
            <a:ext cx="5771031" cy="488966"/>
          </a:xfrm>
          <a:prstGeom prst="rect">
            <a:avLst/>
          </a:prstGeom>
          <a:solidFill>
            <a:srgbClr val="D600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t>propietarios, asignatarios u otras formas de tenencia</a:t>
            </a:r>
            <a:endParaRPr lang="es-CL" sz="2000" b="1" dirty="0"/>
          </a:p>
        </p:txBody>
      </p:sp>
      <p:grpSp>
        <p:nvGrpSpPr>
          <p:cNvPr id="17" name="16 Grupo"/>
          <p:cNvGrpSpPr/>
          <p:nvPr/>
        </p:nvGrpSpPr>
        <p:grpSpPr>
          <a:xfrm>
            <a:off x="-27339" y="-2543"/>
            <a:ext cx="12219339" cy="943440"/>
            <a:chOff x="-27339" y="0"/>
            <a:chExt cx="12219339" cy="943440"/>
          </a:xfrm>
        </p:grpSpPr>
        <p:sp>
          <p:nvSpPr>
            <p:cNvPr id="18" name="Rectángulo 23">
              <a:extLst>
                <a:ext uri="{FF2B5EF4-FFF2-40B4-BE49-F238E27FC236}">
                  <a16:creationId xmlns:a16="http://schemas.microsoft.com/office/drawing/2014/main" xmlns="" id="{5D844C73-7959-4F1B-8209-02F0A7374F3D}"/>
                </a:ext>
              </a:extLst>
            </p:cNvPr>
            <p:cNvSpPr/>
            <p:nvPr/>
          </p:nvSpPr>
          <p:spPr>
            <a:xfrm>
              <a:off x="0" y="0"/>
              <a:ext cx="12192000" cy="943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19" name="Grupo 18">
              <a:extLst>
                <a:ext uri="{FF2B5EF4-FFF2-40B4-BE49-F238E27FC236}">
                  <a16:creationId xmlns:a16="http://schemas.microsoft.com/office/drawing/2014/main" xmlns="" id="{F63DDC89-E57F-470D-A77A-F314E24E4F62}"/>
                </a:ext>
              </a:extLst>
            </p:cNvPr>
            <p:cNvGrpSpPr/>
            <p:nvPr/>
          </p:nvGrpSpPr>
          <p:grpSpPr>
            <a:xfrm>
              <a:off x="-27339" y="3942"/>
              <a:ext cx="12154671" cy="933013"/>
              <a:chOff x="-227589" y="-425534"/>
              <a:chExt cx="12154671" cy="817474"/>
            </a:xfrm>
          </p:grpSpPr>
          <p:pic>
            <p:nvPicPr>
              <p:cNvPr id="20" name="Gráfico 19">
                <a:extLst>
                  <a:ext uri="{FF2B5EF4-FFF2-40B4-BE49-F238E27FC236}">
                    <a16:creationId xmlns:a16="http://schemas.microsoft.com/office/drawing/2014/main" xmlns="" id="{87FC4CA9-39F1-4A97-8D1D-584B963A4619}"/>
                  </a:ext>
                </a:extLst>
              </p:cNvPr>
              <p:cNvPicPr>
                <a:picLocks noChangeAspect="1"/>
              </p:cNvPicPr>
              <p:nvPr/>
            </p:nvPicPr>
            <p:blipFill rotWithShape="1">
              <a:blip r:embed="rId3">
                <a:extLst>
                  <a:ext uri="{96DAC541-7B7A-43D3-8B79-37D633B846F1}">
                    <asvg:svgBlip xmlns="" xmlns:asvg="http://schemas.microsoft.com/office/drawing/2016/SVG/main" r:embed="rId5"/>
                  </a:ext>
                </a:extLst>
              </a:blip>
              <a:srcRect l="3902" t="45914" r="1813" b="44656"/>
              <a:stretch/>
            </p:blipFill>
            <p:spPr>
              <a:xfrm>
                <a:off x="-227589" y="-425530"/>
                <a:ext cx="4061035" cy="817470"/>
              </a:xfrm>
              <a:prstGeom prst="rect">
                <a:avLst/>
              </a:prstGeom>
            </p:spPr>
          </p:pic>
          <p:pic>
            <p:nvPicPr>
              <p:cNvPr id="21" name="Gráfico 20">
                <a:extLst>
                  <a:ext uri="{FF2B5EF4-FFF2-40B4-BE49-F238E27FC236}">
                    <a16:creationId xmlns:a16="http://schemas.microsoft.com/office/drawing/2014/main" xmlns="" id="{B4EC7D85-A99C-4BB4-AF1D-3BAECF1AFC4B}"/>
                  </a:ext>
                </a:extLst>
              </p:cNvPr>
              <p:cNvPicPr>
                <a:picLocks noChangeAspect="1"/>
              </p:cNvPicPr>
              <p:nvPr/>
            </p:nvPicPr>
            <p:blipFill rotWithShape="1">
              <a:blip r:embed="rId3">
                <a:extLst>
                  <a:ext uri="{96DAC541-7B7A-43D3-8B79-37D633B846F1}">
                    <asvg:svgBlip xmlns="" xmlns:asvg="http://schemas.microsoft.com/office/drawing/2016/SVG/main" r:embed="rId5"/>
                  </a:ext>
                </a:extLst>
              </a:blip>
              <a:srcRect l="3902" t="65934" r="1813" b="24636"/>
              <a:stretch/>
            </p:blipFill>
            <p:spPr>
              <a:xfrm>
                <a:off x="3851630" y="-425534"/>
                <a:ext cx="4061035" cy="817470"/>
              </a:xfrm>
              <a:prstGeom prst="rect">
                <a:avLst/>
              </a:prstGeom>
            </p:spPr>
          </p:pic>
          <p:pic>
            <p:nvPicPr>
              <p:cNvPr id="22" name="Gráfico 21">
                <a:extLst>
                  <a:ext uri="{FF2B5EF4-FFF2-40B4-BE49-F238E27FC236}">
                    <a16:creationId xmlns:a16="http://schemas.microsoft.com/office/drawing/2014/main" xmlns="" id="{6CE81B15-E26B-4744-85BC-FE82F94084C8}"/>
                  </a:ext>
                </a:extLst>
              </p:cNvPr>
              <p:cNvPicPr>
                <a:picLocks noChangeAspect="1"/>
              </p:cNvPicPr>
              <p:nvPr/>
            </p:nvPicPr>
            <p:blipFill rotWithShape="1">
              <a:blip r:embed="rId3">
                <a:extLst>
                  <a:ext uri="{96DAC541-7B7A-43D3-8B79-37D633B846F1}">
                    <asvg:svgBlip xmlns="" xmlns:asvg="http://schemas.microsoft.com/office/drawing/2016/SVG/main" r:embed="rId5"/>
                  </a:ext>
                </a:extLst>
              </a:blip>
              <a:srcRect l="3902" t="86744" r="1813" b="3826"/>
              <a:stretch/>
            </p:blipFill>
            <p:spPr>
              <a:xfrm>
                <a:off x="7866047" y="-425530"/>
                <a:ext cx="4061035" cy="817470"/>
              </a:xfrm>
              <a:prstGeom prst="rect">
                <a:avLst/>
              </a:prstGeom>
            </p:spPr>
          </p:pic>
        </p:grpSp>
      </p:grpSp>
      <p:grpSp>
        <p:nvGrpSpPr>
          <p:cNvPr id="23" name="22 Grupo"/>
          <p:cNvGrpSpPr/>
          <p:nvPr/>
        </p:nvGrpSpPr>
        <p:grpSpPr>
          <a:xfrm>
            <a:off x="94542" y="952499"/>
            <a:ext cx="11983158" cy="807845"/>
            <a:chOff x="94542" y="952499"/>
            <a:chExt cx="11983158" cy="807845"/>
          </a:xfrm>
        </p:grpSpPr>
        <p:pic>
          <p:nvPicPr>
            <p:cNvPr id="24" name="Imagen 4"/>
            <p:cNvPicPr>
              <a:picLocks noChangeAspect="1"/>
            </p:cNvPicPr>
            <p:nvPr/>
          </p:nvPicPr>
          <p:blipFill rotWithShape="1">
            <a:blip r:embed="rId6"/>
            <a:srcRect l="15226" t="12945" r="14633" b="27943"/>
            <a:stretch/>
          </p:blipFill>
          <p:spPr>
            <a:xfrm>
              <a:off x="94542" y="1073570"/>
              <a:ext cx="3334871" cy="567097"/>
            </a:xfrm>
            <a:prstGeom prst="rect">
              <a:avLst/>
            </a:prstGeom>
          </p:spPr>
        </p:pic>
        <p:pic>
          <p:nvPicPr>
            <p:cNvPr id="25" name="24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45469" y="952499"/>
              <a:ext cx="1132231" cy="807845"/>
            </a:xfrm>
            <a:prstGeom prst="rect">
              <a:avLst/>
            </a:prstGeom>
          </p:spPr>
        </p:pic>
      </p:grpSp>
      <p:sp>
        <p:nvSpPr>
          <p:cNvPr id="28" name="27 Rectángulo"/>
          <p:cNvSpPr/>
          <p:nvPr/>
        </p:nvSpPr>
        <p:spPr>
          <a:xfrm flipH="1">
            <a:off x="152252" y="1929435"/>
            <a:ext cx="3219450" cy="4689287"/>
          </a:xfrm>
          <a:prstGeom prst="rect">
            <a:avLst/>
          </a:prstGeom>
          <a:blipFill dpi="0" rotWithShape="1">
            <a:blip r:embed="rId8">
              <a:alphaModFix amt="30000"/>
            </a:blip>
            <a:srcRect/>
            <a:stretch>
              <a:fillRect l="-50889" r="-8009"/>
            </a:stretch>
          </a:blip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ángulo 6"/>
          <p:cNvSpPr/>
          <p:nvPr/>
        </p:nvSpPr>
        <p:spPr>
          <a:xfrm>
            <a:off x="0" y="1114575"/>
            <a:ext cx="10945469" cy="523220"/>
          </a:xfrm>
          <a:prstGeom prst="rect">
            <a:avLst/>
          </a:prstGeom>
          <a:noFill/>
        </p:spPr>
        <p:txBody>
          <a:bodyPr wrap="square">
            <a:spAutoFit/>
          </a:bodyPr>
          <a:lstStyle/>
          <a:p>
            <a:pPr algn="r"/>
            <a:r>
              <a:rPr lang="es-CL" sz="2800" b="1" dirty="0" smtClean="0">
                <a:solidFill>
                  <a:srgbClr val="0070C0"/>
                </a:solidFill>
              </a:rPr>
              <a:t>D.S.27/2016 </a:t>
            </a:r>
            <a:endParaRPr lang="es-CL" sz="2800" b="1" dirty="0">
              <a:solidFill>
                <a:srgbClr val="0070C0"/>
              </a:solidFill>
            </a:endParaRPr>
          </a:p>
        </p:txBody>
      </p:sp>
    </p:spTree>
    <p:extLst>
      <p:ext uri="{BB962C8B-B14F-4D97-AF65-F5344CB8AC3E}">
        <p14:creationId xmlns:p14="http://schemas.microsoft.com/office/powerpoint/2010/main" val="179417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1000"/>
                                        <p:tgtEl>
                                          <p:spTgt spid="44"/>
                                        </p:tgtEl>
                                      </p:cBhvr>
                                    </p:animEffect>
                                    <p:anim calcmode="lin" valueType="num">
                                      <p:cBhvr>
                                        <p:cTn id="13" dur="1000" fill="hold"/>
                                        <p:tgtEl>
                                          <p:spTgt spid="44"/>
                                        </p:tgtEl>
                                        <p:attrNameLst>
                                          <p:attrName>ppt_x</p:attrName>
                                        </p:attrNameLst>
                                      </p:cBhvr>
                                      <p:tavLst>
                                        <p:tav tm="0">
                                          <p:val>
                                            <p:strVal val="#ppt_x"/>
                                          </p:val>
                                        </p:tav>
                                        <p:tav tm="100000">
                                          <p:val>
                                            <p:strVal val="#ppt_x"/>
                                          </p:val>
                                        </p:tav>
                                      </p:tavLst>
                                    </p:anim>
                                    <p:anim calcmode="lin" valueType="num">
                                      <p:cBhvr>
                                        <p:cTn id="1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down)">
                                      <p:cBhvr>
                                        <p:cTn id="19" dur="500"/>
                                        <p:tgtEl>
                                          <p:spTgt spid="3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down)">
                                      <p:cBhvr>
                                        <p:cTn id="22" dur="500"/>
                                        <p:tgtEl>
                                          <p:spTgt spid="32"/>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wipe(down)">
                                      <p:cBhvr>
                                        <p:cTn id="25" dur="500"/>
                                        <p:tgtEl>
                                          <p:spTgt spid="43"/>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down)">
                                      <p:cBhvr>
                                        <p:cTn id="28" dur="500"/>
                                        <p:tgtEl>
                                          <p:spTgt spid="33"/>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down)">
                                      <p:cBhvr>
                                        <p:cTn id="31" dur="500"/>
                                        <p:tgtEl>
                                          <p:spTgt spid="41"/>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down)">
                                      <p:cBhvr>
                                        <p:cTn id="34" dur="500"/>
                                        <p:tgtEl>
                                          <p:spTgt spid="4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wipe(down)">
                                      <p:cBhvr>
                                        <p:cTn id="39" dur="500"/>
                                        <p:tgtEl>
                                          <p:spTgt spid="45"/>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wipe(down)">
                                      <p:cBhvr>
                                        <p:cTn id="42" dur="500"/>
                                        <p:tgtEl>
                                          <p:spTgt spid="46"/>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wipe(down)">
                                      <p:cBhvr>
                                        <p:cTn id="4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1" grpId="0" animBg="1"/>
      <p:bldP spid="32" grpId="0" animBg="1"/>
      <p:bldP spid="33" grpId="0" animBg="1"/>
      <p:bldP spid="41" grpId="0" animBg="1"/>
      <p:bldP spid="42" grpId="0" animBg="1"/>
      <p:bldP spid="43" grpId="0" animBg="1"/>
      <p:bldP spid="44" grpId="0"/>
      <p:bldP spid="45" grpId="0" animBg="1"/>
      <p:bldP spid="46" grpId="0" animBg="1"/>
      <p:bldP spid="4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adroTexto 14"/>
          <p:cNvSpPr txBox="1"/>
          <p:nvPr/>
        </p:nvSpPr>
        <p:spPr>
          <a:xfrm>
            <a:off x="4319399" y="1686705"/>
            <a:ext cx="3833533" cy="461665"/>
          </a:xfrm>
          <a:prstGeom prst="rect">
            <a:avLst/>
          </a:prstGeom>
          <a:noFill/>
        </p:spPr>
        <p:txBody>
          <a:bodyPr wrap="square" rtlCol="0">
            <a:spAutoFit/>
          </a:bodyPr>
          <a:lstStyle/>
          <a:p>
            <a:r>
              <a:rPr lang="es-CL" sz="2400" b="1" dirty="0" smtClean="0">
                <a:solidFill>
                  <a:srgbClr val="0070C0"/>
                </a:solidFill>
              </a:rPr>
              <a:t>¿Qué proyectos financia?</a:t>
            </a:r>
            <a:endParaRPr lang="es-CL" sz="2400" b="1" dirty="0">
              <a:solidFill>
                <a:srgbClr val="0070C0"/>
              </a:solidFill>
            </a:endParaRPr>
          </a:p>
        </p:txBody>
      </p:sp>
      <p:sp>
        <p:nvSpPr>
          <p:cNvPr id="16" name="Rectángulo 15"/>
          <p:cNvSpPr/>
          <p:nvPr/>
        </p:nvSpPr>
        <p:spPr>
          <a:xfrm>
            <a:off x="4319400" y="2162174"/>
            <a:ext cx="3341490" cy="423193"/>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t>Mejoramiento de la vivienda</a:t>
            </a:r>
            <a:endParaRPr lang="es-CL" sz="2000" b="1" dirty="0"/>
          </a:p>
        </p:txBody>
      </p:sp>
      <p:sp>
        <p:nvSpPr>
          <p:cNvPr id="17" name="Rectángulo 16"/>
          <p:cNvSpPr/>
          <p:nvPr/>
        </p:nvSpPr>
        <p:spPr>
          <a:xfrm>
            <a:off x="4319400" y="2764279"/>
            <a:ext cx="3341489" cy="481563"/>
          </a:xfrm>
          <a:prstGeom prst="rect">
            <a:avLst/>
          </a:prstGeom>
          <a:solidFill>
            <a:srgbClr val="0099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t>Estructura</a:t>
            </a:r>
            <a:endParaRPr lang="es-CL" sz="2000" b="1" dirty="0"/>
          </a:p>
        </p:txBody>
      </p:sp>
      <p:sp>
        <p:nvSpPr>
          <p:cNvPr id="23" name="Rectángulo 22"/>
          <p:cNvSpPr/>
          <p:nvPr/>
        </p:nvSpPr>
        <p:spPr>
          <a:xfrm>
            <a:off x="4319400" y="3396213"/>
            <a:ext cx="3341489" cy="481563"/>
          </a:xfrm>
          <a:prstGeom prst="rect">
            <a:avLst/>
          </a:prstGeom>
          <a:solidFill>
            <a:srgbClr val="0099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t>Instalaciones</a:t>
            </a:r>
            <a:endParaRPr lang="es-CL" sz="2000" b="1" dirty="0"/>
          </a:p>
        </p:txBody>
      </p:sp>
      <p:sp>
        <p:nvSpPr>
          <p:cNvPr id="24" name="Rectángulo 23"/>
          <p:cNvSpPr/>
          <p:nvPr/>
        </p:nvSpPr>
        <p:spPr>
          <a:xfrm>
            <a:off x="4319399" y="4056722"/>
            <a:ext cx="3341489" cy="481563"/>
          </a:xfrm>
          <a:prstGeom prst="rect">
            <a:avLst/>
          </a:prstGeom>
          <a:solidFill>
            <a:srgbClr val="0099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t>Envolvente</a:t>
            </a:r>
            <a:endParaRPr lang="es-CL" sz="2000" b="1" dirty="0"/>
          </a:p>
        </p:txBody>
      </p:sp>
      <p:sp>
        <p:nvSpPr>
          <p:cNvPr id="25" name="Rectángulo 24"/>
          <p:cNvSpPr/>
          <p:nvPr/>
        </p:nvSpPr>
        <p:spPr>
          <a:xfrm>
            <a:off x="4319401" y="4802956"/>
            <a:ext cx="3341489" cy="481563"/>
          </a:xfrm>
          <a:prstGeom prst="rect">
            <a:avLst/>
          </a:prstGeom>
          <a:solidFill>
            <a:srgbClr val="0099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t>Obras de Mantención</a:t>
            </a:r>
            <a:endParaRPr lang="es-CL" sz="2000" b="1" dirty="0"/>
          </a:p>
        </p:txBody>
      </p:sp>
      <p:sp>
        <p:nvSpPr>
          <p:cNvPr id="26" name="Rectángulo 25"/>
          <p:cNvSpPr/>
          <p:nvPr/>
        </p:nvSpPr>
        <p:spPr>
          <a:xfrm>
            <a:off x="8152934" y="2162174"/>
            <a:ext cx="3341489" cy="423193"/>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t>Ampliación de la vivienda</a:t>
            </a:r>
            <a:endParaRPr lang="es-CL" sz="2000" b="1" dirty="0"/>
          </a:p>
        </p:txBody>
      </p:sp>
      <p:sp>
        <p:nvSpPr>
          <p:cNvPr id="27" name="Rectángulo 26"/>
          <p:cNvSpPr/>
          <p:nvPr/>
        </p:nvSpPr>
        <p:spPr>
          <a:xfrm>
            <a:off x="8152934" y="2684892"/>
            <a:ext cx="3341489" cy="430785"/>
          </a:xfrm>
          <a:prstGeom prst="rect">
            <a:avLst/>
          </a:prstGeom>
          <a:solidFill>
            <a:srgbClr val="0099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t>Nuevo Baño</a:t>
            </a:r>
            <a:endParaRPr lang="es-CL" sz="2000" b="1" dirty="0"/>
          </a:p>
        </p:txBody>
      </p:sp>
      <p:sp>
        <p:nvSpPr>
          <p:cNvPr id="28" name="Rectángulo 27"/>
          <p:cNvSpPr/>
          <p:nvPr/>
        </p:nvSpPr>
        <p:spPr>
          <a:xfrm>
            <a:off x="8152933" y="3221575"/>
            <a:ext cx="3341489" cy="430785"/>
          </a:xfrm>
          <a:prstGeom prst="rect">
            <a:avLst/>
          </a:prstGeom>
          <a:solidFill>
            <a:srgbClr val="0099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t>Nuevo Dormitorio</a:t>
            </a:r>
            <a:endParaRPr lang="es-CL" sz="2000" b="1" dirty="0"/>
          </a:p>
        </p:txBody>
      </p:sp>
      <p:sp>
        <p:nvSpPr>
          <p:cNvPr id="29" name="Rectángulo 28"/>
          <p:cNvSpPr/>
          <p:nvPr/>
        </p:nvSpPr>
        <p:spPr>
          <a:xfrm>
            <a:off x="8152932" y="3848650"/>
            <a:ext cx="3341489" cy="430785"/>
          </a:xfrm>
          <a:prstGeom prst="rect">
            <a:avLst/>
          </a:prstGeom>
          <a:solidFill>
            <a:srgbClr val="0099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t>Nueva Cocina</a:t>
            </a:r>
            <a:endParaRPr lang="es-CL" sz="2000" b="1" dirty="0"/>
          </a:p>
        </p:txBody>
      </p:sp>
      <p:sp>
        <p:nvSpPr>
          <p:cNvPr id="30" name="Rectángulo 29"/>
          <p:cNvSpPr/>
          <p:nvPr/>
        </p:nvSpPr>
        <p:spPr>
          <a:xfrm>
            <a:off x="8152934" y="4448080"/>
            <a:ext cx="3341490" cy="836439"/>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t>Proyecto de adecuación de viviendas</a:t>
            </a:r>
            <a:endParaRPr lang="es-CL" sz="2000" b="1" dirty="0"/>
          </a:p>
        </p:txBody>
      </p:sp>
      <p:sp>
        <p:nvSpPr>
          <p:cNvPr id="34" name="Rectángulo 33"/>
          <p:cNvSpPr/>
          <p:nvPr/>
        </p:nvSpPr>
        <p:spPr>
          <a:xfrm>
            <a:off x="4319399" y="5593952"/>
            <a:ext cx="2762245" cy="456205"/>
          </a:xfrm>
          <a:prstGeom prst="rect">
            <a:avLst/>
          </a:prstGeom>
          <a:solidFill>
            <a:srgbClr val="D600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t>+ accesibilidad universal</a:t>
            </a:r>
            <a:endParaRPr lang="es-CL" sz="2000" b="1" dirty="0"/>
          </a:p>
        </p:txBody>
      </p:sp>
      <p:sp>
        <p:nvSpPr>
          <p:cNvPr id="36" name="Rectángulo 35"/>
          <p:cNvSpPr/>
          <p:nvPr/>
        </p:nvSpPr>
        <p:spPr>
          <a:xfrm>
            <a:off x="4319400" y="6229069"/>
            <a:ext cx="2227730" cy="444855"/>
          </a:xfrm>
          <a:prstGeom prst="rect">
            <a:avLst/>
          </a:prstGeom>
          <a:solidFill>
            <a:srgbClr val="D600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t>+ asbesto cemento</a:t>
            </a:r>
            <a:endParaRPr lang="es-CL" sz="2000" b="1" dirty="0"/>
          </a:p>
        </p:txBody>
      </p:sp>
      <p:sp>
        <p:nvSpPr>
          <p:cNvPr id="37" name="Rectángulo 36"/>
          <p:cNvSpPr/>
          <p:nvPr/>
        </p:nvSpPr>
        <p:spPr>
          <a:xfrm>
            <a:off x="10246323" y="5605302"/>
            <a:ext cx="1248101" cy="444855"/>
          </a:xfrm>
          <a:prstGeom prst="rect">
            <a:avLst/>
          </a:prstGeom>
          <a:solidFill>
            <a:srgbClr val="D600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t>+ plagas</a:t>
            </a:r>
            <a:endParaRPr lang="es-CL" sz="2000" b="1" dirty="0"/>
          </a:p>
        </p:txBody>
      </p:sp>
      <p:sp>
        <p:nvSpPr>
          <p:cNvPr id="38" name="Rectángulo 37"/>
          <p:cNvSpPr/>
          <p:nvPr/>
        </p:nvSpPr>
        <p:spPr>
          <a:xfrm>
            <a:off x="7156072" y="5593951"/>
            <a:ext cx="3009906" cy="456205"/>
          </a:xfrm>
          <a:prstGeom prst="rect">
            <a:avLst/>
          </a:prstGeom>
          <a:solidFill>
            <a:srgbClr val="D600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t>+ ampliación segundo piso</a:t>
            </a:r>
            <a:endParaRPr lang="es-CL" sz="2000" b="1" dirty="0"/>
          </a:p>
        </p:txBody>
      </p:sp>
      <p:sp>
        <p:nvSpPr>
          <p:cNvPr id="39" name="Rectángulo 38"/>
          <p:cNvSpPr/>
          <p:nvPr/>
        </p:nvSpPr>
        <p:spPr>
          <a:xfrm>
            <a:off x="6701634" y="6231782"/>
            <a:ext cx="2430088" cy="442143"/>
          </a:xfrm>
          <a:prstGeom prst="rect">
            <a:avLst/>
          </a:prstGeom>
          <a:solidFill>
            <a:srgbClr val="D600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t>+ solución sanitaria</a:t>
            </a:r>
            <a:endParaRPr lang="es-CL" sz="2000" b="1" dirty="0"/>
          </a:p>
        </p:txBody>
      </p:sp>
      <p:sp>
        <p:nvSpPr>
          <p:cNvPr id="40" name="Rectángulo 39"/>
          <p:cNvSpPr/>
          <p:nvPr/>
        </p:nvSpPr>
        <p:spPr>
          <a:xfrm>
            <a:off x="9399446" y="6217143"/>
            <a:ext cx="2094978" cy="442143"/>
          </a:xfrm>
          <a:prstGeom prst="rect">
            <a:avLst/>
          </a:prstGeom>
          <a:solidFill>
            <a:srgbClr val="D600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t>+ regularización</a:t>
            </a:r>
            <a:endParaRPr lang="es-CL" sz="2000" b="1" dirty="0"/>
          </a:p>
        </p:txBody>
      </p:sp>
      <p:cxnSp>
        <p:nvCxnSpPr>
          <p:cNvPr id="3" name="2 Conector recto de flecha"/>
          <p:cNvCxnSpPr/>
          <p:nvPr/>
        </p:nvCxnSpPr>
        <p:spPr>
          <a:xfrm>
            <a:off x="3087581" y="5062290"/>
            <a:ext cx="1087273" cy="0"/>
          </a:xfrm>
          <a:prstGeom prst="straightConnector1">
            <a:avLst/>
          </a:prstGeom>
          <a:ln w="50800" cmpd="sng">
            <a:tailEnd type="arrow" w="lg" len="lg"/>
          </a:ln>
        </p:spPr>
        <p:style>
          <a:lnRef idx="1">
            <a:schemeClr val="accent1"/>
          </a:lnRef>
          <a:fillRef idx="0">
            <a:schemeClr val="accent1"/>
          </a:fillRef>
          <a:effectRef idx="0">
            <a:schemeClr val="accent1"/>
          </a:effectRef>
          <a:fontRef idx="minor">
            <a:schemeClr val="tx1"/>
          </a:fontRef>
        </p:style>
      </p:cxnSp>
      <p:sp>
        <p:nvSpPr>
          <p:cNvPr id="4" name="3 CuadroTexto"/>
          <p:cNvSpPr txBox="1"/>
          <p:nvPr/>
        </p:nvSpPr>
        <p:spPr>
          <a:xfrm>
            <a:off x="1081283" y="3563674"/>
            <a:ext cx="1843790" cy="1631216"/>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s-CL" sz="2000" b="1" dirty="0" smtClean="0">
                <a:solidFill>
                  <a:srgbClr val="FF0000"/>
                </a:solidFill>
              </a:rPr>
              <a:t>Sólo si es definido por MINVU en cada Llamado a postulación</a:t>
            </a:r>
            <a:endParaRPr lang="es-CL" sz="2000" b="1" dirty="0">
              <a:solidFill>
                <a:srgbClr val="FF0000"/>
              </a:solidFill>
            </a:endParaRPr>
          </a:p>
        </p:txBody>
      </p:sp>
      <p:grpSp>
        <p:nvGrpSpPr>
          <p:cNvPr id="32" name="31 Grupo"/>
          <p:cNvGrpSpPr/>
          <p:nvPr/>
        </p:nvGrpSpPr>
        <p:grpSpPr>
          <a:xfrm>
            <a:off x="-27339" y="-2543"/>
            <a:ext cx="12219339" cy="1556970"/>
            <a:chOff x="-27339" y="-2543"/>
            <a:chExt cx="12219339" cy="1556970"/>
          </a:xfrm>
        </p:grpSpPr>
        <p:pic>
          <p:nvPicPr>
            <p:cNvPr id="33" name="Imagen 4"/>
            <p:cNvPicPr>
              <a:picLocks noChangeAspect="1"/>
            </p:cNvPicPr>
            <p:nvPr/>
          </p:nvPicPr>
          <p:blipFill rotWithShape="1">
            <a:blip r:embed="rId3"/>
            <a:srcRect l="15226" t="12945" r="14633" b="27943"/>
            <a:stretch/>
          </p:blipFill>
          <p:spPr>
            <a:xfrm>
              <a:off x="190008" y="987330"/>
              <a:ext cx="3334871" cy="567097"/>
            </a:xfrm>
            <a:prstGeom prst="rect">
              <a:avLst/>
            </a:prstGeom>
          </p:spPr>
        </p:pic>
        <p:grpSp>
          <p:nvGrpSpPr>
            <p:cNvPr id="35" name="34 Grupo"/>
            <p:cNvGrpSpPr/>
            <p:nvPr/>
          </p:nvGrpSpPr>
          <p:grpSpPr>
            <a:xfrm>
              <a:off x="-27339" y="-2543"/>
              <a:ext cx="12219339" cy="943440"/>
              <a:chOff x="-27339" y="0"/>
              <a:chExt cx="12219339" cy="943440"/>
            </a:xfrm>
          </p:grpSpPr>
          <p:sp>
            <p:nvSpPr>
              <p:cNvPr id="41" name="Rectángulo 23">
                <a:extLst>
                  <a:ext uri="{FF2B5EF4-FFF2-40B4-BE49-F238E27FC236}">
                    <a16:creationId xmlns:a16="http://schemas.microsoft.com/office/drawing/2014/main" xmlns="" id="{5D844C73-7959-4F1B-8209-02F0A7374F3D}"/>
                  </a:ext>
                </a:extLst>
              </p:cNvPr>
              <p:cNvSpPr/>
              <p:nvPr/>
            </p:nvSpPr>
            <p:spPr>
              <a:xfrm>
                <a:off x="0" y="0"/>
                <a:ext cx="12192000" cy="943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42" name="Grupo 18">
                <a:extLst>
                  <a:ext uri="{FF2B5EF4-FFF2-40B4-BE49-F238E27FC236}">
                    <a16:creationId xmlns:a16="http://schemas.microsoft.com/office/drawing/2014/main" xmlns="" id="{F63DDC89-E57F-470D-A77A-F314E24E4F62}"/>
                  </a:ext>
                </a:extLst>
              </p:cNvPr>
              <p:cNvGrpSpPr/>
              <p:nvPr/>
            </p:nvGrpSpPr>
            <p:grpSpPr>
              <a:xfrm>
                <a:off x="-27339" y="3942"/>
                <a:ext cx="12154671" cy="933013"/>
                <a:chOff x="-227589" y="-425534"/>
                <a:chExt cx="12154671" cy="817474"/>
              </a:xfrm>
            </p:grpSpPr>
            <p:pic>
              <p:nvPicPr>
                <p:cNvPr id="43" name="Gráfico 19">
                  <a:extLst>
                    <a:ext uri="{FF2B5EF4-FFF2-40B4-BE49-F238E27FC236}">
                      <a16:creationId xmlns:a16="http://schemas.microsoft.com/office/drawing/2014/main" xmlns="" id="{87FC4CA9-39F1-4A97-8D1D-584B963A4619}"/>
                    </a:ext>
                  </a:extLst>
                </p:cNvPr>
                <p:cNvPicPr>
                  <a:picLocks noChangeAspect="1"/>
                </p:cNvPicPr>
                <p:nvPr/>
              </p:nvPicPr>
              <p:blipFill rotWithShape="1">
                <a:blip r:embed="rId4">
                  <a:extLst>
                    <a:ext uri="{96DAC541-7B7A-43D3-8B79-37D633B846F1}">
                      <asvg:svgBlip xmlns="" xmlns:asvg="http://schemas.microsoft.com/office/drawing/2016/SVG/main" r:embed="rId5"/>
                    </a:ext>
                  </a:extLst>
                </a:blip>
                <a:srcRect l="3902" t="45914" r="1813" b="44656"/>
                <a:stretch/>
              </p:blipFill>
              <p:spPr>
                <a:xfrm>
                  <a:off x="-227589" y="-425530"/>
                  <a:ext cx="4061035" cy="817470"/>
                </a:xfrm>
                <a:prstGeom prst="rect">
                  <a:avLst/>
                </a:prstGeom>
              </p:spPr>
            </p:pic>
            <p:pic>
              <p:nvPicPr>
                <p:cNvPr id="44" name="Gráfico 20">
                  <a:extLst>
                    <a:ext uri="{FF2B5EF4-FFF2-40B4-BE49-F238E27FC236}">
                      <a16:creationId xmlns:a16="http://schemas.microsoft.com/office/drawing/2014/main" xmlns="" id="{B4EC7D85-A99C-4BB4-AF1D-3BAECF1AFC4B}"/>
                    </a:ext>
                  </a:extLst>
                </p:cNvPr>
                <p:cNvPicPr>
                  <a:picLocks noChangeAspect="1"/>
                </p:cNvPicPr>
                <p:nvPr/>
              </p:nvPicPr>
              <p:blipFill rotWithShape="1">
                <a:blip r:embed="rId4">
                  <a:extLst>
                    <a:ext uri="{96DAC541-7B7A-43D3-8B79-37D633B846F1}">
                      <asvg:svgBlip xmlns="" xmlns:asvg="http://schemas.microsoft.com/office/drawing/2016/SVG/main" r:embed="rId5"/>
                    </a:ext>
                  </a:extLst>
                </a:blip>
                <a:srcRect l="3902" t="65934" r="1813" b="24636"/>
                <a:stretch/>
              </p:blipFill>
              <p:spPr>
                <a:xfrm>
                  <a:off x="3851630" y="-425534"/>
                  <a:ext cx="4061035" cy="817470"/>
                </a:xfrm>
                <a:prstGeom prst="rect">
                  <a:avLst/>
                </a:prstGeom>
              </p:spPr>
            </p:pic>
            <p:pic>
              <p:nvPicPr>
                <p:cNvPr id="45" name="Gráfico 21">
                  <a:extLst>
                    <a:ext uri="{FF2B5EF4-FFF2-40B4-BE49-F238E27FC236}">
                      <a16:creationId xmlns:a16="http://schemas.microsoft.com/office/drawing/2014/main" xmlns="" id="{6CE81B15-E26B-4744-85BC-FE82F94084C8}"/>
                    </a:ext>
                  </a:extLst>
                </p:cNvPr>
                <p:cNvPicPr>
                  <a:picLocks noChangeAspect="1"/>
                </p:cNvPicPr>
                <p:nvPr/>
              </p:nvPicPr>
              <p:blipFill rotWithShape="1">
                <a:blip r:embed="rId4">
                  <a:extLst>
                    <a:ext uri="{96DAC541-7B7A-43D3-8B79-37D633B846F1}">
                      <asvg:svgBlip xmlns="" xmlns:asvg="http://schemas.microsoft.com/office/drawing/2016/SVG/main" r:embed="rId5"/>
                    </a:ext>
                  </a:extLst>
                </a:blip>
                <a:srcRect l="3902" t="86744" r="1813" b="3826"/>
                <a:stretch/>
              </p:blipFill>
              <p:spPr>
                <a:xfrm>
                  <a:off x="7866047" y="-425530"/>
                  <a:ext cx="4061035" cy="817470"/>
                </a:xfrm>
                <a:prstGeom prst="rect">
                  <a:avLst/>
                </a:prstGeom>
              </p:spPr>
            </p:pic>
          </p:grpSp>
        </p:grpSp>
      </p:grpSp>
      <p:sp>
        <p:nvSpPr>
          <p:cNvPr id="31" name="Rectángulo 6"/>
          <p:cNvSpPr/>
          <p:nvPr/>
        </p:nvSpPr>
        <p:spPr>
          <a:xfrm>
            <a:off x="0" y="1114575"/>
            <a:ext cx="10945469" cy="523220"/>
          </a:xfrm>
          <a:prstGeom prst="rect">
            <a:avLst/>
          </a:prstGeom>
          <a:noFill/>
        </p:spPr>
        <p:txBody>
          <a:bodyPr wrap="square">
            <a:spAutoFit/>
          </a:bodyPr>
          <a:lstStyle/>
          <a:p>
            <a:pPr algn="r"/>
            <a:r>
              <a:rPr lang="es-CL" sz="2800" b="1" dirty="0" smtClean="0">
                <a:solidFill>
                  <a:srgbClr val="0070C0"/>
                </a:solidFill>
              </a:rPr>
              <a:t>D.S.27/2016 </a:t>
            </a:r>
            <a:endParaRPr lang="es-CL" sz="2800" b="1" dirty="0">
              <a:solidFill>
                <a:srgbClr val="0070C0"/>
              </a:solidFill>
            </a:endParaRPr>
          </a:p>
        </p:txBody>
      </p:sp>
      <p:pic>
        <p:nvPicPr>
          <p:cNvPr id="46" name="45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45469" y="952499"/>
            <a:ext cx="1132231" cy="807845"/>
          </a:xfrm>
          <a:prstGeom prst="rect">
            <a:avLst/>
          </a:prstGeom>
        </p:spPr>
      </p:pic>
    </p:spTree>
    <p:extLst>
      <p:ext uri="{BB962C8B-B14F-4D97-AF65-F5344CB8AC3E}">
        <p14:creationId xmlns:p14="http://schemas.microsoft.com/office/powerpoint/2010/main" val="4232949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down)">
                                      <p:cBhvr>
                                        <p:cTn id="20" dur="500"/>
                                        <p:tgtEl>
                                          <p:spTgt spid="23"/>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down)">
                                      <p:cBhvr>
                                        <p:cTn id="23" dur="500"/>
                                        <p:tgtEl>
                                          <p:spTgt spid="24"/>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down)">
                                      <p:cBhvr>
                                        <p:cTn id="26" dur="500"/>
                                        <p:tgtEl>
                                          <p:spTgt spid="30"/>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down)">
                                      <p:cBhvr>
                                        <p:cTn id="29" dur="500"/>
                                        <p:tgtEl>
                                          <p:spTgt spid="29"/>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down)">
                                      <p:cBhvr>
                                        <p:cTn id="32" dur="500"/>
                                        <p:tgtEl>
                                          <p:spTgt spid="28"/>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down)">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down)">
                                      <p:cBhvr>
                                        <p:cTn id="43" dur="500"/>
                                        <p:tgtEl>
                                          <p:spTgt spid="25"/>
                                        </p:tgtEl>
                                      </p:cBhvr>
                                    </p:animEffect>
                                  </p:childTnLst>
                                </p:cTn>
                              </p:par>
                              <p:par>
                                <p:cTn id="44" presetID="22" presetClass="entr" presetSubtype="4" fill="hold" nodeType="with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wipe(down)">
                                      <p:cBhvr>
                                        <p:cTn id="46" dur="500"/>
                                        <p:tgtEl>
                                          <p:spTgt spid="3"/>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down)">
                                      <p:cBhvr>
                                        <p:cTn id="49" dur="500"/>
                                        <p:tgtEl>
                                          <p:spTgt spid="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wipe(down)">
                                      <p:cBhvr>
                                        <p:cTn id="54" dur="500"/>
                                        <p:tgtEl>
                                          <p:spTgt spid="34"/>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wipe(down)">
                                      <p:cBhvr>
                                        <p:cTn id="57" dur="500"/>
                                        <p:tgtEl>
                                          <p:spTgt spid="38"/>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wipe(down)">
                                      <p:cBhvr>
                                        <p:cTn id="60" dur="500"/>
                                        <p:tgtEl>
                                          <p:spTgt spid="37"/>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wipe(down)">
                                      <p:cBhvr>
                                        <p:cTn id="63" dur="500"/>
                                        <p:tgtEl>
                                          <p:spTgt spid="40"/>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wipe(down)">
                                      <p:cBhvr>
                                        <p:cTn id="66" dur="500"/>
                                        <p:tgtEl>
                                          <p:spTgt spid="39"/>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wipe(down)">
                                      <p:cBhvr>
                                        <p:cTn id="6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23" grpId="0" animBg="1"/>
      <p:bldP spid="24" grpId="0" animBg="1"/>
      <p:bldP spid="25" grpId="0" animBg="1"/>
      <p:bldP spid="26" grpId="0" animBg="1"/>
      <p:bldP spid="27" grpId="0" animBg="1"/>
      <p:bldP spid="28" grpId="0" animBg="1"/>
      <p:bldP spid="29" grpId="0" animBg="1"/>
      <p:bldP spid="30" grpId="0" animBg="1"/>
      <p:bldP spid="34" grpId="0" animBg="1"/>
      <p:bldP spid="36" grpId="0" animBg="1"/>
      <p:bldP spid="37" grpId="0" animBg="1"/>
      <p:bldP spid="38" grpId="0" animBg="1"/>
      <p:bldP spid="39" grpId="0" animBg="1"/>
      <p:bldP spid="40"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adroTexto 14"/>
          <p:cNvSpPr txBox="1"/>
          <p:nvPr/>
        </p:nvSpPr>
        <p:spPr>
          <a:xfrm>
            <a:off x="1854122" y="1645990"/>
            <a:ext cx="9295446" cy="461665"/>
          </a:xfrm>
          <a:prstGeom prst="rect">
            <a:avLst/>
          </a:prstGeom>
          <a:noFill/>
        </p:spPr>
        <p:txBody>
          <a:bodyPr wrap="square" rtlCol="0">
            <a:spAutoFit/>
          </a:bodyPr>
          <a:lstStyle/>
          <a:p>
            <a:r>
              <a:rPr lang="es-CL" sz="2400" b="1" dirty="0" smtClean="0">
                <a:solidFill>
                  <a:srgbClr val="0070C0"/>
                </a:solidFill>
              </a:rPr>
              <a:t>Ahorro</a:t>
            </a:r>
            <a:endParaRPr lang="es-CL" sz="2400" b="1" dirty="0">
              <a:solidFill>
                <a:srgbClr val="0070C0"/>
              </a:solidFill>
            </a:endParaRPr>
          </a:p>
        </p:txBody>
      </p:sp>
      <p:graphicFrame>
        <p:nvGraphicFramePr>
          <p:cNvPr id="24" name="Tabla 23"/>
          <p:cNvGraphicFramePr>
            <a:graphicFrameLocks noGrp="1"/>
          </p:cNvGraphicFramePr>
          <p:nvPr>
            <p:extLst>
              <p:ext uri="{D42A27DB-BD31-4B8C-83A1-F6EECF244321}">
                <p14:modId xmlns:p14="http://schemas.microsoft.com/office/powerpoint/2010/main" val="1968331829"/>
              </p:ext>
            </p:extLst>
          </p:nvPr>
        </p:nvGraphicFramePr>
        <p:xfrm>
          <a:off x="1901621" y="2119530"/>
          <a:ext cx="8026594" cy="3231312"/>
        </p:xfrm>
        <a:graphic>
          <a:graphicData uri="http://schemas.openxmlformats.org/drawingml/2006/table">
            <a:tbl>
              <a:tblPr firstRow="1" firstCol="1" bandRow="1">
                <a:effectLst>
                  <a:outerShdw blurRad="50800" dist="38100" dir="2700000" algn="tl" rotWithShape="0">
                    <a:prstClr val="black">
                      <a:alpha val="40000"/>
                    </a:prstClr>
                  </a:outerShdw>
                </a:effectLst>
                <a:tableStyleId>{B301B821-A1FF-4177-AEE7-76D212191A09}</a:tableStyleId>
              </a:tblPr>
              <a:tblGrid>
                <a:gridCol w="5006947">
                  <a:extLst>
                    <a:ext uri="{9D8B030D-6E8A-4147-A177-3AD203B41FA5}">
                      <a16:colId xmlns:a16="http://schemas.microsoft.com/office/drawing/2014/main" xmlns="" val="697168014"/>
                    </a:ext>
                  </a:extLst>
                </a:gridCol>
                <a:gridCol w="3019647">
                  <a:extLst>
                    <a:ext uri="{9D8B030D-6E8A-4147-A177-3AD203B41FA5}">
                      <a16:colId xmlns:a16="http://schemas.microsoft.com/office/drawing/2014/main" xmlns="" val="2289113826"/>
                    </a:ext>
                  </a:extLst>
                </a:gridCol>
              </a:tblGrid>
              <a:tr h="937995">
                <a:tc>
                  <a:txBody>
                    <a:bodyPr/>
                    <a:lstStyle/>
                    <a:p>
                      <a:pPr marL="457200" algn="ctr">
                        <a:lnSpc>
                          <a:spcPct val="115000"/>
                        </a:lnSpc>
                        <a:spcAft>
                          <a:spcPts val="0"/>
                        </a:spcAft>
                        <a:tabLst>
                          <a:tab pos="914400" algn="l"/>
                          <a:tab pos="990600" algn="l"/>
                        </a:tabLst>
                      </a:pPr>
                      <a:r>
                        <a:rPr lang="es-CL" sz="1800" spc="-15" dirty="0">
                          <a:effectLst/>
                        </a:rPr>
                        <a:t>Tipo de proyecto</a:t>
                      </a:r>
                      <a:endParaRPr lang="es-C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indent="0" algn="ctr">
                        <a:lnSpc>
                          <a:spcPct val="115000"/>
                        </a:lnSpc>
                        <a:spcAft>
                          <a:spcPts val="0"/>
                        </a:spcAft>
                      </a:pPr>
                      <a:r>
                        <a:rPr lang="es-CL" sz="1800" spc="-15" dirty="0" smtClean="0">
                          <a:effectLst/>
                        </a:rPr>
                        <a:t>Ahorro Mínimo (UF)</a:t>
                      </a:r>
                      <a:endParaRPr lang="es-C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xmlns="" val="2139597336"/>
                  </a:ext>
                </a:extLst>
              </a:tr>
              <a:tr h="764439">
                <a:tc>
                  <a:txBody>
                    <a:bodyPr/>
                    <a:lstStyle/>
                    <a:p>
                      <a:pPr algn="just">
                        <a:lnSpc>
                          <a:spcPct val="115000"/>
                        </a:lnSpc>
                        <a:spcAft>
                          <a:spcPts val="0"/>
                        </a:spcAft>
                      </a:pPr>
                      <a:r>
                        <a:rPr lang="es-ES_tradnl" sz="1800" b="0" dirty="0" smtClean="0">
                          <a:effectLst/>
                        </a:rPr>
                        <a:t>Mejoramiento de la Vivienda</a:t>
                      </a:r>
                      <a:endParaRPr lang="es-CL" sz="2400" b="0" dirty="0">
                        <a:effectLst/>
                        <a:latin typeface="Calibri" panose="020F0502020204030204" pitchFamily="34" charset="0"/>
                        <a:ea typeface="MS Mincho"/>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tabLst>
                          <a:tab pos="914400" algn="l"/>
                          <a:tab pos="990600" algn="l"/>
                        </a:tabLst>
                      </a:pPr>
                      <a:r>
                        <a:rPr lang="es-CL" sz="1800" b="0" spc="-15" dirty="0" smtClean="0">
                          <a:effectLst/>
                        </a:rPr>
                        <a:t>3</a:t>
                      </a:r>
                      <a:endParaRPr lang="es-CL" sz="2400" b="0" dirty="0">
                        <a:effectLst/>
                        <a:latin typeface="Calibri" panose="020F0502020204030204" pitchFamily="34" charset="0"/>
                        <a:ea typeface="MS Mincho"/>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799154869"/>
                  </a:ext>
                </a:extLst>
              </a:tr>
              <a:tr h="764439">
                <a:tc>
                  <a:txBody>
                    <a:bodyPr/>
                    <a:lstStyle/>
                    <a:p>
                      <a:pPr algn="just">
                        <a:lnSpc>
                          <a:spcPct val="115000"/>
                        </a:lnSpc>
                        <a:spcAft>
                          <a:spcPts val="0"/>
                        </a:spcAft>
                      </a:pPr>
                      <a:r>
                        <a:rPr lang="es-ES_tradnl" sz="1800" b="0" dirty="0" smtClean="0">
                          <a:effectLst/>
                        </a:rPr>
                        <a:t>Ampliación de la Vivienda </a:t>
                      </a:r>
                      <a:endParaRPr lang="es-CL" sz="1800" b="0" dirty="0">
                        <a:effectLst/>
                        <a:latin typeface="Calibri" panose="020F0502020204030204" pitchFamily="34" charset="0"/>
                        <a:ea typeface="MS Mincho"/>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tabLst>
                          <a:tab pos="914400" algn="l"/>
                          <a:tab pos="990600" algn="l"/>
                        </a:tabLst>
                      </a:pPr>
                      <a:r>
                        <a:rPr lang="es-CL" sz="1800" b="0" spc="-15" dirty="0" smtClean="0">
                          <a:effectLst/>
                        </a:rPr>
                        <a:t>5</a:t>
                      </a:r>
                      <a:endParaRPr lang="es-CL" sz="2400" b="0" dirty="0">
                        <a:effectLst/>
                        <a:latin typeface="Calibri" panose="020F0502020204030204" pitchFamily="34" charset="0"/>
                        <a:ea typeface="MS Mincho"/>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4276749610"/>
                  </a:ext>
                </a:extLst>
              </a:tr>
              <a:tr h="764439">
                <a:tc>
                  <a:txBody>
                    <a:bodyPr/>
                    <a:lstStyle/>
                    <a:p>
                      <a:pPr algn="just">
                        <a:lnSpc>
                          <a:spcPct val="115000"/>
                        </a:lnSpc>
                        <a:spcAft>
                          <a:spcPts val="0"/>
                        </a:spcAft>
                      </a:pPr>
                      <a:r>
                        <a:rPr lang="es-ES_tradnl" sz="1800" b="0" dirty="0" smtClean="0">
                          <a:effectLst/>
                        </a:rPr>
                        <a:t>Adecuación de Viviendas Existentes </a:t>
                      </a:r>
                      <a:endParaRPr lang="es-CL" sz="1800" b="0" dirty="0">
                        <a:effectLst/>
                        <a:latin typeface="Calibri" panose="020F0502020204030204" pitchFamily="34" charset="0"/>
                        <a:ea typeface="MS Mincho"/>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tabLst>
                          <a:tab pos="914400" algn="l"/>
                          <a:tab pos="990600" algn="l"/>
                        </a:tabLst>
                      </a:pPr>
                      <a:r>
                        <a:rPr lang="es-CL" sz="1800" b="0" spc="-15" dirty="0" smtClean="0">
                          <a:effectLst/>
                        </a:rPr>
                        <a:t>7</a:t>
                      </a:r>
                      <a:endParaRPr lang="es-CL" sz="2400" b="0" dirty="0">
                        <a:effectLst/>
                        <a:latin typeface="Calibri" panose="020F0502020204030204" pitchFamily="34" charset="0"/>
                        <a:ea typeface="MS Mincho"/>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924026261"/>
                  </a:ext>
                </a:extLst>
              </a:tr>
            </a:tbl>
          </a:graphicData>
        </a:graphic>
      </p:graphicFrame>
      <p:sp>
        <p:nvSpPr>
          <p:cNvPr id="7" name="6 Marcador de texto"/>
          <p:cNvSpPr>
            <a:spLocks noGrp="1"/>
          </p:cNvSpPr>
          <p:nvPr>
            <p:ph type="body" idx="1"/>
          </p:nvPr>
        </p:nvSpPr>
        <p:spPr>
          <a:xfrm>
            <a:off x="1857443" y="5675229"/>
            <a:ext cx="8022827" cy="723171"/>
          </a:xfrm>
        </p:spPr>
        <p:txBody>
          <a:bodyPr>
            <a:normAutofit fontScale="77500" lnSpcReduction="20000"/>
          </a:bodyPr>
          <a:lstStyle/>
          <a:p>
            <a:pPr algn="just"/>
            <a:r>
              <a:rPr lang="es-CL" b="1" dirty="0" smtClean="0">
                <a:solidFill>
                  <a:schemeClr val="tx1"/>
                </a:solidFill>
              </a:rPr>
              <a:t>Los postulantes cuya edad sea igual o mayora 60 años, el monto de ahorro será rebajado en 2 U.F respecto a los montos indicados en tabla precedente.</a:t>
            </a:r>
            <a:endParaRPr lang="es-CL" b="1" dirty="0">
              <a:solidFill>
                <a:schemeClr val="tx1"/>
              </a:solidFill>
            </a:endParaRPr>
          </a:p>
        </p:txBody>
      </p:sp>
      <p:grpSp>
        <p:nvGrpSpPr>
          <p:cNvPr id="10" name="9 Grupo"/>
          <p:cNvGrpSpPr/>
          <p:nvPr/>
        </p:nvGrpSpPr>
        <p:grpSpPr>
          <a:xfrm>
            <a:off x="-27339" y="-2543"/>
            <a:ext cx="12219339" cy="943440"/>
            <a:chOff x="-27339" y="0"/>
            <a:chExt cx="12219339" cy="943440"/>
          </a:xfrm>
        </p:grpSpPr>
        <p:sp>
          <p:nvSpPr>
            <p:cNvPr id="11" name="Rectángulo 23">
              <a:extLst>
                <a:ext uri="{FF2B5EF4-FFF2-40B4-BE49-F238E27FC236}">
                  <a16:creationId xmlns:a16="http://schemas.microsoft.com/office/drawing/2014/main" xmlns="" id="{5D844C73-7959-4F1B-8209-02F0A7374F3D}"/>
                </a:ext>
              </a:extLst>
            </p:cNvPr>
            <p:cNvSpPr/>
            <p:nvPr/>
          </p:nvSpPr>
          <p:spPr>
            <a:xfrm>
              <a:off x="0" y="0"/>
              <a:ext cx="12192000" cy="943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12" name="Grupo 18">
              <a:extLst>
                <a:ext uri="{FF2B5EF4-FFF2-40B4-BE49-F238E27FC236}">
                  <a16:creationId xmlns:a16="http://schemas.microsoft.com/office/drawing/2014/main" xmlns="" id="{F63DDC89-E57F-470D-A77A-F314E24E4F62}"/>
                </a:ext>
              </a:extLst>
            </p:cNvPr>
            <p:cNvGrpSpPr/>
            <p:nvPr/>
          </p:nvGrpSpPr>
          <p:grpSpPr>
            <a:xfrm>
              <a:off x="-27339" y="3942"/>
              <a:ext cx="12154671" cy="933013"/>
              <a:chOff x="-227589" y="-425534"/>
              <a:chExt cx="12154671" cy="817474"/>
            </a:xfrm>
          </p:grpSpPr>
          <p:pic>
            <p:nvPicPr>
              <p:cNvPr id="13" name="Gráfico 19">
                <a:extLst>
                  <a:ext uri="{FF2B5EF4-FFF2-40B4-BE49-F238E27FC236}">
                    <a16:creationId xmlns:a16="http://schemas.microsoft.com/office/drawing/2014/main" xmlns="" id="{87FC4CA9-39F1-4A97-8D1D-584B963A4619}"/>
                  </a:ext>
                </a:extLst>
              </p:cNvPr>
              <p:cNvPicPr>
                <a:picLocks noChangeAspect="1"/>
              </p:cNvPicPr>
              <p:nvPr/>
            </p:nvPicPr>
            <p:blipFill rotWithShape="1">
              <a:blip r:embed="rId3">
                <a:extLst>
                  <a:ext uri="{96DAC541-7B7A-43D3-8B79-37D633B846F1}">
                    <asvg:svgBlip xmlns="" xmlns:asvg="http://schemas.microsoft.com/office/drawing/2016/SVG/main" r:embed="rId5"/>
                  </a:ext>
                </a:extLst>
              </a:blip>
              <a:srcRect l="3902" t="45914" r="1813" b="44656"/>
              <a:stretch/>
            </p:blipFill>
            <p:spPr>
              <a:xfrm>
                <a:off x="-227589" y="-425530"/>
                <a:ext cx="4061035" cy="817470"/>
              </a:xfrm>
              <a:prstGeom prst="rect">
                <a:avLst/>
              </a:prstGeom>
            </p:spPr>
          </p:pic>
          <p:pic>
            <p:nvPicPr>
              <p:cNvPr id="14" name="Gráfico 20">
                <a:extLst>
                  <a:ext uri="{FF2B5EF4-FFF2-40B4-BE49-F238E27FC236}">
                    <a16:creationId xmlns:a16="http://schemas.microsoft.com/office/drawing/2014/main" xmlns="" id="{B4EC7D85-A99C-4BB4-AF1D-3BAECF1AFC4B}"/>
                  </a:ext>
                </a:extLst>
              </p:cNvPr>
              <p:cNvPicPr>
                <a:picLocks noChangeAspect="1"/>
              </p:cNvPicPr>
              <p:nvPr/>
            </p:nvPicPr>
            <p:blipFill rotWithShape="1">
              <a:blip r:embed="rId3">
                <a:extLst>
                  <a:ext uri="{96DAC541-7B7A-43D3-8B79-37D633B846F1}">
                    <asvg:svgBlip xmlns="" xmlns:asvg="http://schemas.microsoft.com/office/drawing/2016/SVG/main" r:embed="rId5"/>
                  </a:ext>
                </a:extLst>
              </a:blip>
              <a:srcRect l="3902" t="65934" r="1813" b="24636"/>
              <a:stretch/>
            </p:blipFill>
            <p:spPr>
              <a:xfrm>
                <a:off x="3851630" y="-425534"/>
                <a:ext cx="4061035" cy="817470"/>
              </a:xfrm>
              <a:prstGeom prst="rect">
                <a:avLst/>
              </a:prstGeom>
            </p:spPr>
          </p:pic>
          <p:pic>
            <p:nvPicPr>
              <p:cNvPr id="16" name="Gráfico 21">
                <a:extLst>
                  <a:ext uri="{FF2B5EF4-FFF2-40B4-BE49-F238E27FC236}">
                    <a16:creationId xmlns:a16="http://schemas.microsoft.com/office/drawing/2014/main" xmlns="" id="{6CE81B15-E26B-4744-85BC-FE82F94084C8}"/>
                  </a:ext>
                </a:extLst>
              </p:cNvPr>
              <p:cNvPicPr>
                <a:picLocks noChangeAspect="1"/>
              </p:cNvPicPr>
              <p:nvPr/>
            </p:nvPicPr>
            <p:blipFill rotWithShape="1">
              <a:blip r:embed="rId3">
                <a:extLst>
                  <a:ext uri="{96DAC541-7B7A-43D3-8B79-37D633B846F1}">
                    <asvg:svgBlip xmlns="" xmlns:asvg="http://schemas.microsoft.com/office/drawing/2016/SVG/main" r:embed="rId5"/>
                  </a:ext>
                </a:extLst>
              </a:blip>
              <a:srcRect l="3902" t="86744" r="1813" b="3826"/>
              <a:stretch/>
            </p:blipFill>
            <p:spPr>
              <a:xfrm>
                <a:off x="7866047" y="-425530"/>
                <a:ext cx="4061035" cy="817470"/>
              </a:xfrm>
              <a:prstGeom prst="rect">
                <a:avLst/>
              </a:prstGeom>
            </p:spPr>
          </p:pic>
        </p:grpSp>
      </p:grpSp>
      <p:grpSp>
        <p:nvGrpSpPr>
          <p:cNvPr id="17" name="16 Grupo"/>
          <p:cNvGrpSpPr/>
          <p:nvPr/>
        </p:nvGrpSpPr>
        <p:grpSpPr>
          <a:xfrm>
            <a:off x="94542" y="952499"/>
            <a:ext cx="11983158" cy="807845"/>
            <a:chOff x="94542" y="952499"/>
            <a:chExt cx="11983158" cy="807845"/>
          </a:xfrm>
        </p:grpSpPr>
        <p:pic>
          <p:nvPicPr>
            <p:cNvPr id="18" name="Imagen 4"/>
            <p:cNvPicPr>
              <a:picLocks noChangeAspect="1"/>
            </p:cNvPicPr>
            <p:nvPr/>
          </p:nvPicPr>
          <p:blipFill rotWithShape="1">
            <a:blip r:embed="rId6"/>
            <a:srcRect l="15226" t="12945" r="14633" b="27943"/>
            <a:stretch/>
          </p:blipFill>
          <p:spPr>
            <a:xfrm>
              <a:off x="94542" y="1073570"/>
              <a:ext cx="3334871" cy="567097"/>
            </a:xfrm>
            <a:prstGeom prst="rect">
              <a:avLst/>
            </a:prstGeom>
          </p:spPr>
        </p:pic>
        <p:pic>
          <p:nvPicPr>
            <p:cNvPr id="19" name="18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45469" y="952499"/>
              <a:ext cx="1132231" cy="807845"/>
            </a:xfrm>
            <a:prstGeom prst="rect">
              <a:avLst/>
            </a:prstGeom>
          </p:spPr>
        </p:pic>
      </p:grpSp>
      <p:sp>
        <p:nvSpPr>
          <p:cNvPr id="20" name="Rectángulo 6"/>
          <p:cNvSpPr/>
          <p:nvPr/>
        </p:nvSpPr>
        <p:spPr>
          <a:xfrm>
            <a:off x="0" y="1114575"/>
            <a:ext cx="10945469" cy="523220"/>
          </a:xfrm>
          <a:prstGeom prst="rect">
            <a:avLst/>
          </a:prstGeom>
          <a:noFill/>
        </p:spPr>
        <p:txBody>
          <a:bodyPr wrap="square">
            <a:spAutoFit/>
          </a:bodyPr>
          <a:lstStyle/>
          <a:p>
            <a:pPr algn="r"/>
            <a:r>
              <a:rPr lang="es-CL" sz="2800" b="1" dirty="0" smtClean="0">
                <a:solidFill>
                  <a:srgbClr val="0070C0"/>
                </a:solidFill>
              </a:rPr>
              <a:t>D.S.27/2016 </a:t>
            </a:r>
            <a:endParaRPr lang="es-CL" sz="2800" b="1" dirty="0">
              <a:solidFill>
                <a:srgbClr val="0070C0"/>
              </a:solidFill>
            </a:endParaRPr>
          </a:p>
        </p:txBody>
      </p:sp>
    </p:spTree>
    <p:extLst>
      <p:ext uri="{BB962C8B-B14F-4D97-AF65-F5344CB8AC3E}">
        <p14:creationId xmlns:p14="http://schemas.microsoft.com/office/powerpoint/2010/main" val="92823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fade">
                                      <p:cBhvr>
                                        <p:cTn id="20" dur="1000"/>
                                        <p:tgtEl>
                                          <p:spTgt spid="7">
                                            <p:txEl>
                                              <p:pRg st="0" end="0"/>
                                            </p:txEl>
                                          </p:spTgt>
                                        </p:tgtEl>
                                      </p:cBhvr>
                                    </p:animEffect>
                                    <p:anim calcmode="lin" valueType="num">
                                      <p:cBhvr>
                                        <p:cTn id="2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8">
            <a:extLst>
              <a:ext uri="{FF2B5EF4-FFF2-40B4-BE49-F238E27FC236}">
                <a16:creationId xmlns:a16="http://schemas.microsoft.com/office/drawing/2014/main" xmlns="" id="{5D844C73-7959-4F1B-8209-02F0A7374F3D}"/>
              </a:ext>
            </a:extLst>
          </p:cNvPr>
          <p:cNvSpPr/>
          <p:nvPr/>
        </p:nvSpPr>
        <p:spPr>
          <a:xfrm>
            <a:off x="0" y="0"/>
            <a:ext cx="12192000" cy="6858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5" name="Rectángulo 4">
            <a:extLst>
              <a:ext uri="{FF2B5EF4-FFF2-40B4-BE49-F238E27FC236}">
                <a16:creationId xmlns:a16="http://schemas.microsoft.com/office/drawing/2014/main" xmlns="" id="{5B6AF5B4-1B8C-4C8A-A00F-E13168F21131}"/>
              </a:ext>
            </a:extLst>
          </p:cNvPr>
          <p:cNvSpPr/>
          <p:nvPr/>
        </p:nvSpPr>
        <p:spPr>
          <a:xfrm>
            <a:off x="0" y="4642339"/>
            <a:ext cx="12192000" cy="76786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6" name="Imagen 1"/>
          <p:cNvPicPr>
            <a:picLocks noChangeAspect="1"/>
          </p:cNvPicPr>
          <p:nvPr/>
        </p:nvPicPr>
        <p:blipFill>
          <a:blip r:embed="rId2"/>
          <a:stretch>
            <a:fillRect/>
          </a:stretch>
        </p:blipFill>
        <p:spPr>
          <a:xfrm>
            <a:off x="0" y="-1114426"/>
            <a:ext cx="4954502" cy="8069349"/>
          </a:xfrm>
          <a:prstGeom prst="rect">
            <a:avLst/>
          </a:prstGeom>
        </p:spPr>
      </p:pic>
      <p:sp>
        <p:nvSpPr>
          <p:cNvPr id="7" name="CuadroTexto 2">
            <a:extLst>
              <a:ext uri="{FF2B5EF4-FFF2-40B4-BE49-F238E27FC236}">
                <a16:creationId xmlns:a16="http://schemas.microsoft.com/office/drawing/2014/main" xmlns="" id="{40BA2A75-9332-426A-9839-0E914B7849DD}"/>
              </a:ext>
            </a:extLst>
          </p:cNvPr>
          <p:cNvSpPr txBox="1"/>
          <p:nvPr/>
        </p:nvSpPr>
        <p:spPr>
          <a:xfrm>
            <a:off x="4646073" y="3760430"/>
            <a:ext cx="7038976" cy="669479"/>
          </a:xfrm>
          <a:prstGeom prst="rect">
            <a:avLst/>
          </a:prstGeom>
          <a:noFill/>
        </p:spPr>
        <p:txBody>
          <a:bodyPr wrap="square" rtlCol="0">
            <a:spAutoFit/>
          </a:bodyPr>
          <a:lstStyle/>
          <a:p>
            <a:pPr algn="ctr">
              <a:lnSpc>
                <a:spcPts val="4100"/>
              </a:lnSpc>
            </a:pPr>
            <a:r>
              <a:rPr lang="es-CL" sz="5400" b="1" dirty="0" smtClean="0">
                <a:solidFill>
                  <a:schemeClr val="accent1">
                    <a:lumMod val="75000"/>
                  </a:schemeClr>
                </a:solidFill>
              </a:rPr>
              <a:t>Capítulo III</a:t>
            </a:r>
            <a:endParaRPr lang="es-CL" sz="5400" b="1" dirty="0">
              <a:solidFill>
                <a:schemeClr val="accent1">
                  <a:lumMod val="75000"/>
                </a:schemeClr>
              </a:solidFill>
            </a:endParaRPr>
          </a:p>
        </p:txBody>
      </p:sp>
      <p:pic>
        <p:nvPicPr>
          <p:cNvPr id="8" name="Gráfico 14">
            <a:extLst>
              <a:ext uri="{FF2B5EF4-FFF2-40B4-BE49-F238E27FC236}">
                <a16:creationId xmlns:a16="http://schemas.microsoft.com/office/drawing/2014/main" xmlns="" id="{6EA886A8-14C5-46D6-9A25-520A9406E451}"/>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321347" y="0"/>
            <a:ext cx="1724402" cy="167524"/>
          </a:xfrm>
          <a:prstGeom prst="rect">
            <a:avLst/>
          </a:prstGeom>
        </p:spPr>
      </p:pic>
      <p:sp>
        <p:nvSpPr>
          <p:cNvPr id="9" name="CuadroTexto 16">
            <a:extLst>
              <a:ext uri="{FF2B5EF4-FFF2-40B4-BE49-F238E27FC236}">
                <a16:creationId xmlns:a16="http://schemas.microsoft.com/office/drawing/2014/main" xmlns="" id="{53FBE0BF-BF0E-4408-A675-71B1107175DD}"/>
              </a:ext>
            </a:extLst>
          </p:cNvPr>
          <p:cNvSpPr txBox="1"/>
          <p:nvPr/>
        </p:nvSpPr>
        <p:spPr>
          <a:xfrm>
            <a:off x="3847604" y="4744749"/>
            <a:ext cx="8344395" cy="523220"/>
          </a:xfrm>
          <a:prstGeom prst="rect">
            <a:avLst/>
          </a:prstGeom>
          <a:noFill/>
        </p:spPr>
        <p:txBody>
          <a:bodyPr wrap="square" rtlCol="0">
            <a:spAutoFit/>
          </a:bodyPr>
          <a:lstStyle/>
          <a:p>
            <a:pPr algn="ctr"/>
            <a:r>
              <a:rPr lang="es-CL" sz="2800" b="1" dirty="0">
                <a:solidFill>
                  <a:schemeClr val="bg1"/>
                </a:solidFill>
              </a:rPr>
              <a:t>Proyectos para  Condominios de Vivienda</a:t>
            </a:r>
          </a:p>
        </p:txBody>
      </p:sp>
    </p:spTree>
    <p:extLst>
      <p:ext uri="{BB962C8B-B14F-4D97-AF65-F5344CB8AC3E}">
        <p14:creationId xmlns:p14="http://schemas.microsoft.com/office/powerpoint/2010/main" val="191981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ángulo 34"/>
          <p:cNvSpPr/>
          <p:nvPr/>
        </p:nvSpPr>
        <p:spPr>
          <a:xfrm>
            <a:off x="644577" y="2330265"/>
            <a:ext cx="11176121" cy="2246769"/>
          </a:xfrm>
          <a:prstGeom prst="rect">
            <a:avLst/>
          </a:prstGeom>
        </p:spPr>
        <p:txBody>
          <a:bodyPr wrap="square">
            <a:spAutoFit/>
          </a:bodyPr>
          <a:lstStyle/>
          <a:p>
            <a:pPr algn="just"/>
            <a:endParaRPr lang="es-ES" sz="2000" b="1" dirty="0">
              <a:solidFill>
                <a:srgbClr val="00B0F0"/>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CL" sz="2000" dirty="0" smtClean="0"/>
              <a:t>Condominios </a:t>
            </a:r>
            <a:r>
              <a:rPr lang="es-CL" sz="2000" dirty="0"/>
              <a:t>de Viviendas Sociales, conforme a lo dispuesto en la Ley de Copropiedad </a:t>
            </a:r>
            <a:r>
              <a:rPr lang="es-CL" sz="2000" dirty="0" smtClean="0"/>
              <a:t>Inmobiliaria.</a:t>
            </a:r>
          </a:p>
          <a:p>
            <a:pPr algn="just"/>
            <a:endParaRPr lang="es-CL" sz="2000" dirty="0" smtClean="0"/>
          </a:p>
          <a:p>
            <a:pPr marL="285750" indent="-285750" algn="just">
              <a:buFont typeface="Arial" panose="020B0604020202020204" pitchFamily="34" charset="0"/>
              <a:buChar char="•"/>
            </a:pPr>
            <a:r>
              <a:rPr lang="es-CL" sz="2000" dirty="0" smtClean="0"/>
              <a:t>Condominios </a:t>
            </a:r>
            <a:r>
              <a:rPr lang="es-CL" sz="2000" dirty="0"/>
              <a:t>de Viviendas Económicas, que hayan sido financiados y/o construidos por Instituciones de Previsión fusionadas en el Instituto de Previsión Social (IPS), Cooperativas o Municipalidades </a:t>
            </a:r>
            <a:r>
              <a:rPr lang="es-CL" sz="2000" b="1" dirty="0">
                <a:solidFill>
                  <a:srgbClr val="0070C0"/>
                </a:solidFill>
                <a:ea typeface="Times New Roman" panose="02020603050405020304" pitchFamily="18" charset="0"/>
                <a:cs typeface="Times New Roman" panose="02020603050405020304" pitchFamily="18" charset="0"/>
              </a:rPr>
              <a:t>y/o aquellos Condominios de Viviendas Económicas que presenten graves condiciones de deterioro u obsolescencia en sus bienes comunes.</a:t>
            </a:r>
          </a:p>
        </p:txBody>
      </p:sp>
      <p:sp>
        <p:nvSpPr>
          <p:cNvPr id="15" name="CuadroTexto 35"/>
          <p:cNvSpPr txBox="1">
            <a:spLocks noGrp="1"/>
          </p:cNvSpPr>
          <p:nvPr>
            <p:ph type="body" idx="1"/>
          </p:nvPr>
        </p:nvSpPr>
        <p:spPr>
          <a:prstGeom prst="rect">
            <a:avLst/>
          </a:prstGeom>
          <a:noFill/>
        </p:spPr>
        <p:txBody>
          <a:bodyPr wrap="square" rtlCol="0">
            <a:spAutoFit/>
          </a:bodyPr>
          <a:lstStyle/>
          <a:p>
            <a:r>
              <a:rPr lang="es-CL" sz="2400" b="1" dirty="0" smtClean="0">
                <a:solidFill>
                  <a:srgbClr val="0070C0"/>
                </a:solidFill>
              </a:rPr>
              <a:t>¿Quiénes pueden postular?</a:t>
            </a:r>
            <a:endParaRPr lang="es-CL" sz="2400" b="1" dirty="0">
              <a:solidFill>
                <a:srgbClr val="0070C0"/>
              </a:solidFill>
            </a:endParaRPr>
          </a:p>
        </p:txBody>
      </p:sp>
      <p:sp>
        <p:nvSpPr>
          <p:cNvPr id="4" name="3 Rectángulo"/>
          <p:cNvSpPr/>
          <p:nvPr/>
        </p:nvSpPr>
        <p:spPr>
          <a:xfrm>
            <a:off x="916383" y="5126636"/>
            <a:ext cx="8977125" cy="1200329"/>
          </a:xfrm>
          <a:prstGeom prst="rect">
            <a:avLst/>
          </a:prstGeom>
        </p:spPr>
        <p:txBody>
          <a:bodyPr wrap="square">
            <a:spAutoFit/>
          </a:bodyPr>
          <a:lstStyle/>
          <a:p>
            <a:pPr marL="285750" indent="-285750">
              <a:buFont typeface="Arial" panose="020B0604020202020204" pitchFamily="34" charset="0"/>
              <a:buChar char="•"/>
            </a:pPr>
            <a:r>
              <a:rPr lang="es-ES" b="1" dirty="0"/>
              <a:t>Comunidades de copropietarios, formalizados según Ley </a:t>
            </a:r>
            <a:r>
              <a:rPr lang="es-ES" b="1" dirty="0" smtClean="0"/>
              <a:t>19.537</a:t>
            </a:r>
          </a:p>
          <a:p>
            <a:endParaRPr lang="es-ES" b="1" dirty="0" smtClean="0"/>
          </a:p>
          <a:p>
            <a:pPr marL="285750" indent="-285750">
              <a:buFont typeface="Arial" panose="020B0604020202020204" pitchFamily="34" charset="0"/>
              <a:buChar char="•"/>
            </a:pPr>
            <a:r>
              <a:rPr lang="es-ES" b="1" dirty="0"/>
              <a:t>Grupos de copropietarios, arrendatarios, asignatarios, de un condominio no formalizado</a:t>
            </a:r>
            <a:endParaRPr lang="es-CL" b="1" dirty="0"/>
          </a:p>
          <a:p>
            <a:endParaRPr lang="es-CL" b="1" dirty="0"/>
          </a:p>
        </p:txBody>
      </p:sp>
      <p:grpSp>
        <p:nvGrpSpPr>
          <p:cNvPr id="9" name="8 Grupo"/>
          <p:cNvGrpSpPr/>
          <p:nvPr/>
        </p:nvGrpSpPr>
        <p:grpSpPr>
          <a:xfrm>
            <a:off x="-27339" y="-2543"/>
            <a:ext cx="12219339" cy="943440"/>
            <a:chOff x="-27339" y="0"/>
            <a:chExt cx="12219339" cy="943440"/>
          </a:xfrm>
        </p:grpSpPr>
        <p:sp>
          <p:nvSpPr>
            <p:cNvPr id="10" name="Rectángulo 23">
              <a:extLst>
                <a:ext uri="{FF2B5EF4-FFF2-40B4-BE49-F238E27FC236}">
                  <a16:creationId xmlns:a16="http://schemas.microsoft.com/office/drawing/2014/main" xmlns="" id="{5D844C73-7959-4F1B-8209-02F0A7374F3D}"/>
                </a:ext>
              </a:extLst>
            </p:cNvPr>
            <p:cNvSpPr/>
            <p:nvPr/>
          </p:nvSpPr>
          <p:spPr>
            <a:xfrm>
              <a:off x="0" y="0"/>
              <a:ext cx="12192000" cy="943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11" name="Grupo 18">
              <a:extLst>
                <a:ext uri="{FF2B5EF4-FFF2-40B4-BE49-F238E27FC236}">
                  <a16:creationId xmlns:a16="http://schemas.microsoft.com/office/drawing/2014/main" xmlns="" id="{F63DDC89-E57F-470D-A77A-F314E24E4F62}"/>
                </a:ext>
              </a:extLst>
            </p:cNvPr>
            <p:cNvGrpSpPr/>
            <p:nvPr/>
          </p:nvGrpSpPr>
          <p:grpSpPr>
            <a:xfrm>
              <a:off x="-27339" y="3942"/>
              <a:ext cx="12154671" cy="933013"/>
              <a:chOff x="-227589" y="-425534"/>
              <a:chExt cx="12154671" cy="817474"/>
            </a:xfrm>
          </p:grpSpPr>
          <p:pic>
            <p:nvPicPr>
              <p:cNvPr id="12" name="Gráfico 19">
                <a:extLst>
                  <a:ext uri="{FF2B5EF4-FFF2-40B4-BE49-F238E27FC236}">
                    <a16:creationId xmlns:a16="http://schemas.microsoft.com/office/drawing/2014/main" xmlns="" id="{87FC4CA9-39F1-4A97-8D1D-584B963A4619}"/>
                  </a:ext>
                </a:extLst>
              </p:cNvPr>
              <p:cNvPicPr>
                <a:picLocks noChangeAspect="1"/>
              </p:cNvPicPr>
              <p:nvPr/>
            </p:nvPicPr>
            <p:blipFill rotWithShape="1">
              <a:blip r:embed="rId3">
                <a:extLst>
                  <a:ext uri="{96DAC541-7B7A-43D3-8B79-37D633B846F1}">
                    <asvg:svgBlip xmlns="" xmlns:asvg="http://schemas.microsoft.com/office/drawing/2016/SVG/main" r:embed="rId5"/>
                  </a:ext>
                </a:extLst>
              </a:blip>
              <a:srcRect l="3902" t="45914" r="1813" b="44656"/>
              <a:stretch/>
            </p:blipFill>
            <p:spPr>
              <a:xfrm>
                <a:off x="-227589" y="-425530"/>
                <a:ext cx="4061035" cy="817470"/>
              </a:xfrm>
              <a:prstGeom prst="rect">
                <a:avLst/>
              </a:prstGeom>
            </p:spPr>
          </p:pic>
          <p:pic>
            <p:nvPicPr>
              <p:cNvPr id="13" name="Gráfico 20">
                <a:extLst>
                  <a:ext uri="{FF2B5EF4-FFF2-40B4-BE49-F238E27FC236}">
                    <a16:creationId xmlns:a16="http://schemas.microsoft.com/office/drawing/2014/main" xmlns="" id="{B4EC7D85-A99C-4BB4-AF1D-3BAECF1AFC4B}"/>
                  </a:ext>
                </a:extLst>
              </p:cNvPr>
              <p:cNvPicPr>
                <a:picLocks noChangeAspect="1"/>
              </p:cNvPicPr>
              <p:nvPr/>
            </p:nvPicPr>
            <p:blipFill rotWithShape="1">
              <a:blip r:embed="rId3">
                <a:extLst>
                  <a:ext uri="{96DAC541-7B7A-43D3-8B79-37D633B846F1}">
                    <asvg:svgBlip xmlns="" xmlns:asvg="http://schemas.microsoft.com/office/drawing/2016/SVG/main" r:embed="rId5"/>
                  </a:ext>
                </a:extLst>
              </a:blip>
              <a:srcRect l="3902" t="65934" r="1813" b="24636"/>
              <a:stretch/>
            </p:blipFill>
            <p:spPr>
              <a:xfrm>
                <a:off x="3851630" y="-425534"/>
                <a:ext cx="4061035" cy="817470"/>
              </a:xfrm>
              <a:prstGeom prst="rect">
                <a:avLst/>
              </a:prstGeom>
            </p:spPr>
          </p:pic>
          <p:pic>
            <p:nvPicPr>
              <p:cNvPr id="14" name="Gráfico 21">
                <a:extLst>
                  <a:ext uri="{FF2B5EF4-FFF2-40B4-BE49-F238E27FC236}">
                    <a16:creationId xmlns:a16="http://schemas.microsoft.com/office/drawing/2014/main" xmlns="" id="{6CE81B15-E26B-4744-85BC-FE82F94084C8}"/>
                  </a:ext>
                </a:extLst>
              </p:cNvPr>
              <p:cNvPicPr>
                <a:picLocks noChangeAspect="1"/>
              </p:cNvPicPr>
              <p:nvPr/>
            </p:nvPicPr>
            <p:blipFill rotWithShape="1">
              <a:blip r:embed="rId3">
                <a:extLst>
                  <a:ext uri="{96DAC541-7B7A-43D3-8B79-37D633B846F1}">
                    <asvg:svgBlip xmlns="" xmlns:asvg="http://schemas.microsoft.com/office/drawing/2016/SVG/main" r:embed="rId5"/>
                  </a:ext>
                </a:extLst>
              </a:blip>
              <a:srcRect l="3902" t="86744" r="1813" b="3826"/>
              <a:stretch/>
            </p:blipFill>
            <p:spPr>
              <a:xfrm>
                <a:off x="7866047" y="-425530"/>
                <a:ext cx="4061035" cy="817470"/>
              </a:xfrm>
              <a:prstGeom prst="rect">
                <a:avLst/>
              </a:prstGeom>
            </p:spPr>
          </p:pic>
        </p:grpSp>
      </p:grpSp>
      <p:sp>
        <p:nvSpPr>
          <p:cNvPr id="16" name="Rectángulo 34"/>
          <p:cNvSpPr/>
          <p:nvPr/>
        </p:nvSpPr>
        <p:spPr>
          <a:xfrm>
            <a:off x="644577" y="1722517"/>
            <a:ext cx="11176121" cy="707886"/>
          </a:xfrm>
          <a:prstGeom prst="rect">
            <a:avLst/>
          </a:prstGeom>
        </p:spPr>
        <p:txBody>
          <a:bodyPr wrap="square">
            <a:spAutoFit/>
          </a:bodyPr>
          <a:lstStyle/>
          <a:p>
            <a:pPr algn="just"/>
            <a:endParaRPr lang="es-ES" sz="2000" b="1" dirty="0">
              <a:solidFill>
                <a:srgbClr val="00B0F0"/>
              </a:solidFill>
              <a:ea typeface="Times New Roman" panose="02020603050405020304" pitchFamily="18" charset="0"/>
              <a:cs typeface="Times New Roman" panose="02020603050405020304" pitchFamily="18" charset="0"/>
            </a:endParaRPr>
          </a:p>
          <a:p>
            <a:pPr algn="just"/>
            <a:r>
              <a:rPr lang="es-ES" sz="2000" b="1" dirty="0" smtClean="0">
                <a:solidFill>
                  <a:srgbClr val="0070C0"/>
                </a:solidFill>
                <a:ea typeface="Times New Roman" panose="02020603050405020304" pitchFamily="18" charset="0"/>
                <a:cs typeface="Times New Roman" panose="02020603050405020304" pitchFamily="18" charset="0"/>
              </a:rPr>
              <a:t>Cond</a:t>
            </a:r>
            <a:r>
              <a:rPr lang="es-CL" sz="2000" b="1" dirty="0" smtClean="0">
                <a:solidFill>
                  <a:srgbClr val="0070C0"/>
                </a:solidFill>
                <a:ea typeface="Times New Roman" panose="02020603050405020304" pitchFamily="18" charset="0"/>
                <a:cs typeface="Times New Roman" panose="02020603050405020304" pitchFamily="18" charset="0"/>
              </a:rPr>
              <a:t>ominio </a:t>
            </a:r>
            <a:r>
              <a:rPr lang="es-CL" sz="2000" b="1" dirty="0">
                <a:solidFill>
                  <a:srgbClr val="0070C0"/>
                </a:solidFill>
                <a:ea typeface="Times New Roman" panose="02020603050405020304" pitchFamily="18" charset="0"/>
                <a:cs typeface="Times New Roman" panose="02020603050405020304" pitchFamily="18" charset="0"/>
              </a:rPr>
              <a:t>Objeto del Programa:</a:t>
            </a:r>
            <a:r>
              <a:rPr lang="es-CL" sz="2000" dirty="0">
                <a:solidFill>
                  <a:srgbClr val="0070C0"/>
                </a:solidFill>
                <a:ea typeface="Times New Roman" panose="02020603050405020304" pitchFamily="18" charset="0"/>
                <a:cs typeface="Times New Roman" panose="02020603050405020304" pitchFamily="18" charset="0"/>
              </a:rPr>
              <a:t>  </a:t>
            </a:r>
            <a:endParaRPr lang="es-CL" sz="2000" b="1" dirty="0">
              <a:solidFill>
                <a:srgbClr val="0070C0"/>
              </a:solidFill>
              <a:ea typeface="Times New Roman" panose="02020603050405020304" pitchFamily="18" charset="0"/>
              <a:cs typeface="Times New Roman" panose="02020603050405020304" pitchFamily="18" charset="0"/>
            </a:endParaRPr>
          </a:p>
        </p:txBody>
      </p:sp>
      <p:grpSp>
        <p:nvGrpSpPr>
          <p:cNvPr id="17" name="16 Grupo"/>
          <p:cNvGrpSpPr/>
          <p:nvPr/>
        </p:nvGrpSpPr>
        <p:grpSpPr>
          <a:xfrm>
            <a:off x="94542" y="952499"/>
            <a:ext cx="11983158" cy="807845"/>
            <a:chOff x="94542" y="952499"/>
            <a:chExt cx="11983158" cy="807845"/>
          </a:xfrm>
        </p:grpSpPr>
        <p:pic>
          <p:nvPicPr>
            <p:cNvPr id="18" name="Imagen 4"/>
            <p:cNvPicPr>
              <a:picLocks noChangeAspect="1"/>
            </p:cNvPicPr>
            <p:nvPr/>
          </p:nvPicPr>
          <p:blipFill rotWithShape="1">
            <a:blip r:embed="rId6"/>
            <a:srcRect l="15226" t="12945" r="14633" b="27943"/>
            <a:stretch/>
          </p:blipFill>
          <p:spPr>
            <a:xfrm>
              <a:off x="94542" y="1073570"/>
              <a:ext cx="3334871" cy="567097"/>
            </a:xfrm>
            <a:prstGeom prst="rect">
              <a:avLst/>
            </a:prstGeom>
          </p:spPr>
        </p:pic>
        <p:pic>
          <p:nvPicPr>
            <p:cNvPr id="19" name="18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45469" y="952499"/>
              <a:ext cx="1132231" cy="807845"/>
            </a:xfrm>
            <a:prstGeom prst="rect">
              <a:avLst/>
            </a:prstGeom>
          </p:spPr>
        </p:pic>
      </p:grpSp>
      <p:sp>
        <p:nvSpPr>
          <p:cNvPr id="20" name="Rectángulo 6"/>
          <p:cNvSpPr/>
          <p:nvPr/>
        </p:nvSpPr>
        <p:spPr>
          <a:xfrm>
            <a:off x="0" y="1114575"/>
            <a:ext cx="10945469" cy="523220"/>
          </a:xfrm>
          <a:prstGeom prst="rect">
            <a:avLst/>
          </a:prstGeom>
          <a:noFill/>
        </p:spPr>
        <p:txBody>
          <a:bodyPr wrap="square">
            <a:spAutoFit/>
          </a:bodyPr>
          <a:lstStyle/>
          <a:p>
            <a:pPr algn="r"/>
            <a:r>
              <a:rPr lang="es-CL" sz="2800" b="1" dirty="0" smtClean="0">
                <a:solidFill>
                  <a:srgbClr val="0070C0"/>
                </a:solidFill>
              </a:rPr>
              <a:t>D.S.27/2016 </a:t>
            </a:r>
            <a:endParaRPr lang="es-CL" sz="2800" b="1" dirty="0">
              <a:solidFill>
                <a:srgbClr val="0070C0"/>
              </a:solidFill>
            </a:endParaRPr>
          </a:p>
        </p:txBody>
      </p:sp>
    </p:spTree>
    <p:extLst>
      <p:ext uri="{BB962C8B-B14F-4D97-AF65-F5344CB8AC3E}">
        <p14:creationId xmlns:p14="http://schemas.microsoft.com/office/powerpoint/2010/main" val="611698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1000"/>
                                        <p:tgtEl>
                                          <p:spTgt spid="35"/>
                                        </p:tgtEl>
                                      </p:cBhvr>
                                    </p:animEffect>
                                    <p:anim calcmode="lin" valueType="num">
                                      <p:cBhvr>
                                        <p:cTn id="14" dur="1000" fill="hold"/>
                                        <p:tgtEl>
                                          <p:spTgt spid="35"/>
                                        </p:tgtEl>
                                        <p:attrNameLst>
                                          <p:attrName>ppt_x</p:attrName>
                                        </p:attrNameLst>
                                      </p:cBhvr>
                                      <p:tavLst>
                                        <p:tav tm="0">
                                          <p:val>
                                            <p:strVal val="#ppt_x"/>
                                          </p:val>
                                        </p:tav>
                                        <p:tav tm="100000">
                                          <p:val>
                                            <p:strVal val="#ppt_x"/>
                                          </p:val>
                                        </p:tav>
                                      </p:tavLst>
                                    </p:anim>
                                    <p:anim calcmode="lin" valueType="num">
                                      <p:cBhvr>
                                        <p:cTn id="1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5">
                                            <p:txEl>
                                              <p:pRg st="0" end="0"/>
                                            </p:txEl>
                                          </p:spTgt>
                                        </p:tgtEl>
                                        <p:attrNameLst>
                                          <p:attrName>style.visibility</p:attrName>
                                        </p:attrNameLst>
                                      </p:cBhvr>
                                      <p:to>
                                        <p:strVal val="visible"/>
                                      </p:to>
                                    </p:set>
                                    <p:animEffect transition="in" filter="fade">
                                      <p:cBhvr>
                                        <p:cTn id="20" dur="1000"/>
                                        <p:tgtEl>
                                          <p:spTgt spid="15">
                                            <p:txEl>
                                              <p:pRg st="0" end="0"/>
                                            </p:txEl>
                                          </p:spTgt>
                                        </p:tgtEl>
                                      </p:cBhvr>
                                    </p:animEffect>
                                    <p:anim calcmode="lin" valueType="num">
                                      <p:cBhvr>
                                        <p:cTn id="21"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5" grpId="0" build="p"/>
      <p:bldP spid="4"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adroTexto 14"/>
          <p:cNvSpPr txBox="1"/>
          <p:nvPr/>
        </p:nvSpPr>
        <p:spPr>
          <a:xfrm>
            <a:off x="3962400" y="1657380"/>
            <a:ext cx="3853464" cy="461665"/>
          </a:xfrm>
          <a:prstGeom prst="rect">
            <a:avLst/>
          </a:prstGeom>
          <a:noFill/>
        </p:spPr>
        <p:txBody>
          <a:bodyPr wrap="square" rtlCol="0">
            <a:spAutoFit/>
          </a:bodyPr>
          <a:lstStyle/>
          <a:p>
            <a:r>
              <a:rPr lang="es-CL" sz="2400" b="1" dirty="0" smtClean="0">
                <a:solidFill>
                  <a:srgbClr val="0070C0"/>
                </a:solidFill>
              </a:rPr>
              <a:t>¿Qué proyectos financia?</a:t>
            </a:r>
            <a:endParaRPr lang="es-CL" sz="2400" b="1" dirty="0">
              <a:solidFill>
                <a:srgbClr val="0070C0"/>
              </a:solidFill>
            </a:endParaRPr>
          </a:p>
        </p:txBody>
      </p:sp>
      <p:sp>
        <p:nvSpPr>
          <p:cNvPr id="16" name="Rectángulo 15"/>
          <p:cNvSpPr/>
          <p:nvPr/>
        </p:nvSpPr>
        <p:spPr>
          <a:xfrm>
            <a:off x="3962401" y="2142795"/>
            <a:ext cx="3351023" cy="675123"/>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t>Mejoramiento de bienes comunes</a:t>
            </a:r>
            <a:endParaRPr lang="es-CL" sz="2000" b="1" dirty="0"/>
          </a:p>
        </p:txBody>
      </p:sp>
      <p:sp>
        <p:nvSpPr>
          <p:cNvPr id="17" name="Rectángulo 16"/>
          <p:cNvSpPr/>
          <p:nvPr/>
        </p:nvSpPr>
        <p:spPr>
          <a:xfrm>
            <a:off x="3962400" y="2907573"/>
            <a:ext cx="3351023" cy="469702"/>
          </a:xfrm>
          <a:prstGeom prst="rect">
            <a:avLst/>
          </a:prstGeom>
          <a:solidFill>
            <a:srgbClr val="0099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t>á</a:t>
            </a:r>
            <a:r>
              <a:rPr lang="es-ES" sz="2000" b="1" dirty="0" smtClean="0"/>
              <a:t>reas verdes y equipamiento</a:t>
            </a:r>
            <a:endParaRPr lang="es-CL" sz="2000" b="1" dirty="0"/>
          </a:p>
        </p:txBody>
      </p:sp>
      <p:sp>
        <p:nvSpPr>
          <p:cNvPr id="23" name="Rectángulo 22"/>
          <p:cNvSpPr/>
          <p:nvPr/>
        </p:nvSpPr>
        <p:spPr>
          <a:xfrm>
            <a:off x="3962400" y="3428830"/>
            <a:ext cx="3351023" cy="469702"/>
          </a:xfrm>
          <a:prstGeom prst="rect">
            <a:avLst/>
          </a:prstGeom>
          <a:solidFill>
            <a:srgbClr val="0099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t>c</a:t>
            </a:r>
            <a:r>
              <a:rPr lang="es-ES" sz="2000" b="1" dirty="0" smtClean="0"/>
              <a:t>ierres perimetrales</a:t>
            </a:r>
            <a:endParaRPr lang="es-CL" sz="2000" b="1" dirty="0"/>
          </a:p>
        </p:txBody>
      </p:sp>
      <p:sp>
        <p:nvSpPr>
          <p:cNvPr id="24" name="Rectángulo 23"/>
          <p:cNvSpPr/>
          <p:nvPr/>
        </p:nvSpPr>
        <p:spPr>
          <a:xfrm>
            <a:off x="3962399" y="3952082"/>
            <a:ext cx="3351023" cy="469702"/>
          </a:xfrm>
          <a:prstGeom prst="rect">
            <a:avLst/>
          </a:prstGeom>
          <a:solidFill>
            <a:srgbClr val="0099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t>t</a:t>
            </a:r>
            <a:r>
              <a:rPr lang="es-ES" sz="2000" b="1" dirty="0" smtClean="0"/>
              <a:t>echumbre</a:t>
            </a:r>
            <a:endParaRPr lang="es-CL" sz="2000" b="1" dirty="0"/>
          </a:p>
        </p:txBody>
      </p:sp>
      <p:sp>
        <p:nvSpPr>
          <p:cNvPr id="25" name="Rectángulo 24"/>
          <p:cNvSpPr/>
          <p:nvPr/>
        </p:nvSpPr>
        <p:spPr>
          <a:xfrm>
            <a:off x="3962398" y="4473339"/>
            <a:ext cx="3351023" cy="469702"/>
          </a:xfrm>
          <a:prstGeom prst="rect">
            <a:avLst/>
          </a:prstGeom>
          <a:solidFill>
            <a:srgbClr val="0099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t>a</a:t>
            </a:r>
            <a:r>
              <a:rPr lang="es-ES" sz="2000" b="1" dirty="0" smtClean="0"/>
              <a:t>scensores, escaleras, pasillos</a:t>
            </a:r>
            <a:endParaRPr lang="es-CL" sz="2000" b="1" dirty="0"/>
          </a:p>
        </p:txBody>
      </p:sp>
      <p:sp>
        <p:nvSpPr>
          <p:cNvPr id="26" name="Rectángulo 25"/>
          <p:cNvSpPr/>
          <p:nvPr/>
        </p:nvSpPr>
        <p:spPr>
          <a:xfrm>
            <a:off x="3962397" y="5001594"/>
            <a:ext cx="3351023" cy="469702"/>
          </a:xfrm>
          <a:prstGeom prst="rect">
            <a:avLst/>
          </a:prstGeom>
          <a:solidFill>
            <a:srgbClr val="0099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t>fachadas y muros</a:t>
            </a:r>
            <a:endParaRPr lang="es-CL" sz="2000" b="1" dirty="0"/>
          </a:p>
        </p:txBody>
      </p:sp>
      <p:sp>
        <p:nvSpPr>
          <p:cNvPr id="27" name="Rectángulo 26"/>
          <p:cNvSpPr/>
          <p:nvPr/>
        </p:nvSpPr>
        <p:spPr>
          <a:xfrm>
            <a:off x="7824096" y="2134087"/>
            <a:ext cx="3351023" cy="469702"/>
          </a:xfrm>
          <a:prstGeom prst="rect">
            <a:avLst/>
          </a:prstGeom>
          <a:solidFill>
            <a:srgbClr val="0099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t>iluminación</a:t>
            </a:r>
            <a:endParaRPr lang="es-CL" sz="2000" b="1" dirty="0"/>
          </a:p>
        </p:txBody>
      </p:sp>
      <p:sp>
        <p:nvSpPr>
          <p:cNvPr id="28" name="Rectángulo 27"/>
          <p:cNvSpPr/>
          <p:nvPr/>
        </p:nvSpPr>
        <p:spPr>
          <a:xfrm>
            <a:off x="7824096" y="2709842"/>
            <a:ext cx="3351023" cy="469702"/>
          </a:xfrm>
          <a:prstGeom prst="rect">
            <a:avLst/>
          </a:prstGeom>
          <a:solidFill>
            <a:srgbClr val="0099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t>redes de servicios</a:t>
            </a:r>
            <a:endParaRPr lang="es-CL" sz="2000" b="1" dirty="0"/>
          </a:p>
        </p:txBody>
      </p:sp>
      <p:sp>
        <p:nvSpPr>
          <p:cNvPr id="29" name="Rectángulo 28"/>
          <p:cNvSpPr/>
          <p:nvPr/>
        </p:nvSpPr>
        <p:spPr>
          <a:xfrm>
            <a:off x="7824096" y="3280847"/>
            <a:ext cx="3351023" cy="469702"/>
          </a:xfrm>
          <a:prstGeom prst="rect">
            <a:avLst/>
          </a:prstGeom>
          <a:solidFill>
            <a:srgbClr val="0099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t>refuerzo estructural</a:t>
            </a:r>
            <a:endParaRPr lang="es-CL" sz="2000" b="1" dirty="0"/>
          </a:p>
        </p:txBody>
      </p:sp>
      <p:sp>
        <p:nvSpPr>
          <p:cNvPr id="30" name="Rectángulo 29"/>
          <p:cNvSpPr/>
          <p:nvPr/>
        </p:nvSpPr>
        <p:spPr>
          <a:xfrm>
            <a:off x="7824096" y="3874258"/>
            <a:ext cx="3351023" cy="469702"/>
          </a:xfrm>
          <a:prstGeom prst="rect">
            <a:avLst/>
          </a:prstGeom>
          <a:solidFill>
            <a:srgbClr val="0099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t>acondicionamiento térmico</a:t>
            </a:r>
            <a:endParaRPr lang="es-CL" sz="2000" b="1" dirty="0"/>
          </a:p>
        </p:txBody>
      </p:sp>
      <p:sp>
        <p:nvSpPr>
          <p:cNvPr id="31" name="Rectángulo 30"/>
          <p:cNvSpPr/>
          <p:nvPr/>
        </p:nvSpPr>
        <p:spPr>
          <a:xfrm>
            <a:off x="7815864" y="4435742"/>
            <a:ext cx="3351023" cy="469702"/>
          </a:xfrm>
          <a:prstGeom prst="rect">
            <a:avLst/>
          </a:prstGeom>
          <a:solidFill>
            <a:srgbClr val="0099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t>eficiencia energética / hídrica</a:t>
            </a:r>
            <a:endParaRPr lang="es-CL" sz="2000" b="1" dirty="0"/>
          </a:p>
        </p:txBody>
      </p:sp>
      <p:sp>
        <p:nvSpPr>
          <p:cNvPr id="32" name="Rectángulo 31"/>
          <p:cNvSpPr/>
          <p:nvPr/>
        </p:nvSpPr>
        <p:spPr>
          <a:xfrm>
            <a:off x="7815864" y="5006996"/>
            <a:ext cx="3351023" cy="469702"/>
          </a:xfrm>
          <a:prstGeom prst="rect">
            <a:avLst/>
          </a:prstGeom>
          <a:solidFill>
            <a:srgbClr val="0099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t>accesibilidad universal</a:t>
            </a:r>
            <a:endParaRPr lang="es-CL" sz="2000" b="1" dirty="0"/>
          </a:p>
        </p:txBody>
      </p:sp>
      <p:sp>
        <p:nvSpPr>
          <p:cNvPr id="33" name="Rectángulo 32"/>
          <p:cNvSpPr/>
          <p:nvPr/>
        </p:nvSpPr>
        <p:spPr>
          <a:xfrm>
            <a:off x="3962401" y="5800219"/>
            <a:ext cx="3351024" cy="805239"/>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t>Ampliación de la vivienda en Copropiedad</a:t>
            </a:r>
            <a:endParaRPr lang="es-CL" sz="2000" b="1" dirty="0"/>
          </a:p>
        </p:txBody>
      </p:sp>
      <p:grpSp>
        <p:nvGrpSpPr>
          <p:cNvPr id="40" name="39 Grupo"/>
          <p:cNvGrpSpPr/>
          <p:nvPr/>
        </p:nvGrpSpPr>
        <p:grpSpPr>
          <a:xfrm>
            <a:off x="-27339" y="-2543"/>
            <a:ext cx="12219339" cy="943440"/>
            <a:chOff x="-27339" y="0"/>
            <a:chExt cx="12219339" cy="943440"/>
          </a:xfrm>
        </p:grpSpPr>
        <p:sp>
          <p:nvSpPr>
            <p:cNvPr id="41" name="Rectángulo 23">
              <a:extLst>
                <a:ext uri="{FF2B5EF4-FFF2-40B4-BE49-F238E27FC236}">
                  <a16:creationId xmlns:a16="http://schemas.microsoft.com/office/drawing/2014/main" xmlns="" id="{5D844C73-7959-4F1B-8209-02F0A7374F3D}"/>
                </a:ext>
              </a:extLst>
            </p:cNvPr>
            <p:cNvSpPr/>
            <p:nvPr/>
          </p:nvSpPr>
          <p:spPr>
            <a:xfrm>
              <a:off x="0" y="0"/>
              <a:ext cx="12192000" cy="943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42" name="Grupo 18">
              <a:extLst>
                <a:ext uri="{FF2B5EF4-FFF2-40B4-BE49-F238E27FC236}">
                  <a16:creationId xmlns:a16="http://schemas.microsoft.com/office/drawing/2014/main" xmlns="" id="{F63DDC89-E57F-470D-A77A-F314E24E4F62}"/>
                </a:ext>
              </a:extLst>
            </p:cNvPr>
            <p:cNvGrpSpPr/>
            <p:nvPr/>
          </p:nvGrpSpPr>
          <p:grpSpPr>
            <a:xfrm>
              <a:off x="-27339" y="3942"/>
              <a:ext cx="12154671" cy="933013"/>
              <a:chOff x="-227589" y="-425534"/>
              <a:chExt cx="12154671" cy="817474"/>
            </a:xfrm>
          </p:grpSpPr>
          <p:pic>
            <p:nvPicPr>
              <p:cNvPr id="43" name="Gráfico 19">
                <a:extLst>
                  <a:ext uri="{FF2B5EF4-FFF2-40B4-BE49-F238E27FC236}">
                    <a16:creationId xmlns:a16="http://schemas.microsoft.com/office/drawing/2014/main" xmlns="" id="{87FC4CA9-39F1-4A97-8D1D-584B963A4619}"/>
                  </a:ext>
                </a:extLst>
              </p:cNvPr>
              <p:cNvPicPr>
                <a:picLocks noChangeAspect="1"/>
              </p:cNvPicPr>
              <p:nvPr/>
            </p:nvPicPr>
            <p:blipFill rotWithShape="1">
              <a:blip r:embed="rId3">
                <a:extLst>
                  <a:ext uri="{96DAC541-7B7A-43D3-8B79-37D633B846F1}">
                    <asvg:svgBlip xmlns="" xmlns:asvg="http://schemas.microsoft.com/office/drawing/2016/SVG/main" r:embed="rId5"/>
                  </a:ext>
                </a:extLst>
              </a:blip>
              <a:srcRect l="3902" t="45914" r="1813" b="44656"/>
              <a:stretch/>
            </p:blipFill>
            <p:spPr>
              <a:xfrm>
                <a:off x="-227589" y="-425530"/>
                <a:ext cx="4061035" cy="817470"/>
              </a:xfrm>
              <a:prstGeom prst="rect">
                <a:avLst/>
              </a:prstGeom>
            </p:spPr>
          </p:pic>
          <p:pic>
            <p:nvPicPr>
              <p:cNvPr id="44" name="Gráfico 20">
                <a:extLst>
                  <a:ext uri="{FF2B5EF4-FFF2-40B4-BE49-F238E27FC236}">
                    <a16:creationId xmlns:a16="http://schemas.microsoft.com/office/drawing/2014/main" xmlns="" id="{B4EC7D85-A99C-4BB4-AF1D-3BAECF1AFC4B}"/>
                  </a:ext>
                </a:extLst>
              </p:cNvPr>
              <p:cNvPicPr>
                <a:picLocks noChangeAspect="1"/>
              </p:cNvPicPr>
              <p:nvPr/>
            </p:nvPicPr>
            <p:blipFill rotWithShape="1">
              <a:blip r:embed="rId3">
                <a:extLst>
                  <a:ext uri="{96DAC541-7B7A-43D3-8B79-37D633B846F1}">
                    <asvg:svgBlip xmlns="" xmlns:asvg="http://schemas.microsoft.com/office/drawing/2016/SVG/main" r:embed="rId5"/>
                  </a:ext>
                </a:extLst>
              </a:blip>
              <a:srcRect l="3902" t="65934" r="1813" b="24636"/>
              <a:stretch/>
            </p:blipFill>
            <p:spPr>
              <a:xfrm>
                <a:off x="3851630" y="-425534"/>
                <a:ext cx="4061035" cy="817470"/>
              </a:xfrm>
              <a:prstGeom prst="rect">
                <a:avLst/>
              </a:prstGeom>
            </p:spPr>
          </p:pic>
          <p:pic>
            <p:nvPicPr>
              <p:cNvPr id="45" name="Gráfico 21">
                <a:extLst>
                  <a:ext uri="{FF2B5EF4-FFF2-40B4-BE49-F238E27FC236}">
                    <a16:creationId xmlns:a16="http://schemas.microsoft.com/office/drawing/2014/main" xmlns="" id="{6CE81B15-E26B-4744-85BC-FE82F94084C8}"/>
                  </a:ext>
                </a:extLst>
              </p:cNvPr>
              <p:cNvPicPr>
                <a:picLocks noChangeAspect="1"/>
              </p:cNvPicPr>
              <p:nvPr/>
            </p:nvPicPr>
            <p:blipFill rotWithShape="1">
              <a:blip r:embed="rId3">
                <a:extLst>
                  <a:ext uri="{96DAC541-7B7A-43D3-8B79-37D633B846F1}">
                    <asvg:svgBlip xmlns="" xmlns:asvg="http://schemas.microsoft.com/office/drawing/2016/SVG/main" r:embed="rId5"/>
                  </a:ext>
                </a:extLst>
              </a:blip>
              <a:srcRect l="3902" t="86744" r="1813" b="3826"/>
              <a:stretch/>
            </p:blipFill>
            <p:spPr>
              <a:xfrm>
                <a:off x="7866047" y="-425530"/>
                <a:ext cx="4061035" cy="817470"/>
              </a:xfrm>
              <a:prstGeom prst="rect">
                <a:avLst/>
              </a:prstGeom>
            </p:spPr>
          </p:pic>
        </p:grpSp>
      </p:grpSp>
      <p:grpSp>
        <p:nvGrpSpPr>
          <p:cNvPr id="34" name="33 Grupo"/>
          <p:cNvGrpSpPr/>
          <p:nvPr/>
        </p:nvGrpSpPr>
        <p:grpSpPr>
          <a:xfrm>
            <a:off x="94542" y="952499"/>
            <a:ext cx="11983158" cy="807845"/>
            <a:chOff x="94542" y="952499"/>
            <a:chExt cx="11983158" cy="807845"/>
          </a:xfrm>
        </p:grpSpPr>
        <p:pic>
          <p:nvPicPr>
            <p:cNvPr id="35" name="Imagen 4"/>
            <p:cNvPicPr>
              <a:picLocks noChangeAspect="1"/>
            </p:cNvPicPr>
            <p:nvPr/>
          </p:nvPicPr>
          <p:blipFill rotWithShape="1">
            <a:blip r:embed="rId6"/>
            <a:srcRect l="15226" t="12945" r="14633" b="27943"/>
            <a:stretch/>
          </p:blipFill>
          <p:spPr>
            <a:xfrm>
              <a:off x="94542" y="1073570"/>
              <a:ext cx="3334871" cy="567097"/>
            </a:xfrm>
            <a:prstGeom prst="rect">
              <a:avLst/>
            </a:prstGeom>
          </p:spPr>
        </p:pic>
        <p:pic>
          <p:nvPicPr>
            <p:cNvPr id="36" name="35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45469" y="952499"/>
              <a:ext cx="1132231" cy="807845"/>
            </a:xfrm>
            <a:prstGeom prst="rect">
              <a:avLst/>
            </a:prstGeom>
          </p:spPr>
        </p:pic>
      </p:grpSp>
      <p:sp>
        <p:nvSpPr>
          <p:cNvPr id="37" name="36 Rectángulo"/>
          <p:cNvSpPr/>
          <p:nvPr/>
        </p:nvSpPr>
        <p:spPr>
          <a:xfrm flipH="1">
            <a:off x="152252" y="1929435"/>
            <a:ext cx="3219450" cy="4689287"/>
          </a:xfrm>
          <a:prstGeom prst="rect">
            <a:avLst/>
          </a:prstGeom>
          <a:blipFill dpi="0" rotWithShape="1">
            <a:blip r:embed="rId8">
              <a:alphaModFix amt="30000"/>
            </a:blip>
            <a:srcRect/>
            <a:stretch>
              <a:fillRect l="-50889" r="-8009"/>
            </a:stretch>
          </a:blip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Rectángulo 6"/>
          <p:cNvSpPr/>
          <p:nvPr/>
        </p:nvSpPr>
        <p:spPr>
          <a:xfrm>
            <a:off x="0" y="1114575"/>
            <a:ext cx="10945469" cy="523220"/>
          </a:xfrm>
          <a:prstGeom prst="rect">
            <a:avLst/>
          </a:prstGeom>
          <a:noFill/>
        </p:spPr>
        <p:txBody>
          <a:bodyPr wrap="square">
            <a:spAutoFit/>
          </a:bodyPr>
          <a:lstStyle/>
          <a:p>
            <a:pPr algn="r"/>
            <a:r>
              <a:rPr lang="es-CL" sz="2800" b="1" dirty="0" smtClean="0">
                <a:solidFill>
                  <a:srgbClr val="0070C0"/>
                </a:solidFill>
              </a:rPr>
              <a:t>D.S.27/2016 </a:t>
            </a:r>
            <a:endParaRPr lang="es-CL" sz="2800" b="1" dirty="0">
              <a:solidFill>
                <a:srgbClr val="0070C0"/>
              </a:solidFill>
            </a:endParaRPr>
          </a:p>
        </p:txBody>
      </p:sp>
    </p:spTree>
    <p:extLst>
      <p:ext uri="{BB962C8B-B14F-4D97-AF65-F5344CB8AC3E}">
        <p14:creationId xmlns:p14="http://schemas.microsoft.com/office/powerpoint/2010/main" val="237444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down)">
                                      <p:cBhvr>
                                        <p:cTn id="20" dur="500"/>
                                        <p:tgtEl>
                                          <p:spTgt spid="23"/>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down)">
                                      <p:cBhvr>
                                        <p:cTn id="23" dur="500"/>
                                        <p:tgtEl>
                                          <p:spTgt spid="24"/>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down)">
                                      <p:cBhvr>
                                        <p:cTn id="26" dur="500"/>
                                        <p:tgtEl>
                                          <p:spTgt spid="25"/>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down)">
                                      <p:cBhvr>
                                        <p:cTn id="29" dur="500"/>
                                        <p:tgtEl>
                                          <p:spTgt spid="26"/>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down)">
                                      <p:cBhvr>
                                        <p:cTn id="32" dur="500"/>
                                        <p:tgtEl>
                                          <p:spTgt spid="27"/>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down)">
                                      <p:cBhvr>
                                        <p:cTn id="35" dur="500"/>
                                        <p:tgtEl>
                                          <p:spTgt spid="28"/>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down)">
                                      <p:cBhvr>
                                        <p:cTn id="38" dur="500"/>
                                        <p:tgtEl>
                                          <p:spTgt spid="29"/>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down)">
                                      <p:cBhvr>
                                        <p:cTn id="41" dur="500"/>
                                        <p:tgtEl>
                                          <p:spTgt spid="30"/>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down)">
                                      <p:cBhvr>
                                        <p:cTn id="44" dur="500"/>
                                        <p:tgtEl>
                                          <p:spTgt spid="31"/>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down)">
                                      <p:cBhvr>
                                        <p:cTn id="47" dur="500"/>
                                        <p:tgtEl>
                                          <p:spTgt spid="32"/>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wipe(down)">
                                      <p:cBhvr>
                                        <p:cTn id="5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8">
            <a:extLst>
              <a:ext uri="{FF2B5EF4-FFF2-40B4-BE49-F238E27FC236}">
                <a16:creationId xmlns:a16="http://schemas.microsoft.com/office/drawing/2014/main" xmlns="" id="{5D844C73-7959-4F1B-8209-02F0A7374F3D}"/>
              </a:ext>
            </a:extLst>
          </p:cNvPr>
          <p:cNvSpPr/>
          <p:nvPr/>
        </p:nvSpPr>
        <p:spPr>
          <a:xfrm>
            <a:off x="0" y="0"/>
            <a:ext cx="12192000" cy="6858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5" name="Rectángulo 4">
            <a:extLst>
              <a:ext uri="{FF2B5EF4-FFF2-40B4-BE49-F238E27FC236}">
                <a16:creationId xmlns:a16="http://schemas.microsoft.com/office/drawing/2014/main" xmlns="" id="{5B6AF5B4-1B8C-4C8A-A00F-E13168F21131}"/>
              </a:ext>
            </a:extLst>
          </p:cNvPr>
          <p:cNvSpPr/>
          <p:nvPr/>
        </p:nvSpPr>
        <p:spPr>
          <a:xfrm>
            <a:off x="0" y="4642339"/>
            <a:ext cx="12192000" cy="76786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6" name="Imagen 1"/>
          <p:cNvPicPr>
            <a:picLocks noChangeAspect="1"/>
          </p:cNvPicPr>
          <p:nvPr/>
        </p:nvPicPr>
        <p:blipFill>
          <a:blip r:embed="rId2"/>
          <a:stretch>
            <a:fillRect/>
          </a:stretch>
        </p:blipFill>
        <p:spPr>
          <a:xfrm>
            <a:off x="0" y="-1114426"/>
            <a:ext cx="4954502" cy="8069349"/>
          </a:xfrm>
          <a:prstGeom prst="rect">
            <a:avLst/>
          </a:prstGeom>
        </p:spPr>
      </p:pic>
      <p:sp>
        <p:nvSpPr>
          <p:cNvPr id="7" name="CuadroTexto 2">
            <a:extLst>
              <a:ext uri="{FF2B5EF4-FFF2-40B4-BE49-F238E27FC236}">
                <a16:creationId xmlns:a16="http://schemas.microsoft.com/office/drawing/2014/main" xmlns="" id="{40BA2A75-9332-426A-9839-0E914B7849DD}"/>
              </a:ext>
            </a:extLst>
          </p:cNvPr>
          <p:cNvSpPr txBox="1"/>
          <p:nvPr/>
        </p:nvSpPr>
        <p:spPr>
          <a:xfrm>
            <a:off x="4646073" y="3760430"/>
            <a:ext cx="7038976" cy="669479"/>
          </a:xfrm>
          <a:prstGeom prst="rect">
            <a:avLst/>
          </a:prstGeom>
          <a:noFill/>
        </p:spPr>
        <p:txBody>
          <a:bodyPr wrap="square" rtlCol="0">
            <a:spAutoFit/>
          </a:bodyPr>
          <a:lstStyle/>
          <a:p>
            <a:pPr algn="ctr">
              <a:lnSpc>
                <a:spcPts val="4100"/>
              </a:lnSpc>
            </a:pPr>
            <a:r>
              <a:rPr lang="es-CL" sz="5400" b="1" dirty="0" smtClean="0">
                <a:solidFill>
                  <a:schemeClr val="accent1">
                    <a:lumMod val="75000"/>
                  </a:schemeClr>
                </a:solidFill>
              </a:rPr>
              <a:t>Capítulo IV</a:t>
            </a:r>
            <a:endParaRPr lang="es-CL" sz="5400" b="1" dirty="0">
              <a:solidFill>
                <a:schemeClr val="accent1">
                  <a:lumMod val="75000"/>
                </a:schemeClr>
              </a:solidFill>
            </a:endParaRPr>
          </a:p>
        </p:txBody>
      </p:sp>
      <p:pic>
        <p:nvPicPr>
          <p:cNvPr id="8" name="Gráfico 14">
            <a:extLst>
              <a:ext uri="{FF2B5EF4-FFF2-40B4-BE49-F238E27FC236}">
                <a16:creationId xmlns:a16="http://schemas.microsoft.com/office/drawing/2014/main" xmlns="" id="{6EA886A8-14C5-46D6-9A25-520A9406E451}"/>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321347" y="0"/>
            <a:ext cx="1724402" cy="167524"/>
          </a:xfrm>
          <a:prstGeom prst="rect">
            <a:avLst/>
          </a:prstGeom>
        </p:spPr>
      </p:pic>
      <p:sp>
        <p:nvSpPr>
          <p:cNvPr id="9" name="CuadroTexto 16">
            <a:extLst>
              <a:ext uri="{FF2B5EF4-FFF2-40B4-BE49-F238E27FC236}">
                <a16:creationId xmlns:a16="http://schemas.microsoft.com/office/drawing/2014/main" xmlns="" id="{53FBE0BF-BF0E-4408-A675-71B1107175DD}"/>
              </a:ext>
            </a:extLst>
          </p:cNvPr>
          <p:cNvSpPr txBox="1"/>
          <p:nvPr/>
        </p:nvSpPr>
        <p:spPr>
          <a:xfrm>
            <a:off x="3847604" y="4744749"/>
            <a:ext cx="8344395" cy="461665"/>
          </a:xfrm>
          <a:prstGeom prst="rect">
            <a:avLst/>
          </a:prstGeom>
          <a:noFill/>
        </p:spPr>
        <p:txBody>
          <a:bodyPr wrap="square" rtlCol="0">
            <a:spAutoFit/>
          </a:bodyPr>
          <a:lstStyle/>
          <a:p>
            <a:r>
              <a:rPr lang="es-CL" sz="2400" b="1" dirty="0">
                <a:solidFill>
                  <a:schemeClr val="bg1"/>
                </a:solidFill>
              </a:rPr>
              <a:t>Proyectos de Eficiencia Energética e Hídrica para la  Vivienda</a:t>
            </a:r>
          </a:p>
        </p:txBody>
      </p:sp>
    </p:spTree>
    <p:extLst>
      <p:ext uri="{BB962C8B-B14F-4D97-AF65-F5344CB8AC3E}">
        <p14:creationId xmlns:p14="http://schemas.microsoft.com/office/powerpoint/2010/main" val="3560305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adroTexto 14"/>
          <p:cNvSpPr txBox="1"/>
          <p:nvPr/>
        </p:nvSpPr>
        <p:spPr>
          <a:xfrm>
            <a:off x="3496730" y="1824630"/>
            <a:ext cx="4746811" cy="461665"/>
          </a:xfrm>
          <a:prstGeom prst="rect">
            <a:avLst/>
          </a:prstGeom>
          <a:noFill/>
        </p:spPr>
        <p:txBody>
          <a:bodyPr wrap="square" rtlCol="0">
            <a:spAutoFit/>
          </a:bodyPr>
          <a:lstStyle/>
          <a:p>
            <a:r>
              <a:rPr lang="es-CL" sz="2400" b="1" dirty="0" smtClean="0">
                <a:solidFill>
                  <a:srgbClr val="0070C0"/>
                </a:solidFill>
              </a:rPr>
              <a:t>¿Qué proyectos financia?</a:t>
            </a:r>
            <a:endParaRPr lang="es-CL" sz="2400" b="1" dirty="0">
              <a:solidFill>
                <a:srgbClr val="0070C0"/>
              </a:solidFill>
            </a:endParaRPr>
          </a:p>
        </p:txBody>
      </p:sp>
      <p:sp>
        <p:nvSpPr>
          <p:cNvPr id="16" name="Rectángulo 15"/>
          <p:cNvSpPr/>
          <p:nvPr/>
        </p:nvSpPr>
        <p:spPr>
          <a:xfrm>
            <a:off x="3496732" y="2274099"/>
            <a:ext cx="3978551" cy="720383"/>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solidFill>
                  <a:schemeClr val="bg1"/>
                </a:solidFill>
              </a:rPr>
              <a:t>Acondicionamiento</a:t>
            </a:r>
            <a:r>
              <a:rPr lang="es-ES" sz="2000" b="1" dirty="0" smtClean="0"/>
              <a:t> térmico</a:t>
            </a:r>
            <a:br>
              <a:rPr lang="es-ES" sz="2000" b="1" dirty="0" smtClean="0"/>
            </a:br>
            <a:r>
              <a:rPr lang="es-ES" sz="2000" b="1" dirty="0" smtClean="0"/>
              <a:t> de la vivienda</a:t>
            </a:r>
            <a:endParaRPr lang="es-CL" sz="2000" b="1" dirty="0"/>
          </a:p>
        </p:txBody>
      </p:sp>
      <p:sp>
        <p:nvSpPr>
          <p:cNvPr id="17" name="Rectángulo 16"/>
          <p:cNvSpPr/>
          <p:nvPr/>
        </p:nvSpPr>
        <p:spPr>
          <a:xfrm>
            <a:off x="7632358" y="2274100"/>
            <a:ext cx="3978551" cy="72038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t>Eficiencia energética e hídrica</a:t>
            </a:r>
            <a:endParaRPr lang="es-CL" sz="2000" b="1" dirty="0"/>
          </a:p>
        </p:txBody>
      </p:sp>
      <p:sp>
        <p:nvSpPr>
          <p:cNvPr id="23" name="CuadroTexto 22"/>
          <p:cNvSpPr txBox="1"/>
          <p:nvPr/>
        </p:nvSpPr>
        <p:spPr>
          <a:xfrm>
            <a:off x="3496731" y="2966071"/>
            <a:ext cx="4746811" cy="461665"/>
          </a:xfrm>
          <a:prstGeom prst="rect">
            <a:avLst/>
          </a:prstGeom>
          <a:noFill/>
        </p:spPr>
        <p:txBody>
          <a:bodyPr wrap="square" rtlCol="0">
            <a:spAutoFit/>
          </a:bodyPr>
          <a:lstStyle/>
          <a:p>
            <a:r>
              <a:rPr lang="es-CL" sz="2400" b="1" dirty="0" smtClean="0">
                <a:solidFill>
                  <a:srgbClr val="0070C0"/>
                </a:solidFill>
              </a:rPr>
              <a:t>¿En qué tipo de bienes?</a:t>
            </a:r>
            <a:endParaRPr lang="es-CL" sz="2400" b="1" dirty="0">
              <a:solidFill>
                <a:srgbClr val="0070C0"/>
              </a:solidFill>
            </a:endParaRPr>
          </a:p>
        </p:txBody>
      </p:sp>
      <p:sp>
        <p:nvSpPr>
          <p:cNvPr id="24" name="Rectángulo 23"/>
          <p:cNvSpPr/>
          <p:nvPr/>
        </p:nvSpPr>
        <p:spPr>
          <a:xfrm>
            <a:off x="3496733" y="3434591"/>
            <a:ext cx="2246777" cy="394459"/>
          </a:xfrm>
          <a:prstGeom prst="rect">
            <a:avLst/>
          </a:prstGeom>
          <a:solidFill>
            <a:srgbClr val="0099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t>Viviendas sociales</a:t>
            </a:r>
            <a:endParaRPr lang="es-CL" sz="2000" b="1" dirty="0"/>
          </a:p>
        </p:txBody>
      </p:sp>
      <p:sp>
        <p:nvSpPr>
          <p:cNvPr id="25" name="Rectángulo 24"/>
          <p:cNvSpPr/>
          <p:nvPr/>
        </p:nvSpPr>
        <p:spPr>
          <a:xfrm>
            <a:off x="5870136" y="3434591"/>
            <a:ext cx="5740773" cy="394459"/>
          </a:xfrm>
          <a:prstGeom prst="rect">
            <a:avLst/>
          </a:prstGeom>
          <a:solidFill>
            <a:srgbClr val="0099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t>Viviendas construidas por SERVIU o sus antecesores</a:t>
            </a:r>
            <a:endParaRPr lang="es-CL" sz="2000" b="1" dirty="0"/>
          </a:p>
        </p:txBody>
      </p:sp>
      <p:sp>
        <p:nvSpPr>
          <p:cNvPr id="26" name="Rectángulo 25"/>
          <p:cNvSpPr/>
          <p:nvPr/>
        </p:nvSpPr>
        <p:spPr>
          <a:xfrm>
            <a:off x="8596001" y="4044788"/>
            <a:ext cx="2971799" cy="394459"/>
          </a:xfrm>
          <a:prstGeom prst="rect">
            <a:avLst/>
          </a:prstGeom>
          <a:solidFill>
            <a:srgbClr val="0099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t>Viviendas patrimoniales</a:t>
            </a:r>
            <a:endParaRPr lang="es-CL" sz="2000" b="1" dirty="0"/>
          </a:p>
        </p:txBody>
      </p:sp>
      <p:sp>
        <p:nvSpPr>
          <p:cNvPr id="27" name="Rectángulo 26"/>
          <p:cNvSpPr/>
          <p:nvPr/>
        </p:nvSpPr>
        <p:spPr>
          <a:xfrm>
            <a:off x="3453621" y="4659794"/>
            <a:ext cx="6894979" cy="394459"/>
          </a:xfrm>
          <a:prstGeom prst="rect">
            <a:avLst/>
          </a:prstGeom>
          <a:solidFill>
            <a:srgbClr val="0099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t>Viviendas antiguas (antes de 1931 avaluada en 1.500 o menos)</a:t>
            </a:r>
            <a:endParaRPr lang="es-CL" sz="2000" b="1" dirty="0"/>
          </a:p>
        </p:txBody>
      </p:sp>
      <p:sp>
        <p:nvSpPr>
          <p:cNvPr id="28" name="Rectángulo 27"/>
          <p:cNvSpPr/>
          <p:nvPr/>
        </p:nvSpPr>
        <p:spPr>
          <a:xfrm>
            <a:off x="10482510" y="4659793"/>
            <a:ext cx="1085290" cy="394459"/>
          </a:xfrm>
          <a:prstGeom prst="rect">
            <a:avLst/>
          </a:prstGeom>
          <a:solidFill>
            <a:srgbClr val="0099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t>ZIP</a:t>
            </a:r>
            <a:endParaRPr lang="es-CL" sz="2000" b="1" dirty="0"/>
          </a:p>
        </p:txBody>
      </p:sp>
      <p:sp>
        <p:nvSpPr>
          <p:cNvPr id="29" name="Rectángulo 28"/>
          <p:cNvSpPr/>
          <p:nvPr/>
        </p:nvSpPr>
        <p:spPr>
          <a:xfrm>
            <a:off x="3496733" y="4044789"/>
            <a:ext cx="4970927" cy="394459"/>
          </a:xfrm>
          <a:prstGeom prst="rect">
            <a:avLst/>
          </a:prstGeom>
          <a:solidFill>
            <a:srgbClr val="0099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t>Vivienda avaluada en 950 UF o menos</a:t>
            </a:r>
            <a:endParaRPr lang="es-CL" sz="2000" b="1" dirty="0"/>
          </a:p>
        </p:txBody>
      </p:sp>
      <p:sp>
        <p:nvSpPr>
          <p:cNvPr id="30" name="CuadroTexto 29"/>
          <p:cNvSpPr txBox="1"/>
          <p:nvPr/>
        </p:nvSpPr>
        <p:spPr>
          <a:xfrm>
            <a:off x="3453621" y="5027737"/>
            <a:ext cx="4746811" cy="461665"/>
          </a:xfrm>
          <a:prstGeom prst="rect">
            <a:avLst/>
          </a:prstGeom>
          <a:noFill/>
        </p:spPr>
        <p:txBody>
          <a:bodyPr wrap="square" rtlCol="0">
            <a:spAutoFit/>
          </a:bodyPr>
          <a:lstStyle/>
          <a:p>
            <a:r>
              <a:rPr lang="es-CL" sz="2400" b="1" dirty="0" smtClean="0">
                <a:solidFill>
                  <a:srgbClr val="0070C0"/>
                </a:solidFill>
              </a:rPr>
              <a:t>¿Quiénes pueden postular?</a:t>
            </a:r>
            <a:endParaRPr lang="es-CL" sz="2400" b="1" dirty="0">
              <a:solidFill>
                <a:srgbClr val="0070C0"/>
              </a:solidFill>
            </a:endParaRPr>
          </a:p>
        </p:txBody>
      </p:sp>
      <p:sp>
        <p:nvSpPr>
          <p:cNvPr id="31" name="Rectángulo 30"/>
          <p:cNvSpPr/>
          <p:nvPr/>
        </p:nvSpPr>
        <p:spPr>
          <a:xfrm>
            <a:off x="3453622" y="5507789"/>
            <a:ext cx="2373405" cy="387884"/>
          </a:xfrm>
          <a:prstGeom prst="rect">
            <a:avLst/>
          </a:prstGeom>
          <a:solidFill>
            <a:srgbClr val="D600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t>mayores de 18 años</a:t>
            </a:r>
            <a:endParaRPr lang="es-CL" sz="2000" b="1" dirty="0"/>
          </a:p>
        </p:txBody>
      </p:sp>
      <p:sp>
        <p:nvSpPr>
          <p:cNvPr id="32" name="Rectángulo 31"/>
          <p:cNvSpPr/>
          <p:nvPr/>
        </p:nvSpPr>
        <p:spPr>
          <a:xfrm>
            <a:off x="5909951" y="5507789"/>
            <a:ext cx="5657849" cy="384772"/>
          </a:xfrm>
          <a:prstGeom prst="rect">
            <a:avLst/>
          </a:prstGeom>
          <a:solidFill>
            <a:srgbClr val="D600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t>chilenos o extranjeros con permanencia definitiva</a:t>
            </a:r>
            <a:endParaRPr lang="es-CL" sz="2000" b="1" dirty="0"/>
          </a:p>
        </p:txBody>
      </p:sp>
      <p:sp>
        <p:nvSpPr>
          <p:cNvPr id="33" name="Rectángulo 32"/>
          <p:cNvSpPr/>
          <p:nvPr/>
        </p:nvSpPr>
        <p:spPr>
          <a:xfrm>
            <a:off x="3453620" y="6068623"/>
            <a:ext cx="5771031" cy="417902"/>
          </a:xfrm>
          <a:prstGeom prst="rect">
            <a:avLst/>
          </a:prstGeom>
          <a:solidFill>
            <a:srgbClr val="D600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t>propietarios, asignatarios u otras formas de tenencia</a:t>
            </a:r>
            <a:endParaRPr lang="es-CL" sz="2000" b="1" dirty="0"/>
          </a:p>
        </p:txBody>
      </p:sp>
      <p:grpSp>
        <p:nvGrpSpPr>
          <p:cNvPr id="20" name="19 Grupo"/>
          <p:cNvGrpSpPr/>
          <p:nvPr/>
        </p:nvGrpSpPr>
        <p:grpSpPr>
          <a:xfrm>
            <a:off x="-27339" y="-2543"/>
            <a:ext cx="12219339" cy="943440"/>
            <a:chOff x="-27339" y="0"/>
            <a:chExt cx="12219339" cy="943440"/>
          </a:xfrm>
        </p:grpSpPr>
        <p:sp>
          <p:nvSpPr>
            <p:cNvPr id="21" name="Rectángulo 23">
              <a:extLst>
                <a:ext uri="{FF2B5EF4-FFF2-40B4-BE49-F238E27FC236}">
                  <a16:creationId xmlns:a16="http://schemas.microsoft.com/office/drawing/2014/main" xmlns="" id="{5D844C73-7959-4F1B-8209-02F0A7374F3D}"/>
                </a:ext>
              </a:extLst>
            </p:cNvPr>
            <p:cNvSpPr/>
            <p:nvPr/>
          </p:nvSpPr>
          <p:spPr>
            <a:xfrm>
              <a:off x="0" y="0"/>
              <a:ext cx="12192000" cy="943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22" name="Grupo 18">
              <a:extLst>
                <a:ext uri="{FF2B5EF4-FFF2-40B4-BE49-F238E27FC236}">
                  <a16:creationId xmlns:a16="http://schemas.microsoft.com/office/drawing/2014/main" xmlns="" id="{F63DDC89-E57F-470D-A77A-F314E24E4F62}"/>
                </a:ext>
              </a:extLst>
            </p:cNvPr>
            <p:cNvGrpSpPr/>
            <p:nvPr/>
          </p:nvGrpSpPr>
          <p:grpSpPr>
            <a:xfrm>
              <a:off x="-27339" y="3942"/>
              <a:ext cx="12154671" cy="933013"/>
              <a:chOff x="-227589" y="-425534"/>
              <a:chExt cx="12154671" cy="817474"/>
            </a:xfrm>
          </p:grpSpPr>
          <p:pic>
            <p:nvPicPr>
              <p:cNvPr id="35" name="Gráfico 19">
                <a:extLst>
                  <a:ext uri="{FF2B5EF4-FFF2-40B4-BE49-F238E27FC236}">
                    <a16:creationId xmlns:a16="http://schemas.microsoft.com/office/drawing/2014/main" xmlns="" id="{87FC4CA9-39F1-4A97-8D1D-584B963A4619}"/>
                  </a:ext>
                </a:extLst>
              </p:cNvPr>
              <p:cNvPicPr>
                <a:picLocks noChangeAspect="1"/>
              </p:cNvPicPr>
              <p:nvPr/>
            </p:nvPicPr>
            <p:blipFill rotWithShape="1">
              <a:blip r:embed="rId3">
                <a:extLst>
                  <a:ext uri="{96DAC541-7B7A-43D3-8B79-37D633B846F1}">
                    <asvg:svgBlip xmlns="" xmlns:asvg="http://schemas.microsoft.com/office/drawing/2016/SVG/main" r:embed="rId5"/>
                  </a:ext>
                </a:extLst>
              </a:blip>
              <a:srcRect l="3902" t="45914" r="1813" b="44656"/>
              <a:stretch/>
            </p:blipFill>
            <p:spPr>
              <a:xfrm>
                <a:off x="-227589" y="-425530"/>
                <a:ext cx="4061035" cy="817470"/>
              </a:xfrm>
              <a:prstGeom prst="rect">
                <a:avLst/>
              </a:prstGeom>
            </p:spPr>
          </p:pic>
          <p:pic>
            <p:nvPicPr>
              <p:cNvPr id="36" name="Gráfico 20">
                <a:extLst>
                  <a:ext uri="{FF2B5EF4-FFF2-40B4-BE49-F238E27FC236}">
                    <a16:creationId xmlns:a16="http://schemas.microsoft.com/office/drawing/2014/main" xmlns="" id="{B4EC7D85-A99C-4BB4-AF1D-3BAECF1AFC4B}"/>
                  </a:ext>
                </a:extLst>
              </p:cNvPr>
              <p:cNvPicPr>
                <a:picLocks noChangeAspect="1"/>
              </p:cNvPicPr>
              <p:nvPr/>
            </p:nvPicPr>
            <p:blipFill rotWithShape="1">
              <a:blip r:embed="rId3">
                <a:extLst>
                  <a:ext uri="{96DAC541-7B7A-43D3-8B79-37D633B846F1}">
                    <asvg:svgBlip xmlns="" xmlns:asvg="http://schemas.microsoft.com/office/drawing/2016/SVG/main" r:embed="rId5"/>
                  </a:ext>
                </a:extLst>
              </a:blip>
              <a:srcRect l="3902" t="65934" r="1813" b="24636"/>
              <a:stretch/>
            </p:blipFill>
            <p:spPr>
              <a:xfrm>
                <a:off x="3851630" y="-425534"/>
                <a:ext cx="4061035" cy="817470"/>
              </a:xfrm>
              <a:prstGeom prst="rect">
                <a:avLst/>
              </a:prstGeom>
            </p:spPr>
          </p:pic>
          <p:pic>
            <p:nvPicPr>
              <p:cNvPr id="37" name="Gráfico 21">
                <a:extLst>
                  <a:ext uri="{FF2B5EF4-FFF2-40B4-BE49-F238E27FC236}">
                    <a16:creationId xmlns:a16="http://schemas.microsoft.com/office/drawing/2014/main" xmlns="" id="{6CE81B15-E26B-4744-85BC-FE82F94084C8}"/>
                  </a:ext>
                </a:extLst>
              </p:cNvPr>
              <p:cNvPicPr>
                <a:picLocks noChangeAspect="1"/>
              </p:cNvPicPr>
              <p:nvPr/>
            </p:nvPicPr>
            <p:blipFill rotWithShape="1">
              <a:blip r:embed="rId3">
                <a:extLst>
                  <a:ext uri="{96DAC541-7B7A-43D3-8B79-37D633B846F1}">
                    <asvg:svgBlip xmlns="" xmlns:asvg="http://schemas.microsoft.com/office/drawing/2016/SVG/main" r:embed="rId5"/>
                  </a:ext>
                </a:extLst>
              </a:blip>
              <a:srcRect l="3902" t="86744" r="1813" b="3826"/>
              <a:stretch/>
            </p:blipFill>
            <p:spPr>
              <a:xfrm>
                <a:off x="7866047" y="-425530"/>
                <a:ext cx="4061035" cy="817470"/>
              </a:xfrm>
              <a:prstGeom prst="rect">
                <a:avLst/>
              </a:prstGeom>
            </p:spPr>
          </p:pic>
        </p:grpSp>
      </p:grpSp>
      <p:grpSp>
        <p:nvGrpSpPr>
          <p:cNvPr id="34" name="33 Grupo"/>
          <p:cNvGrpSpPr/>
          <p:nvPr/>
        </p:nvGrpSpPr>
        <p:grpSpPr>
          <a:xfrm>
            <a:off x="94542" y="952499"/>
            <a:ext cx="11983158" cy="807845"/>
            <a:chOff x="94542" y="952499"/>
            <a:chExt cx="11983158" cy="807845"/>
          </a:xfrm>
        </p:grpSpPr>
        <p:pic>
          <p:nvPicPr>
            <p:cNvPr id="38" name="Imagen 4"/>
            <p:cNvPicPr>
              <a:picLocks noChangeAspect="1"/>
            </p:cNvPicPr>
            <p:nvPr/>
          </p:nvPicPr>
          <p:blipFill rotWithShape="1">
            <a:blip r:embed="rId6"/>
            <a:srcRect l="15226" t="12945" r="14633" b="27943"/>
            <a:stretch/>
          </p:blipFill>
          <p:spPr>
            <a:xfrm>
              <a:off x="94542" y="1073570"/>
              <a:ext cx="3334871" cy="567097"/>
            </a:xfrm>
            <a:prstGeom prst="rect">
              <a:avLst/>
            </a:prstGeom>
          </p:spPr>
        </p:pic>
        <p:pic>
          <p:nvPicPr>
            <p:cNvPr id="39" name="38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45469" y="952499"/>
              <a:ext cx="1132231" cy="807845"/>
            </a:xfrm>
            <a:prstGeom prst="rect">
              <a:avLst/>
            </a:prstGeom>
          </p:spPr>
        </p:pic>
      </p:grpSp>
      <p:sp>
        <p:nvSpPr>
          <p:cNvPr id="40" name="39 Rectángulo"/>
          <p:cNvSpPr/>
          <p:nvPr/>
        </p:nvSpPr>
        <p:spPr>
          <a:xfrm flipH="1">
            <a:off x="152252" y="1929435"/>
            <a:ext cx="3219450" cy="4689287"/>
          </a:xfrm>
          <a:prstGeom prst="rect">
            <a:avLst/>
          </a:prstGeom>
          <a:blipFill dpi="0" rotWithShape="1">
            <a:blip r:embed="rId8">
              <a:alphaModFix amt="30000"/>
            </a:blip>
            <a:srcRect/>
            <a:stretch>
              <a:fillRect l="-50889" r="-8009"/>
            </a:stretch>
          </a:blip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Rectángulo 6"/>
          <p:cNvSpPr/>
          <p:nvPr/>
        </p:nvSpPr>
        <p:spPr>
          <a:xfrm>
            <a:off x="0" y="1114575"/>
            <a:ext cx="10945469" cy="523220"/>
          </a:xfrm>
          <a:prstGeom prst="rect">
            <a:avLst/>
          </a:prstGeom>
          <a:noFill/>
        </p:spPr>
        <p:txBody>
          <a:bodyPr wrap="square">
            <a:spAutoFit/>
          </a:bodyPr>
          <a:lstStyle/>
          <a:p>
            <a:pPr algn="r"/>
            <a:r>
              <a:rPr lang="es-CL" sz="2800" b="1" dirty="0" smtClean="0">
                <a:solidFill>
                  <a:srgbClr val="0070C0"/>
                </a:solidFill>
              </a:rPr>
              <a:t>D.S.27/2016 </a:t>
            </a:r>
            <a:endParaRPr lang="es-CL" sz="2800" b="1" dirty="0">
              <a:solidFill>
                <a:srgbClr val="0070C0"/>
              </a:solidFill>
            </a:endParaRPr>
          </a:p>
        </p:txBody>
      </p:sp>
    </p:spTree>
    <p:extLst>
      <p:ext uri="{BB962C8B-B14F-4D97-AF65-F5344CB8AC3E}">
        <p14:creationId xmlns:p14="http://schemas.microsoft.com/office/powerpoint/2010/main" val="400782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1000"/>
                                        <p:tgtEl>
                                          <p:spTgt spid="30"/>
                                        </p:tgtEl>
                                      </p:cBhvr>
                                    </p:animEffect>
                                    <p:anim calcmode="lin" valueType="num">
                                      <p:cBhvr>
                                        <p:cTn id="18" dur="1000" fill="hold"/>
                                        <p:tgtEl>
                                          <p:spTgt spid="30"/>
                                        </p:tgtEl>
                                        <p:attrNameLst>
                                          <p:attrName>ppt_x</p:attrName>
                                        </p:attrNameLst>
                                      </p:cBhvr>
                                      <p:tavLst>
                                        <p:tav tm="0">
                                          <p:val>
                                            <p:strVal val="#ppt_x"/>
                                          </p:val>
                                        </p:tav>
                                        <p:tav tm="100000">
                                          <p:val>
                                            <p:strVal val="#ppt_x"/>
                                          </p:val>
                                        </p:tav>
                                      </p:tavLst>
                                    </p:anim>
                                    <p:anim calcmode="lin" valueType="num">
                                      <p:cBhvr>
                                        <p:cTn id="1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down)">
                                      <p:cBhvr>
                                        <p:cTn id="32" dur="500"/>
                                        <p:tgtEl>
                                          <p:spTgt spid="24"/>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down)">
                                      <p:cBhvr>
                                        <p:cTn id="35" dur="500"/>
                                        <p:tgtEl>
                                          <p:spTgt spid="25"/>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down)">
                                      <p:cBhvr>
                                        <p:cTn id="38" dur="500"/>
                                        <p:tgtEl>
                                          <p:spTgt spid="29"/>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down)">
                                      <p:cBhvr>
                                        <p:cTn id="44" dur="500"/>
                                        <p:tgtEl>
                                          <p:spTgt spid="27"/>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down)">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wipe(down)">
                                      <p:cBhvr>
                                        <p:cTn id="52" dur="500"/>
                                        <p:tgtEl>
                                          <p:spTgt spid="31"/>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down)">
                                      <p:cBhvr>
                                        <p:cTn id="55" dur="500"/>
                                        <p:tgtEl>
                                          <p:spTgt spid="32"/>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wipe(down)">
                                      <p:cBhvr>
                                        <p:cTn id="5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23" grpId="0"/>
      <p:bldP spid="24" grpId="0" animBg="1"/>
      <p:bldP spid="25" grpId="0" animBg="1"/>
      <p:bldP spid="26" grpId="0" animBg="1"/>
      <p:bldP spid="27" grpId="0" animBg="1"/>
      <p:bldP spid="28" grpId="0" animBg="1"/>
      <p:bldP spid="29" grpId="0" animBg="1"/>
      <p:bldP spid="30" grpId="0"/>
      <p:bldP spid="31" grpId="0" animBg="1"/>
      <p:bldP spid="32" grpId="0" animBg="1"/>
      <p:bldP spid="3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CuadroTexto 33"/>
          <p:cNvSpPr txBox="1"/>
          <p:nvPr/>
        </p:nvSpPr>
        <p:spPr>
          <a:xfrm>
            <a:off x="1688439" y="1909731"/>
            <a:ext cx="5728226" cy="461665"/>
          </a:xfrm>
          <a:prstGeom prst="rect">
            <a:avLst/>
          </a:prstGeom>
          <a:noFill/>
        </p:spPr>
        <p:txBody>
          <a:bodyPr wrap="square" rtlCol="0">
            <a:spAutoFit/>
          </a:bodyPr>
          <a:lstStyle/>
          <a:p>
            <a:r>
              <a:rPr lang="es-CL" sz="2400" b="1" dirty="0" smtClean="0">
                <a:solidFill>
                  <a:srgbClr val="0070C0"/>
                </a:solidFill>
              </a:rPr>
              <a:t>Ahorro:</a:t>
            </a:r>
            <a:endParaRPr lang="es-CL" sz="2400" b="1" dirty="0">
              <a:solidFill>
                <a:srgbClr val="0070C0"/>
              </a:solidFill>
            </a:endParaRPr>
          </a:p>
        </p:txBody>
      </p:sp>
      <p:graphicFrame>
        <p:nvGraphicFramePr>
          <p:cNvPr id="35" name="Tabla 34"/>
          <p:cNvGraphicFramePr>
            <a:graphicFrameLocks noGrp="1"/>
          </p:cNvGraphicFramePr>
          <p:nvPr>
            <p:extLst>
              <p:ext uri="{D42A27DB-BD31-4B8C-83A1-F6EECF244321}">
                <p14:modId xmlns:p14="http://schemas.microsoft.com/office/powerpoint/2010/main" val="2447033356"/>
              </p:ext>
            </p:extLst>
          </p:nvPr>
        </p:nvGraphicFramePr>
        <p:xfrm>
          <a:off x="1670962" y="2480889"/>
          <a:ext cx="6025833" cy="1352276"/>
        </p:xfrm>
        <a:graphic>
          <a:graphicData uri="http://schemas.openxmlformats.org/drawingml/2006/table">
            <a:tbl>
              <a:tblPr firstRow="1" firstCol="1" bandRow="1">
                <a:effectLst>
                  <a:outerShdw blurRad="50800" dist="38100" dir="2700000" algn="tl" rotWithShape="0">
                    <a:prstClr val="black">
                      <a:alpha val="40000"/>
                    </a:prstClr>
                  </a:outerShdw>
                </a:effectLst>
                <a:tableStyleId>{B301B821-A1FF-4177-AEE7-76D212191A09}</a:tableStyleId>
              </a:tblPr>
              <a:tblGrid>
                <a:gridCol w="3758884">
                  <a:extLst>
                    <a:ext uri="{9D8B030D-6E8A-4147-A177-3AD203B41FA5}">
                      <a16:colId xmlns:a16="http://schemas.microsoft.com/office/drawing/2014/main" xmlns="" val="660078909"/>
                    </a:ext>
                  </a:extLst>
                </a:gridCol>
                <a:gridCol w="2266949">
                  <a:extLst>
                    <a:ext uri="{9D8B030D-6E8A-4147-A177-3AD203B41FA5}">
                      <a16:colId xmlns:a16="http://schemas.microsoft.com/office/drawing/2014/main" xmlns="" val="693508009"/>
                    </a:ext>
                  </a:extLst>
                </a:gridCol>
              </a:tblGrid>
              <a:tr h="628650">
                <a:tc>
                  <a:txBody>
                    <a:bodyPr/>
                    <a:lstStyle/>
                    <a:p>
                      <a:pPr marL="457200" algn="ctr">
                        <a:lnSpc>
                          <a:spcPct val="115000"/>
                        </a:lnSpc>
                        <a:spcAft>
                          <a:spcPts val="0"/>
                        </a:spcAft>
                        <a:tabLst>
                          <a:tab pos="914400" algn="l"/>
                          <a:tab pos="990600" algn="l"/>
                        </a:tabLst>
                      </a:pPr>
                      <a:r>
                        <a:rPr lang="es-CL" sz="1800" spc="-15" dirty="0" smtClean="0">
                          <a:effectLst/>
                          <a:latin typeface="+mn-lt"/>
                        </a:rPr>
                        <a:t>Tipo de proyecto</a:t>
                      </a:r>
                      <a:endParaRPr lang="es-CL" sz="2400" dirty="0">
                        <a:effectLst/>
                        <a:latin typeface="+mn-lt"/>
                        <a:ea typeface="Calibri" panose="020F0502020204030204" pitchFamily="34" charset="0"/>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indent="0" algn="ctr">
                        <a:lnSpc>
                          <a:spcPct val="115000"/>
                        </a:lnSpc>
                        <a:spcAft>
                          <a:spcPts val="0"/>
                        </a:spcAft>
                      </a:pPr>
                      <a:r>
                        <a:rPr lang="es-CL" sz="1800" spc="-15" dirty="0" smtClean="0">
                          <a:effectLst/>
                          <a:latin typeface="+mn-lt"/>
                        </a:rPr>
                        <a:t>Ahorro mínimo UF</a:t>
                      </a:r>
                      <a:endParaRPr lang="es-CL" sz="2400" dirty="0">
                        <a:effectLst/>
                        <a:latin typeface="+mn-lt"/>
                        <a:ea typeface="Calibri" panose="020F0502020204030204" pitchFamily="34" charset="0"/>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xmlns="" val="811829190"/>
                  </a:ext>
                </a:extLst>
              </a:tr>
              <a:tr h="361813">
                <a:tc>
                  <a:txBody>
                    <a:bodyPr/>
                    <a:lstStyle/>
                    <a:p>
                      <a:pPr>
                        <a:lnSpc>
                          <a:spcPct val="115000"/>
                        </a:lnSpc>
                        <a:spcAft>
                          <a:spcPts val="0"/>
                        </a:spcAft>
                      </a:pPr>
                      <a:r>
                        <a:rPr lang="es-ES_tradnl" sz="1800" b="0" dirty="0" smtClean="0">
                          <a:effectLst/>
                          <a:latin typeface="+mn-lt"/>
                          <a:ea typeface="Times New Roman" panose="02020603050405020304" pitchFamily="18" charset="0"/>
                          <a:cs typeface="Times New Roman" panose="02020603050405020304" pitchFamily="18" charset="0"/>
                        </a:rPr>
                        <a:t>Acondicionamiento</a:t>
                      </a:r>
                      <a:r>
                        <a:rPr lang="es-ES_tradnl" sz="1800" b="0" baseline="0" dirty="0" smtClean="0">
                          <a:effectLst/>
                          <a:latin typeface="+mn-lt"/>
                          <a:ea typeface="Times New Roman" panose="02020603050405020304" pitchFamily="18" charset="0"/>
                          <a:cs typeface="Times New Roman" panose="02020603050405020304" pitchFamily="18" charset="0"/>
                        </a:rPr>
                        <a:t> térmico</a:t>
                      </a:r>
                      <a:endParaRPr lang="es-CL" sz="1800" b="0" dirty="0">
                        <a:effectLst/>
                        <a:latin typeface="+mn-lt"/>
                        <a:ea typeface="MS Mincho"/>
                        <a:cs typeface="Times New Roman" panose="02020603050405020304" pitchFamily="18" charset="0"/>
                      </a:endParaRPr>
                    </a:p>
                  </a:txBody>
                  <a:tcPr marL="44450" marR="4445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tabLst>
                          <a:tab pos="914400" algn="l"/>
                          <a:tab pos="990600" algn="l"/>
                        </a:tabLst>
                      </a:pPr>
                      <a:r>
                        <a:rPr lang="es-CL" sz="1800" b="0" spc="-15" dirty="0" smtClean="0">
                          <a:effectLst/>
                          <a:latin typeface="+mn-lt"/>
                        </a:rPr>
                        <a:t>3</a:t>
                      </a:r>
                      <a:endParaRPr lang="es-CL" sz="1800" b="0" dirty="0">
                        <a:effectLst/>
                        <a:latin typeface="+mn-lt"/>
                        <a:ea typeface="MS Mincho"/>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43245053"/>
                  </a:ext>
                </a:extLst>
              </a:tr>
              <a:tr h="361813">
                <a:tc>
                  <a:txBody>
                    <a:bodyPr/>
                    <a:lstStyle/>
                    <a:p>
                      <a:pPr>
                        <a:lnSpc>
                          <a:spcPct val="115000"/>
                        </a:lnSpc>
                        <a:spcAft>
                          <a:spcPts val="0"/>
                        </a:spcAft>
                      </a:pPr>
                      <a:r>
                        <a:rPr lang="es-ES_tradnl" sz="1800" b="0" dirty="0" smtClean="0">
                          <a:effectLst/>
                          <a:latin typeface="+mn-lt"/>
                          <a:ea typeface="Times New Roman" panose="02020603050405020304" pitchFamily="18" charset="0"/>
                          <a:cs typeface="Times New Roman" panose="02020603050405020304" pitchFamily="18" charset="0"/>
                        </a:rPr>
                        <a:t>Eficiencia energética</a:t>
                      </a:r>
                      <a:endParaRPr lang="es-CL" sz="1800" b="0" dirty="0">
                        <a:effectLst/>
                        <a:latin typeface="+mn-lt"/>
                        <a:ea typeface="MS Mincho"/>
                        <a:cs typeface="Times New Roman" panose="02020603050405020304" pitchFamily="18" charset="0"/>
                      </a:endParaRPr>
                    </a:p>
                  </a:txBody>
                  <a:tcPr marL="44450" marR="4445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tabLst>
                          <a:tab pos="914400" algn="l"/>
                          <a:tab pos="990600" algn="l"/>
                        </a:tabLst>
                      </a:pPr>
                      <a:r>
                        <a:rPr lang="es-CL" sz="1800" b="0" spc="-15" dirty="0" smtClean="0">
                          <a:effectLst/>
                          <a:latin typeface="+mn-lt"/>
                        </a:rPr>
                        <a:t>3</a:t>
                      </a:r>
                      <a:endParaRPr lang="es-CL" sz="1800" b="0" dirty="0">
                        <a:effectLst/>
                        <a:latin typeface="+mn-lt"/>
                        <a:ea typeface="MS Mincho"/>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959938915"/>
                  </a:ext>
                </a:extLst>
              </a:tr>
            </a:tbl>
          </a:graphicData>
        </a:graphic>
      </p:graphicFrame>
      <p:grpSp>
        <p:nvGrpSpPr>
          <p:cNvPr id="8" name="7 Grupo"/>
          <p:cNvGrpSpPr/>
          <p:nvPr/>
        </p:nvGrpSpPr>
        <p:grpSpPr>
          <a:xfrm>
            <a:off x="-27339" y="-2543"/>
            <a:ext cx="12219339" cy="943440"/>
            <a:chOff x="-27339" y="0"/>
            <a:chExt cx="12219339" cy="943440"/>
          </a:xfrm>
        </p:grpSpPr>
        <p:sp>
          <p:nvSpPr>
            <p:cNvPr id="9" name="Rectángulo 23">
              <a:extLst>
                <a:ext uri="{FF2B5EF4-FFF2-40B4-BE49-F238E27FC236}">
                  <a16:creationId xmlns:a16="http://schemas.microsoft.com/office/drawing/2014/main" xmlns="" id="{5D844C73-7959-4F1B-8209-02F0A7374F3D}"/>
                </a:ext>
              </a:extLst>
            </p:cNvPr>
            <p:cNvSpPr/>
            <p:nvPr/>
          </p:nvSpPr>
          <p:spPr>
            <a:xfrm>
              <a:off x="0" y="0"/>
              <a:ext cx="12192000" cy="943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10" name="Grupo 18">
              <a:extLst>
                <a:ext uri="{FF2B5EF4-FFF2-40B4-BE49-F238E27FC236}">
                  <a16:creationId xmlns:a16="http://schemas.microsoft.com/office/drawing/2014/main" xmlns="" id="{F63DDC89-E57F-470D-A77A-F314E24E4F62}"/>
                </a:ext>
              </a:extLst>
            </p:cNvPr>
            <p:cNvGrpSpPr/>
            <p:nvPr/>
          </p:nvGrpSpPr>
          <p:grpSpPr>
            <a:xfrm>
              <a:off x="-27339" y="3942"/>
              <a:ext cx="12154671" cy="933013"/>
              <a:chOff x="-227589" y="-425534"/>
              <a:chExt cx="12154671" cy="817474"/>
            </a:xfrm>
          </p:grpSpPr>
          <p:pic>
            <p:nvPicPr>
              <p:cNvPr id="11" name="Gráfico 19">
                <a:extLst>
                  <a:ext uri="{FF2B5EF4-FFF2-40B4-BE49-F238E27FC236}">
                    <a16:creationId xmlns:a16="http://schemas.microsoft.com/office/drawing/2014/main" xmlns="" id="{87FC4CA9-39F1-4A97-8D1D-584B963A4619}"/>
                  </a:ext>
                </a:extLst>
              </p:cNvPr>
              <p:cNvPicPr>
                <a:picLocks noChangeAspect="1"/>
              </p:cNvPicPr>
              <p:nvPr/>
            </p:nvPicPr>
            <p:blipFill rotWithShape="1">
              <a:blip r:embed="rId3">
                <a:extLst>
                  <a:ext uri="{96DAC541-7B7A-43D3-8B79-37D633B846F1}">
                    <asvg:svgBlip xmlns="" xmlns:asvg="http://schemas.microsoft.com/office/drawing/2016/SVG/main" r:embed="rId5"/>
                  </a:ext>
                </a:extLst>
              </a:blip>
              <a:srcRect l="3902" t="45914" r="1813" b="44656"/>
              <a:stretch/>
            </p:blipFill>
            <p:spPr>
              <a:xfrm>
                <a:off x="-227589" y="-425530"/>
                <a:ext cx="4061035" cy="817470"/>
              </a:xfrm>
              <a:prstGeom prst="rect">
                <a:avLst/>
              </a:prstGeom>
            </p:spPr>
          </p:pic>
          <p:pic>
            <p:nvPicPr>
              <p:cNvPr id="12" name="Gráfico 20">
                <a:extLst>
                  <a:ext uri="{FF2B5EF4-FFF2-40B4-BE49-F238E27FC236}">
                    <a16:creationId xmlns:a16="http://schemas.microsoft.com/office/drawing/2014/main" xmlns="" id="{B4EC7D85-A99C-4BB4-AF1D-3BAECF1AFC4B}"/>
                  </a:ext>
                </a:extLst>
              </p:cNvPr>
              <p:cNvPicPr>
                <a:picLocks noChangeAspect="1"/>
              </p:cNvPicPr>
              <p:nvPr/>
            </p:nvPicPr>
            <p:blipFill rotWithShape="1">
              <a:blip r:embed="rId3">
                <a:extLst>
                  <a:ext uri="{96DAC541-7B7A-43D3-8B79-37D633B846F1}">
                    <asvg:svgBlip xmlns="" xmlns:asvg="http://schemas.microsoft.com/office/drawing/2016/SVG/main" r:embed="rId5"/>
                  </a:ext>
                </a:extLst>
              </a:blip>
              <a:srcRect l="3902" t="65934" r="1813" b="24636"/>
              <a:stretch/>
            </p:blipFill>
            <p:spPr>
              <a:xfrm>
                <a:off x="3851630" y="-425534"/>
                <a:ext cx="4061035" cy="817470"/>
              </a:xfrm>
              <a:prstGeom prst="rect">
                <a:avLst/>
              </a:prstGeom>
            </p:spPr>
          </p:pic>
          <p:pic>
            <p:nvPicPr>
              <p:cNvPr id="13" name="Gráfico 21">
                <a:extLst>
                  <a:ext uri="{FF2B5EF4-FFF2-40B4-BE49-F238E27FC236}">
                    <a16:creationId xmlns:a16="http://schemas.microsoft.com/office/drawing/2014/main" xmlns="" id="{6CE81B15-E26B-4744-85BC-FE82F94084C8}"/>
                  </a:ext>
                </a:extLst>
              </p:cNvPr>
              <p:cNvPicPr>
                <a:picLocks noChangeAspect="1"/>
              </p:cNvPicPr>
              <p:nvPr/>
            </p:nvPicPr>
            <p:blipFill rotWithShape="1">
              <a:blip r:embed="rId3">
                <a:extLst>
                  <a:ext uri="{96DAC541-7B7A-43D3-8B79-37D633B846F1}">
                    <asvg:svgBlip xmlns="" xmlns:asvg="http://schemas.microsoft.com/office/drawing/2016/SVG/main" r:embed="rId5"/>
                  </a:ext>
                </a:extLst>
              </a:blip>
              <a:srcRect l="3902" t="86744" r="1813" b="3826"/>
              <a:stretch/>
            </p:blipFill>
            <p:spPr>
              <a:xfrm>
                <a:off x="7866047" y="-425530"/>
                <a:ext cx="4061035" cy="817470"/>
              </a:xfrm>
              <a:prstGeom prst="rect">
                <a:avLst/>
              </a:prstGeom>
            </p:spPr>
          </p:pic>
        </p:grpSp>
      </p:grpSp>
      <p:grpSp>
        <p:nvGrpSpPr>
          <p:cNvPr id="14" name="13 Grupo"/>
          <p:cNvGrpSpPr/>
          <p:nvPr/>
        </p:nvGrpSpPr>
        <p:grpSpPr>
          <a:xfrm>
            <a:off x="94542" y="952499"/>
            <a:ext cx="11983158" cy="807845"/>
            <a:chOff x="94542" y="952499"/>
            <a:chExt cx="11983158" cy="807845"/>
          </a:xfrm>
        </p:grpSpPr>
        <p:pic>
          <p:nvPicPr>
            <p:cNvPr id="15" name="Imagen 4"/>
            <p:cNvPicPr>
              <a:picLocks noChangeAspect="1"/>
            </p:cNvPicPr>
            <p:nvPr/>
          </p:nvPicPr>
          <p:blipFill rotWithShape="1">
            <a:blip r:embed="rId6"/>
            <a:srcRect l="15226" t="12945" r="14633" b="27943"/>
            <a:stretch/>
          </p:blipFill>
          <p:spPr>
            <a:xfrm>
              <a:off x="94542" y="1073570"/>
              <a:ext cx="3334871" cy="567097"/>
            </a:xfrm>
            <a:prstGeom prst="rect">
              <a:avLst/>
            </a:prstGeom>
          </p:spPr>
        </p:pic>
        <p:pic>
          <p:nvPicPr>
            <p:cNvPr id="16" name="15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45469" y="952499"/>
              <a:ext cx="1132231" cy="807845"/>
            </a:xfrm>
            <a:prstGeom prst="rect">
              <a:avLst/>
            </a:prstGeom>
          </p:spPr>
        </p:pic>
      </p:grpSp>
      <p:sp>
        <p:nvSpPr>
          <p:cNvPr id="17" name="Rectángulo 6"/>
          <p:cNvSpPr/>
          <p:nvPr/>
        </p:nvSpPr>
        <p:spPr>
          <a:xfrm>
            <a:off x="0" y="1114575"/>
            <a:ext cx="10945469" cy="523220"/>
          </a:xfrm>
          <a:prstGeom prst="rect">
            <a:avLst/>
          </a:prstGeom>
          <a:noFill/>
        </p:spPr>
        <p:txBody>
          <a:bodyPr wrap="square">
            <a:spAutoFit/>
          </a:bodyPr>
          <a:lstStyle/>
          <a:p>
            <a:pPr algn="r"/>
            <a:r>
              <a:rPr lang="es-CL" sz="2800" b="1" dirty="0" smtClean="0">
                <a:solidFill>
                  <a:srgbClr val="0070C0"/>
                </a:solidFill>
              </a:rPr>
              <a:t>D.S.27/2016 </a:t>
            </a:r>
            <a:endParaRPr lang="es-CL" sz="2800" b="1" dirty="0">
              <a:solidFill>
                <a:srgbClr val="0070C0"/>
              </a:solidFill>
            </a:endParaRPr>
          </a:p>
        </p:txBody>
      </p:sp>
    </p:spTree>
    <p:extLst>
      <p:ext uri="{BB962C8B-B14F-4D97-AF65-F5344CB8AC3E}">
        <p14:creationId xmlns:p14="http://schemas.microsoft.com/office/powerpoint/2010/main" val="2934887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1000"/>
                                        <p:tgtEl>
                                          <p:spTgt spid="35"/>
                                        </p:tgtEl>
                                      </p:cBhvr>
                                    </p:animEffect>
                                    <p:anim calcmode="lin" valueType="num">
                                      <p:cBhvr>
                                        <p:cTn id="14" dur="1000" fill="hold"/>
                                        <p:tgtEl>
                                          <p:spTgt spid="35"/>
                                        </p:tgtEl>
                                        <p:attrNameLst>
                                          <p:attrName>ppt_x</p:attrName>
                                        </p:attrNameLst>
                                      </p:cBhvr>
                                      <p:tavLst>
                                        <p:tav tm="0">
                                          <p:val>
                                            <p:strVal val="#ppt_x"/>
                                          </p:val>
                                        </p:tav>
                                        <p:tav tm="100000">
                                          <p:val>
                                            <p:strVal val="#ppt_x"/>
                                          </p:val>
                                        </p:tav>
                                      </p:tavLst>
                                    </p:anim>
                                    <p:anim calcmode="lin" valueType="num">
                                      <p:cBhvr>
                                        <p:cTn id="1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6 Marcador de texto"/>
          <p:cNvSpPr txBox="1">
            <a:spLocks/>
          </p:cNvSpPr>
          <p:nvPr/>
        </p:nvSpPr>
        <p:spPr>
          <a:xfrm>
            <a:off x="1251575" y="1528997"/>
            <a:ext cx="10515600" cy="7231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CL" b="1" dirty="0"/>
          </a:p>
        </p:txBody>
      </p:sp>
      <p:sp>
        <p:nvSpPr>
          <p:cNvPr id="2" name="1 CuadroTexto"/>
          <p:cNvSpPr txBox="1"/>
          <p:nvPr/>
        </p:nvSpPr>
        <p:spPr>
          <a:xfrm>
            <a:off x="2019971" y="2274240"/>
            <a:ext cx="8454453" cy="4062651"/>
          </a:xfrm>
          <a:prstGeom prst="rect">
            <a:avLst/>
          </a:prstGeom>
          <a:noFill/>
        </p:spPr>
        <p:txBody>
          <a:bodyPr wrap="square" rtlCol="0">
            <a:spAutoFit/>
          </a:bodyPr>
          <a:lstStyle/>
          <a:p>
            <a:pPr marL="285750" indent="-285750">
              <a:buFont typeface="Arial" panose="020B0604020202020204" pitchFamily="34" charset="0"/>
              <a:buChar char="•"/>
            </a:pPr>
            <a:r>
              <a:rPr lang="es-CL" sz="2400" b="1" dirty="0" smtClean="0">
                <a:solidFill>
                  <a:schemeClr val="accent5">
                    <a:lumMod val="50000"/>
                  </a:schemeClr>
                </a:solidFill>
              </a:rPr>
              <a:t>No hay emisión de Certificados de Subsidio</a:t>
            </a:r>
          </a:p>
          <a:p>
            <a:pPr marL="285750" indent="-285750">
              <a:buFont typeface="Arial" panose="020B0604020202020204" pitchFamily="34" charset="0"/>
              <a:buChar char="•"/>
            </a:pPr>
            <a:r>
              <a:rPr lang="es-CL" sz="2400" b="1" dirty="0" smtClean="0">
                <a:solidFill>
                  <a:schemeClr val="accent5">
                    <a:lumMod val="50000"/>
                  </a:schemeClr>
                </a:solidFill>
              </a:rPr>
              <a:t>Duración del Subsidio</a:t>
            </a:r>
          </a:p>
          <a:p>
            <a:pPr marL="285750" indent="-285750">
              <a:buFont typeface="Arial" panose="020B0604020202020204" pitchFamily="34" charset="0"/>
              <a:buChar char="•"/>
            </a:pPr>
            <a:endParaRPr lang="es-CL" sz="2400" b="1" dirty="0" smtClean="0">
              <a:solidFill>
                <a:schemeClr val="accent5">
                  <a:lumMod val="50000"/>
                </a:schemeClr>
              </a:solidFill>
            </a:endParaRPr>
          </a:p>
          <a:p>
            <a:pPr marL="285750" indent="-285750">
              <a:buFont typeface="Arial" panose="020B0604020202020204" pitchFamily="34" charset="0"/>
              <a:buChar char="•"/>
            </a:pPr>
            <a:endParaRPr lang="es-CL" sz="2400" b="1" dirty="0" smtClean="0">
              <a:solidFill>
                <a:schemeClr val="accent5">
                  <a:lumMod val="50000"/>
                </a:schemeClr>
              </a:solidFill>
            </a:endParaRPr>
          </a:p>
          <a:p>
            <a:pPr marL="285750" indent="-285750">
              <a:buFont typeface="Arial" panose="020B0604020202020204" pitchFamily="34" charset="0"/>
              <a:buChar char="•"/>
            </a:pPr>
            <a:endParaRPr lang="es-CL" sz="2400" b="1" dirty="0">
              <a:solidFill>
                <a:schemeClr val="accent5">
                  <a:lumMod val="50000"/>
                </a:schemeClr>
              </a:solidFill>
            </a:endParaRPr>
          </a:p>
          <a:p>
            <a:pPr marL="285750" indent="-285750">
              <a:buFont typeface="Arial" panose="020B0604020202020204" pitchFamily="34" charset="0"/>
              <a:buChar char="•"/>
            </a:pPr>
            <a:endParaRPr lang="es-CL" sz="2400" b="1" dirty="0" smtClean="0">
              <a:solidFill>
                <a:schemeClr val="accent5">
                  <a:lumMod val="50000"/>
                </a:schemeClr>
              </a:solidFill>
            </a:endParaRPr>
          </a:p>
          <a:p>
            <a:pPr marL="285750" indent="-285750">
              <a:buFont typeface="Arial" panose="020B0604020202020204" pitchFamily="34" charset="0"/>
              <a:buChar char="•"/>
            </a:pPr>
            <a:endParaRPr lang="es-CL" sz="2400" b="1" dirty="0">
              <a:solidFill>
                <a:schemeClr val="accent5">
                  <a:lumMod val="50000"/>
                </a:schemeClr>
              </a:solidFill>
            </a:endParaRPr>
          </a:p>
          <a:p>
            <a:pPr marL="285750" indent="-285750">
              <a:buFont typeface="Arial" panose="020B0604020202020204" pitchFamily="34" charset="0"/>
              <a:buChar char="•"/>
            </a:pPr>
            <a:endParaRPr lang="es-CL" sz="2400" b="1" dirty="0" smtClean="0">
              <a:solidFill>
                <a:schemeClr val="accent5">
                  <a:lumMod val="50000"/>
                </a:schemeClr>
              </a:solidFill>
            </a:endParaRPr>
          </a:p>
          <a:p>
            <a:pPr marL="285750" indent="-285750">
              <a:buFont typeface="Arial" panose="020B0604020202020204" pitchFamily="34" charset="0"/>
              <a:buChar char="•"/>
            </a:pPr>
            <a:r>
              <a:rPr lang="es-CL" sz="2400" b="1" dirty="0" smtClean="0">
                <a:solidFill>
                  <a:schemeClr val="accent5">
                    <a:lumMod val="50000"/>
                  </a:schemeClr>
                </a:solidFill>
              </a:rPr>
              <a:t>Postulaciones Sucesivas</a:t>
            </a:r>
          </a:p>
          <a:p>
            <a:pPr marL="285750" indent="-285750">
              <a:buFont typeface="Arial" panose="020B0604020202020204" pitchFamily="34" charset="0"/>
              <a:buChar char="•"/>
            </a:pPr>
            <a:r>
              <a:rPr lang="es-CL" sz="2400" b="1" dirty="0" smtClean="0">
                <a:solidFill>
                  <a:schemeClr val="accent5">
                    <a:lumMod val="50000"/>
                  </a:schemeClr>
                </a:solidFill>
              </a:rPr>
              <a:t>Postulaciones Simultáneas</a:t>
            </a:r>
          </a:p>
          <a:p>
            <a:pPr marL="285750" indent="-285750">
              <a:buFont typeface="Arial" panose="020B0604020202020204" pitchFamily="34" charset="0"/>
              <a:buChar char="•"/>
            </a:pPr>
            <a:endParaRPr lang="es-CL" dirty="0"/>
          </a:p>
        </p:txBody>
      </p:sp>
      <p:graphicFrame>
        <p:nvGraphicFramePr>
          <p:cNvPr id="3" name="2 Tabla"/>
          <p:cNvGraphicFramePr>
            <a:graphicFrameLocks noGrp="1"/>
          </p:cNvGraphicFramePr>
          <p:nvPr>
            <p:extLst>
              <p:ext uri="{D42A27DB-BD31-4B8C-83A1-F6EECF244321}">
                <p14:modId xmlns:p14="http://schemas.microsoft.com/office/powerpoint/2010/main" val="405524788"/>
              </p:ext>
            </p:extLst>
          </p:nvPr>
        </p:nvGraphicFramePr>
        <p:xfrm>
          <a:off x="2183197" y="3113941"/>
          <a:ext cx="8128000" cy="198628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221875"/>
                <a:gridCol w="1842125"/>
                <a:gridCol w="2032000"/>
                <a:gridCol w="2032000"/>
              </a:tblGrid>
              <a:tr h="370840">
                <a:tc>
                  <a:txBody>
                    <a:bodyPr/>
                    <a:lstStyle/>
                    <a:p>
                      <a:r>
                        <a:rPr lang="es-CL" dirty="0" smtClean="0"/>
                        <a:t>Capitulo I</a:t>
                      </a:r>
                      <a:endParaRPr lang="es-CL" dirty="0"/>
                    </a:p>
                  </a:txBody>
                  <a:tcPr/>
                </a:tc>
                <a:tc>
                  <a:txBody>
                    <a:bodyPr/>
                    <a:lstStyle/>
                    <a:p>
                      <a:r>
                        <a:rPr lang="es-CL" dirty="0" smtClean="0"/>
                        <a:t>Capitulo II</a:t>
                      </a:r>
                      <a:endParaRPr lang="es-CL" dirty="0"/>
                    </a:p>
                  </a:txBody>
                  <a:tcPr/>
                </a:tc>
                <a:tc>
                  <a:txBody>
                    <a:bodyPr/>
                    <a:lstStyle/>
                    <a:p>
                      <a:r>
                        <a:rPr lang="es-CL" dirty="0" smtClean="0"/>
                        <a:t>Capitulo III</a:t>
                      </a:r>
                      <a:endParaRPr lang="es-CL" dirty="0"/>
                    </a:p>
                  </a:txBody>
                  <a:tcPr/>
                </a:tc>
                <a:tc>
                  <a:txBody>
                    <a:bodyPr/>
                    <a:lstStyle/>
                    <a:p>
                      <a:r>
                        <a:rPr lang="es-CL" dirty="0" smtClean="0"/>
                        <a:t>Capitulo IV</a:t>
                      </a:r>
                      <a:endParaRPr lang="es-CL" dirty="0"/>
                    </a:p>
                  </a:txBody>
                  <a:tcPr/>
                </a:tc>
              </a:tr>
              <a:tr h="370840">
                <a:tc>
                  <a:txBody>
                    <a:bodyPr/>
                    <a:lstStyle/>
                    <a:p>
                      <a:r>
                        <a:rPr lang="es-CL" sz="2000" dirty="0" smtClean="0">
                          <a:solidFill>
                            <a:schemeClr val="accent5">
                              <a:lumMod val="50000"/>
                            </a:schemeClr>
                          </a:solidFill>
                        </a:rPr>
                        <a:t>12</a:t>
                      </a:r>
                      <a:r>
                        <a:rPr lang="es-CL" sz="2000" baseline="0" dirty="0" smtClean="0">
                          <a:solidFill>
                            <a:schemeClr val="accent5">
                              <a:lumMod val="50000"/>
                            </a:schemeClr>
                          </a:solidFill>
                        </a:rPr>
                        <a:t> meses a excepción de Construcción de Equipamiento comunitario (18 m)</a:t>
                      </a:r>
                      <a:endParaRPr lang="es-CL" sz="2000" dirty="0">
                        <a:solidFill>
                          <a:schemeClr val="accent5">
                            <a:lumMod val="50000"/>
                          </a:schemeClr>
                        </a:solidFill>
                      </a:endParaRPr>
                    </a:p>
                  </a:txBody>
                  <a:tcPr/>
                </a:tc>
                <a:tc>
                  <a:txBody>
                    <a:bodyPr/>
                    <a:lstStyle/>
                    <a:p>
                      <a:r>
                        <a:rPr lang="es-CL" sz="2000" dirty="0" smtClean="0">
                          <a:solidFill>
                            <a:schemeClr val="accent5">
                              <a:lumMod val="50000"/>
                            </a:schemeClr>
                          </a:solidFill>
                        </a:rPr>
                        <a:t>18 meses</a:t>
                      </a:r>
                      <a:endParaRPr lang="es-CL" sz="2000" dirty="0">
                        <a:solidFill>
                          <a:schemeClr val="accent5">
                            <a:lumMod val="50000"/>
                          </a:schemeClr>
                        </a:solidFill>
                      </a:endParaRPr>
                    </a:p>
                  </a:txBody>
                  <a:tcPr/>
                </a:tc>
                <a:tc>
                  <a:txBody>
                    <a:bodyPr/>
                    <a:lstStyle/>
                    <a:p>
                      <a:r>
                        <a:rPr lang="es-CL" sz="2000" dirty="0" smtClean="0">
                          <a:solidFill>
                            <a:schemeClr val="accent5">
                              <a:lumMod val="50000"/>
                            </a:schemeClr>
                          </a:solidFill>
                        </a:rPr>
                        <a:t>12 meses para Bienes Comunes Edificados</a:t>
                      </a:r>
                    </a:p>
                    <a:p>
                      <a:r>
                        <a:rPr lang="es-CL" sz="2000" dirty="0" smtClean="0">
                          <a:solidFill>
                            <a:schemeClr val="accent5">
                              <a:lumMod val="50000"/>
                            </a:schemeClr>
                          </a:solidFill>
                        </a:rPr>
                        <a:t>24 meses Ampliación</a:t>
                      </a:r>
                      <a:endParaRPr lang="es-CL" sz="2000" dirty="0">
                        <a:solidFill>
                          <a:schemeClr val="accent5">
                            <a:lumMod val="50000"/>
                          </a:schemeClr>
                        </a:solidFill>
                      </a:endParaRPr>
                    </a:p>
                  </a:txBody>
                  <a:tcPr/>
                </a:tc>
                <a:tc>
                  <a:txBody>
                    <a:bodyPr/>
                    <a:lstStyle/>
                    <a:p>
                      <a:r>
                        <a:rPr lang="es-CL" sz="2000" dirty="0" smtClean="0">
                          <a:solidFill>
                            <a:schemeClr val="accent5">
                              <a:lumMod val="50000"/>
                            </a:schemeClr>
                          </a:solidFill>
                        </a:rPr>
                        <a:t>18</a:t>
                      </a:r>
                      <a:r>
                        <a:rPr lang="es-CL" sz="2000" baseline="0" dirty="0" smtClean="0">
                          <a:solidFill>
                            <a:schemeClr val="accent5">
                              <a:lumMod val="50000"/>
                            </a:schemeClr>
                          </a:solidFill>
                        </a:rPr>
                        <a:t> meses</a:t>
                      </a:r>
                      <a:endParaRPr lang="es-CL" sz="2000" dirty="0">
                        <a:solidFill>
                          <a:schemeClr val="accent5">
                            <a:lumMod val="50000"/>
                          </a:schemeClr>
                        </a:solidFill>
                      </a:endParaRPr>
                    </a:p>
                  </a:txBody>
                  <a:tcPr/>
                </a:tc>
              </a:tr>
            </a:tbl>
          </a:graphicData>
        </a:graphic>
      </p:graphicFrame>
      <p:grpSp>
        <p:nvGrpSpPr>
          <p:cNvPr id="9" name="8 Grupo"/>
          <p:cNvGrpSpPr/>
          <p:nvPr/>
        </p:nvGrpSpPr>
        <p:grpSpPr>
          <a:xfrm>
            <a:off x="-27339" y="-2543"/>
            <a:ext cx="12219339" cy="943440"/>
            <a:chOff x="-27339" y="0"/>
            <a:chExt cx="12219339" cy="943440"/>
          </a:xfrm>
        </p:grpSpPr>
        <p:sp>
          <p:nvSpPr>
            <p:cNvPr id="10" name="Rectángulo 23">
              <a:extLst>
                <a:ext uri="{FF2B5EF4-FFF2-40B4-BE49-F238E27FC236}">
                  <a16:creationId xmlns:a16="http://schemas.microsoft.com/office/drawing/2014/main" xmlns="" id="{5D844C73-7959-4F1B-8209-02F0A7374F3D}"/>
                </a:ext>
              </a:extLst>
            </p:cNvPr>
            <p:cNvSpPr/>
            <p:nvPr/>
          </p:nvSpPr>
          <p:spPr>
            <a:xfrm>
              <a:off x="0" y="0"/>
              <a:ext cx="12192000" cy="943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11" name="Grupo 18">
              <a:extLst>
                <a:ext uri="{FF2B5EF4-FFF2-40B4-BE49-F238E27FC236}">
                  <a16:creationId xmlns:a16="http://schemas.microsoft.com/office/drawing/2014/main" xmlns="" id="{F63DDC89-E57F-470D-A77A-F314E24E4F62}"/>
                </a:ext>
              </a:extLst>
            </p:cNvPr>
            <p:cNvGrpSpPr/>
            <p:nvPr/>
          </p:nvGrpSpPr>
          <p:grpSpPr>
            <a:xfrm>
              <a:off x="-27339" y="3942"/>
              <a:ext cx="12154671" cy="933013"/>
              <a:chOff x="-227589" y="-425534"/>
              <a:chExt cx="12154671" cy="817474"/>
            </a:xfrm>
          </p:grpSpPr>
          <p:pic>
            <p:nvPicPr>
              <p:cNvPr id="12" name="Gráfico 19">
                <a:extLst>
                  <a:ext uri="{FF2B5EF4-FFF2-40B4-BE49-F238E27FC236}">
                    <a16:creationId xmlns:a16="http://schemas.microsoft.com/office/drawing/2014/main" xmlns="" id="{87FC4CA9-39F1-4A97-8D1D-584B963A4619}"/>
                  </a:ext>
                </a:extLst>
              </p:cNvPr>
              <p:cNvPicPr>
                <a:picLocks noChangeAspect="1"/>
              </p:cNvPicPr>
              <p:nvPr/>
            </p:nvPicPr>
            <p:blipFill rotWithShape="1">
              <a:blip r:embed="rId3">
                <a:extLst>
                  <a:ext uri="{96DAC541-7B7A-43D3-8B79-37D633B846F1}">
                    <asvg:svgBlip xmlns="" xmlns:asvg="http://schemas.microsoft.com/office/drawing/2016/SVG/main" r:embed="rId5"/>
                  </a:ext>
                </a:extLst>
              </a:blip>
              <a:srcRect l="3902" t="45914" r="1813" b="44656"/>
              <a:stretch/>
            </p:blipFill>
            <p:spPr>
              <a:xfrm>
                <a:off x="-227589" y="-425530"/>
                <a:ext cx="4061035" cy="817470"/>
              </a:xfrm>
              <a:prstGeom prst="rect">
                <a:avLst/>
              </a:prstGeom>
            </p:spPr>
          </p:pic>
          <p:pic>
            <p:nvPicPr>
              <p:cNvPr id="13" name="Gráfico 20">
                <a:extLst>
                  <a:ext uri="{FF2B5EF4-FFF2-40B4-BE49-F238E27FC236}">
                    <a16:creationId xmlns:a16="http://schemas.microsoft.com/office/drawing/2014/main" xmlns="" id="{B4EC7D85-A99C-4BB4-AF1D-3BAECF1AFC4B}"/>
                  </a:ext>
                </a:extLst>
              </p:cNvPr>
              <p:cNvPicPr>
                <a:picLocks noChangeAspect="1"/>
              </p:cNvPicPr>
              <p:nvPr/>
            </p:nvPicPr>
            <p:blipFill rotWithShape="1">
              <a:blip r:embed="rId3">
                <a:extLst>
                  <a:ext uri="{96DAC541-7B7A-43D3-8B79-37D633B846F1}">
                    <asvg:svgBlip xmlns="" xmlns:asvg="http://schemas.microsoft.com/office/drawing/2016/SVG/main" r:embed="rId5"/>
                  </a:ext>
                </a:extLst>
              </a:blip>
              <a:srcRect l="3902" t="65934" r="1813" b="24636"/>
              <a:stretch/>
            </p:blipFill>
            <p:spPr>
              <a:xfrm>
                <a:off x="3851630" y="-425534"/>
                <a:ext cx="4061035" cy="817470"/>
              </a:xfrm>
              <a:prstGeom prst="rect">
                <a:avLst/>
              </a:prstGeom>
            </p:spPr>
          </p:pic>
          <p:pic>
            <p:nvPicPr>
              <p:cNvPr id="14" name="Gráfico 21">
                <a:extLst>
                  <a:ext uri="{FF2B5EF4-FFF2-40B4-BE49-F238E27FC236}">
                    <a16:creationId xmlns:a16="http://schemas.microsoft.com/office/drawing/2014/main" xmlns="" id="{6CE81B15-E26B-4744-85BC-FE82F94084C8}"/>
                  </a:ext>
                </a:extLst>
              </p:cNvPr>
              <p:cNvPicPr>
                <a:picLocks noChangeAspect="1"/>
              </p:cNvPicPr>
              <p:nvPr/>
            </p:nvPicPr>
            <p:blipFill rotWithShape="1">
              <a:blip r:embed="rId3">
                <a:extLst>
                  <a:ext uri="{96DAC541-7B7A-43D3-8B79-37D633B846F1}">
                    <asvg:svgBlip xmlns="" xmlns:asvg="http://schemas.microsoft.com/office/drawing/2016/SVG/main" r:embed="rId5"/>
                  </a:ext>
                </a:extLst>
              </a:blip>
              <a:srcRect l="3902" t="86744" r="1813" b="3826"/>
              <a:stretch/>
            </p:blipFill>
            <p:spPr>
              <a:xfrm>
                <a:off x="7866047" y="-425530"/>
                <a:ext cx="4061035" cy="817470"/>
              </a:xfrm>
              <a:prstGeom prst="rect">
                <a:avLst/>
              </a:prstGeom>
            </p:spPr>
          </p:pic>
        </p:grpSp>
      </p:grpSp>
      <p:grpSp>
        <p:nvGrpSpPr>
          <p:cNvPr id="15" name="14 Grupo"/>
          <p:cNvGrpSpPr/>
          <p:nvPr/>
        </p:nvGrpSpPr>
        <p:grpSpPr>
          <a:xfrm>
            <a:off x="94542" y="952499"/>
            <a:ext cx="11983158" cy="807845"/>
            <a:chOff x="94542" y="952499"/>
            <a:chExt cx="11983158" cy="807845"/>
          </a:xfrm>
        </p:grpSpPr>
        <p:pic>
          <p:nvPicPr>
            <p:cNvPr id="17" name="Imagen 4"/>
            <p:cNvPicPr>
              <a:picLocks noChangeAspect="1"/>
            </p:cNvPicPr>
            <p:nvPr/>
          </p:nvPicPr>
          <p:blipFill rotWithShape="1">
            <a:blip r:embed="rId6"/>
            <a:srcRect l="15226" t="12945" r="14633" b="27943"/>
            <a:stretch/>
          </p:blipFill>
          <p:spPr>
            <a:xfrm>
              <a:off x="94542" y="1073570"/>
              <a:ext cx="3334871" cy="567097"/>
            </a:xfrm>
            <a:prstGeom prst="rect">
              <a:avLst/>
            </a:prstGeom>
          </p:spPr>
        </p:pic>
        <p:pic>
          <p:nvPicPr>
            <p:cNvPr id="18" name="17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45469" y="952499"/>
              <a:ext cx="1132231" cy="807845"/>
            </a:xfrm>
            <a:prstGeom prst="rect">
              <a:avLst/>
            </a:prstGeom>
          </p:spPr>
        </p:pic>
      </p:grpSp>
      <p:sp>
        <p:nvSpPr>
          <p:cNvPr id="19" name="Rectángulo 11"/>
          <p:cNvSpPr/>
          <p:nvPr/>
        </p:nvSpPr>
        <p:spPr>
          <a:xfrm>
            <a:off x="0" y="1801204"/>
            <a:ext cx="12192000" cy="338554"/>
          </a:xfrm>
          <a:prstGeom prst="rect">
            <a:avLst/>
          </a:prstGeom>
          <a:solidFill>
            <a:srgbClr val="203864"/>
          </a:solidFill>
        </p:spPr>
        <p:txBody>
          <a:bodyPr wrap="square">
            <a:spAutoFit/>
          </a:bodyPr>
          <a:lstStyle/>
          <a:p>
            <a:r>
              <a:rPr lang="es-ES_tradnl" sz="1600" b="1" kern="0" spc="-15" dirty="0" smtClean="0">
                <a:solidFill>
                  <a:schemeClr val="bg1"/>
                </a:solidFill>
                <a:latin typeface="Calibri (Cuerpo)"/>
                <a:ea typeface="Times New Roman" panose="02020603050405020304" pitchFamily="18" charset="0"/>
                <a:cs typeface="Times New Roman" panose="02020603050405020304" pitchFamily="18" charset="0"/>
              </a:rPr>
              <a:t> Generalidades </a:t>
            </a:r>
            <a:endParaRPr lang="es-CL" sz="1600" dirty="0"/>
          </a:p>
        </p:txBody>
      </p:sp>
      <p:sp>
        <p:nvSpPr>
          <p:cNvPr id="16" name="Rectángulo 6"/>
          <p:cNvSpPr/>
          <p:nvPr/>
        </p:nvSpPr>
        <p:spPr>
          <a:xfrm>
            <a:off x="0" y="1114575"/>
            <a:ext cx="10945469" cy="523220"/>
          </a:xfrm>
          <a:prstGeom prst="rect">
            <a:avLst/>
          </a:prstGeom>
          <a:noFill/>
        </p:spPr>
        <p:txBody>
          <a:bodyPr wrap="square">
            <a:spAutoFit/>
          </a:bodyPr>
          <a:lstStyle/>
          <a:p>
            <a:pPr algn="r"/>
            <a:r>
              <a:rPr lang="es-CL" sz="2800" b="1" dirty="0" smtClean="0">
                <a:solidFill>
                  <a:srgbClr val="0070C0"/>
                </a:solidFill>
              </a:rPr>
              <a:t>D.S.27/2016 </a:t>
            </a:r>
            <a:endParaRPr lang="es-CL" sz="2800" b="1" dirty="0">
              <a:solidFill>
                <a:srgbClr val="0070C0"/>
              </a:solidFill>
            </a:endParaRPr>
          </a:p>
        </p:txBody>
      </p:sp>
    </p:spTree>
    <p:extLst>
      <p:ext uri="{BB962C8B-B14F-4D97-AF65-F5344CB8AC3E}">
        <p14:creationId xmlns:p14="http://schemas.microsoft.com/office/powerpoint/2010/main" val="4083048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ángulo 42"/>
          <p:cNvSpPr/>
          <p:nvPr/>
        </p:nvSpPr>
        <p:spPr>
          <a:xfrm>
            <a:off x="1585071" y="2089623"/>
            <a:ext cx="9469221" cy="2677656"/>
          </a:xfrm>
          <a:prstGeom prst="rect">
            <a:avLst/>
          </a:prstGeom>
        </p:spPr>
        <p:txBody>
          <a:bodyPr wrap="square">
            <a:spAutoFit/>
          </a:bodyPr>
          <a:lstStyle/>
          <a:p>
            <a:pPr algn="just"/>
            <a:r>
              <a:rPr lang="es-ES" sz="2400" dirty="0" smtClean="0"/>
              <a:t>El </a:t>
            </a:r>
            <a:r>
              <a:rPr lang="es-ES" sz="2400" dirty="0"/>
              <a:t>Programa de Mejoramiento de Viviendas </a:t>
            </a:r>
            <a:r>
              <a:rPr lang="es-ES" sz="2400" dirty="0" smtClean="0"/>
              <a:t>tiene </a:t>
            </a:r>
            <a:r>
              <a:rPr lang="es-ES" sz="2400" dirty="0"/>
              <a:t>como objetivo </a:t>
            </a:r>
            <a:r>
              <a:rPr lang="es-ES" sz="2400" b="1" dirty="0">
                <a:solidFill>
                  <a:srgbClr val="0070C0"/>
                </a:solidFill>
              </a:rPr>
              <a:t>mejorar la calidad de vida de las familias </a:t>
            </a:r>
            <a:r>
              <a:rPr lang="es-ES" sz="2400" dirty="0"/>
              <a:t>que habitan en </a:t>
            </a:r>
            <a:r>
              <a:rPr lang="es-ES" sz="2400" b="1" dirty="0">
                <a:solidFill>
                  <a:srgbClr val="0070C0"/>
                </a:solidFill>
              </a:rPr>
              <a:t>áreas o localidades urbanas de más de 5.000 habitantes</a:t>
            </a:r>
            <a:r>
              <a:rPr lang="es-ES" sz="2400" dirty="0"/>
              <a:t>, </a:t>
            </a:r>
            <a:r>
              <a:rPr lang="es-ES" sz="2400" dirty="0" smtClean="0"/>
              <a:t>mediante </a:t>
            </a:r>
            <a:r>
              <a:rPr lang="es-ES" sz="2400" dirty="0"/>
              <a:t>la realización de obras de Construcción y Mejoramiento de </a:t>
            </a:r>
            <a:r>
              <a:rPr lang="es-ES" sz="2400" b="1" dirty="0">
                <a:solidFill>
                  <a:srgbClr val="0070C0"/>
                </a:solidFill>
              </a:rPr>
              <a:t>Equipamiento Comunitario</a:t>
            </a:r>
            <a:r>
              <a:rPr lang="es-ES" sz="2400" dirty="0"/>
              <a:t>; de Mejoramiento y Ampliación de la </a:t>
            </a:r>
            <a:r>
              <a:rPr lang="es-ES" sz="2400" b="1" dirty="0">
                <a:solidFill>
                  <a:srgbClr val="0070C0"/>
                </a:solidFill>
              </a:rPr>
              <a:t>Vivienda</a:t>
            </a:r>
            <a:r>
              <a:rPr lang="es-ES" sz="2400" dirty="0"/>
              <a:t>; de Mejoramiento de Bienes Comunes y Ampliación de Viviendas en </a:t>
            </a:r>
            <a:r>
              <a:rPr lang="es-ES" sz="2400" b="1" dirty="0">
                <a:solidFill>
                  <a:srgbClr val="0070C0"/>
                </a:solidFill>
              </a:rPr>
              <a:t>Copropiedad</a:t>
            </a:r>
            <a:r>
              <a:rPr lang="es-ES" sz="2400" dirty="0"/>
              <a:t> y Obras de </a:t>
            </a:r>
            <a:r>
              <a:rPr lang="es-ES" sz="2400" b="1" dirty="0">
                <a:solidFill>
                  <a:srgbClr val="0070C0"/>
                </a:solidFill>
              </a:rPr>
              <a:t>Eficiencia Energética e Hídrica</a:t>
            </a:r>
            <a:r>
              <a:rPr lang="es-ES" sz="2400" dirty="0"/>
              <a:t>.</a:t>
            </a:r>
            <a:endParaRPr lang="es-CL" sz="2400" dirty="0"/>
          </a:p>
        </p:txBody>
      </p:sp>
      <p:grpSp>
        <p:nvGrpSpPr>
          <p:cNvPr id="6" name="5 Grupo"/>
          <p:cNvGrpSpPr/>
          <p:nvPr/>
        </p:nvGrpSpPr>
        <p:grpSpPr>
          <a:xfrm>
            <a:off x="-27339" y="0"/>
            <a:ext cx="12219339" cy="943440"/>
            <a:chOff x="-27339" y="0"/>
            <a:chExt cx="12219339" cy="943440"/>
          </a:xfrm>
        </p:grpSpPr>
        <p:sp>
          <p:nvSpPr>
            <p:cNvPr id="7" name="Rectángulo 23">
              <a:extLst>
                <a:ext uri="{FF2B5EF4-FFF2-40B4-BE49-F238E27FC236}">
                  <a16:creationId xmlns:a16="http://schemas.microsoft.com/office/drawing/2014/main" xmlns="" id="{5D844C73-7959-4F1B-8209-02F0A7374F3D}"/>
                </a:ext>
              </a:extLst>
            </p:cNvPr>
            <p:cNvSpPr/>
            <p:nvPr/>
          </p:nvSpPr>
          <p:spPr>
            <a:xfrm>
              <a:off x="0" y="0"/>
              <a:ext cx="12192000" cy="943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8" name="Grupo 18">
              <a:extLst>
                <a:ext uri="{FF2B5EF4-FFF2-40B4-BE49-F238E27FC236}">
                  <a16:creationId xmlns:a16="http://schemas.microsoft.com/office/drawing/2014/main" xmlns="" id="{F63DDC89-E57F-470D-A77A-F314E24E4F62}"/>
                </a:ext>
              </a:extLst>
            </p:cNvPr>
            <p:cNvGrpSpPr/>
            <p:nvPr/>
          </p:nvGrpSpPr>
          <p:grpSpPr>
            <a:xfrm>
              <a:off x="-27339" y="3942"/>
              <a:ext cx="12154671" cy="933013"/>
              <a:chOff x="-227589" y="-425534"/>
              <a:chExt cx="12154671" cy="817474"/>
            </a:xfrm>
          </p:grpSpPr>
          <p:pic>
            <p:nvPicPr>
              <p:cNvPr id="9" name="Gráfico 19">
                <a:extLst>
                  <a:ext uri="{FF2B5EF4-FFF2-40B4-BE49-F238E27FC236}">
                    <a16:creationId xmlns:a16="http://schemas.microsoft.com/office/drawing/2014/main" xmlns="" id="{87FC4CA9-39F1-4A97-8D1D-584B963A4619}"/>
                  </a:ext>
                </a:extLst>
              </p:cNvPr>
              <p:cNvPicPr>
                <a:picLocks noChangeAspect="1"/>
              </p:cNvPicPr>
              <p:nvPr/>
            </p:nvPicPr>
            <p:blipFill rotWithShape="1">
              <a:blip r:embed="rId3">
                <a:extLst>
                  <a:ext uri="{96DAC541-7B7A-43D3-8B79-37D633B846F1}">
                    <asvg:svgBlip xmlns="" xmlns:asvg="http://schemas.microsoft.com/office/drawing/2016/SVG/main" r:embed="rId4"/>
                  </a:ext>
                </a:extLst>
              </a:blip>
              <a:srcRect l="3902" t="45914" r="1813" b="44656"/>
              <a:stretch/>
            </p:blipFill>
            <p:spPr>
              <a:xfrm>
                <a:off x="-227589" y="-425530"/>
                <a:ext cx="4061035" cy="817470"/>
              </a:xfrm>
              <a:prstGeom prst="rect">
                <a:avLst/>
              </a:prstGeom>
            </p:spPr>
          </p:pic>
          <p:pic>
            <p:nvPicPr>
              <p:cNvPr id="10" name="Gráfico 20">
                <a:extLst>
                  <a:ext uri="{FF2B5EF4-FFF2-40B4-BE49-F238E27FC236}">
                    <a16:creationId xmlns:a16="http://schemas.microsoft.com/office/drawing/2014/main" xmlns="" id="{B4EC7D85-A99C-4BB4-AF1D-3BAECF1AFC4B}"/>
                  </a:ext>
                </a:extLst>
              </p:cNvPr>
              <p:cNvPicPr>
                <a:picLocks noChangeAspect="1"/>
              </p:cNvPicPr>
              <p:nvPr/>
            </p:nvPicPr>
            <p:blipFill rotWithShape="1">
              <a:blip r:embed="rId3">
                <a:extLst>
                  <a:ext uri="{96DAC541-7B7A-43D3-8B79-37D633B846F1}">
                    <asvg:svgBlip xmlns="" xmlns:asvg="http://schemas.microsoft.com/office/drawing/2016/SVG/main" r:embed="rId4"/>
                  </a:ext>
                </a:extLst>
              </a:blip>
              <a:srcRect l="3902" t="65934" r="1813" b="24636"/>
              <a:stretch/>
            </p:blipFill>
            <p:spPr>
              <a:xfrm>
                <a:off x="3851630" y="-425534"/>
                <a:ext cx="4061035" cy="817470"/>
              </a:xfrm>
              <a:prstGeom prst="rect">
                <a:avLst/>
              </a:prstGeom>
            </p:spPr>
          </p:pic>
          <p:pic>
            <p:nvPicPr>
              <p:cNvPr id="11" name="Gráfico 21">
                <a:extLst>
                  <a:ext uri="{FF2B5EF4-FFF2-40B4-BE49-F238E27FC236}">
                    <a16:creationId xmlns:a16="http://schemas.microsoft.com/office/drawing/2014/main" xmlns="" id="{6CE81B15-E26B-4744-85BC-FE82F94084C8}"/>
                  </a:ext>
                </a:extLst>
              </p:cNvPr>
              <p:cNvPicPr>
                <a:picLocks noChangeAspect="1"/>
              </p:cNvPicPr>
              <p:nvPr/>
            </p:nvPicPr>
            <p:blipFill rotWithShape="1">
              <a:blip r:embed="rId3">
                <a:extLst>
                  <a:ext uri="{96DAC541-7B7A-43D3-8B79-37D633B846F1}">
                    <asvg:svgBlip xmlns="" xmlns:asvg="http://schemas.microsoft.com/office/drawing/2016/SVG/main" r:embed="rId4"/>
                  </a:ext>
                </a:extLst>
              </a:blip>
              <a:srcRect l="3902" t="86744" r="1813" b="3826"/>
              <a:stretch/>
            </p:blipFill>
            <p:spPr>
              <a:xfrm>
                <a:off x="7866047" y="-425530"/>
                <a:ext cx="4061035" cy="817470"/>
              </a:xfrm>
              <a:prstGeom prst="rect">
                <a:avLst/>
              </a:prstGeom>
            </p:spPr>
          </p:pic>
        </p:grpSp>
      </p:grpSp>
      <p:grpSp>
        <p:nvGrpSpPr>
          <p:cNvPr id="2" name="1 Grupo"/>
          <p:cNvGrpSpPr/>
          <p:nvPr/>
        </p:nvGrpSpPr>
        <p:grpSpPr>
          <a:xfrm>
            <a:off x="98153" y="1038162"/>
            <a:ext cx="3464857" cy="731707"/>
            <a:chOff x="3881874" y="1299735"/>
            <a:chExt cx="3464857" cy="731707"/>
          </a:xfrm>
        </p:grpSpPr>
        <p:sp>
          <p:nvSpPr>
            <p:cNvPr id="13" name="3 Rectángulo"/>
            <p:cNvSpPr/>
            <p:nvPr/>
          </p:nvSpPr>
          <p:spPr>
            <a:xfrm>
              <a:off x="3881874" y="1299735"/>
              <a:ext cx="3464857" cy="400110"/>
            </a:xfrm>
            <a:prstGeom prst="rect">
              <a:avLst/>
            </a:prstGeom>
            <a:noFill/>
            <a:effectLst/>
          </p:spPr>
          <p:txBody>
            <a:bodyPr wrap="square" lIns="72000">
              <a:spAutoFit/>
            </a:bodyPr>
            <a:lstStyle/>
            <a:p>
              <a:pPr algn="ctr"/>
              <a:r>
                <a:rPr lang="es-CL" sz="2000" b="1" dirty="0" smtClean="0">
                  <a:solidFill>
                    <a:srgbClr val="0070C0"/>
                  </a:solidFill>
                </a:rPr>
                <a:t>Programa de Mejoramiento de </a:t>
              </a:r>
            </a:p>
          </p:txBody>
        </p:sp>
        <p:sp>
          <p:nvSpPr>
            <p:cNvPr id="14" name="Rectángulo 6"/>
            <p:cNvSpPr/>
            <p:nvPr/>
          </p:nvSpPr>
          <p:spPr>
            <a:xfrm>
              <a:off x="3881874" y="1431278"/>
              <a:ext cx="3464857" cy="600164"/>
            </a:xfrm>
            <a:prstGeom prst="rect">
              <a:avLst/>
            </a:prstGeom>
            <a:noFill/>
          </p:spPr>
          <p:txBody>
            <a:bodyPr wrap="square">
              <a:spAutoFit/>
            </a:bodyPr>
            <a:lstStyle/>
            <a:p>
              <a:pPr algn="ctr"/>
              <a:r>
                <a:rPr lang="es-CL" sz="3200" b="1" dirty="0">
                  <a:solidFill>
                    <a:srgbClr val="0070C0"/>
                  </a:solidFill>
                </a:rPr>
                <a:t>Viviendas y Barrios</a:t>
              </a:r>
            </a:p>
          </p:txBody>
        </p:sp>
      </p:grpSp>
      <p:pic>
        <p:nvPicPr>
          <p:cNvPr id="3" name="2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45469" y="952499"/>
            <a:ext cx="1132231" cy="807845"/>
          </a:xfrm>
          <a:prstGeom prst="rect">
            <a:avLst/>
          </a:prstGeom>
        </p:spPr>
      </p:pic>
      <p:sp>
        <p:nvSpPr>
          <p:cNvPr id="15" name="Rectángulo 6"/>
          <p:cNvSpPr/>
          <p:nvPr/>
        </p:nvSpPr>
        <p:spPr>
          <a:xfrm>
            <a:off x="0" y="1114575"/>
            <a:ext cx="10945469" cy="523220"/>
          </a:xfrm>
          <a:prstGeom prst="rect">
            <a:avLst/>
          </a:prstGeom>
          <a:noFill/>
        </p:spPr>
        <p:txBody>
          <a:bodyPr wrap="square">
            <a:spAutoFit/>
          </a:bodyPr>
          <a:lstStyle/>
          <a:p>
            <a:pPr algn="r"/>
            <a:r>
              <a:rPr lang="es-CL" sz="2800" b="1" dirty="0" smtClean="0">
                <a:solidFill>
                  <a:srgbClr val="0070C0"/>
                </a:solidFill>
              </a:rPr>
              <a:t>D.S.27/2016 </a:t>
            </a:r>
            <a:endParaRPr lang="es-CL" sz="2800" b="1" dirty="0">
              <a:solidFill>
                <a:srgbClr val="0070C0"/>
              </a:solidFill>
            </a:endParaRPr>
          </a:p>
        </p:txBody>
      </p:sp>
    </p:spTree>
    <p:extLst>
      <p:ext uri="{BB962C8B-B14F-4D97-AF65-F5344CB8AC3E}">
        <p14:creationId xmlns:p14="http://schemas.microsoft.com/office/powerpoint/2010/main" val="1471543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2">
            <a:extLst>
              <a:ext uri="{FF2B5EF4-FFF2-40B4-BE49-F238E27FC236}">
                <a16:creationId xmlns:a16="http://schemas.microsoft.com/office/drawing/2014/main" xmlns="" id="{37A6D3F5-0FD0-4932-9F21-EC366DF00C5F}"/>
              </a:ext>
            </a:extLst>
          </p:cNvPr>
          <p:cNvSpPr/>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9" name="Gráfico 17">
            <a:extLst>
              <a:ext uri="{FF2B5EF4-FFF2-40B4-BE49-F238E27FC236}">
                <a16:creationId xmlns:a16="http://schemas.microsoft.com/office/drawing/2014/main" xmlns="" id="{F61AD738-E1E1-4912-AB2E-FF56D6A6A1CA}"/>
              </a:ext>
            </a:extLst>
          </p:cNvPr>
          <p:cNvPicPr>
            <a:picLocks noChangeAspect="1"/>
          </p:cNvPicPr>
          <p:nvPr/>
        </p:nvPicPr>
        <p:blipFill rotWithShape="1">
          <a:blip r:embed="rId3">
            <a:extLst>
              <a:ext uri="{96DAC541-7B7A-43D3-8B79-37D633B846F1}">
                <asvg:svgBlip xmlns="" xmlns:asvg="http://schemas.microsoft.com/office/drawing/2016/SVG/main" r:embed="rId4"/>
              </a:ext>
            </a:extLst>
          </a:blip>
          <a:srcRect l="3902" t="20110" b="776"/>
          <a:stretch/>
        </p:blipFill>
        <p:spPr>
          <a:xfrm flipH="1">
            <a:off x="8353866" y="0"/>
            <a:ext cx="3794012" cy="6858000"/>
          </a:xfrm>
          <a:prstGeom prst="rect">
            <a:avLst/>
          </a:prstGeom>
        </p:spPr>
      </p:pic>
      <p:pic>
        <p:nvPicPr>
          <p:cNvPr id="10" name="Gráfico 11">
            <a:extLst>
              <a:ext uri="{FF2B5EF4-FFF2-40B4-BE49-F238E27FC236}">
                <a16:creationId xmlns:a16="http://schemas.microsoft.com/office/drawing/2014/main" xmlns="" id="{F21755EA-60C1-4B17-AA43-D05AAF8FE213}"/>
              </a:ext>
            </a:extLst>
          </p:cNvPr>
          <p:cNvPicPr>
            <a:picLocks noChangeAspect="1"/>
          </p:cNvPicPr>
          <p:nvPr/>
        </p:nvPicPr>
        <p:blipFill rotWithShape="1">
          <a:blip r:embed="rId3">
            <a:extLst>
              <a:ext uri="{96DAC541-7B7A-43D3-8B79-37D633B846F1}">
                <asvg:svgBlip xmlns="" xmlns:asvg="http://schemas.microsoft.com/office/drawing/2016/SVG/main" r:embed="rId4"/>
              </a:ext>
            </a:extLst>
          </a:blip>
          <a:srcRect l="3902" t="20110" b="776"/>
          <a:stretch/>
        </p:blipFill>
        <p:spPr>
          <a:xfrm>
            <a:off x="0" y="0"/>
            <a:ext cx="4139124" cy="6858000"/>
          </a:xfrm>
          <a:prstGeom prst="rect">
            <a:avLst/>
          </a:prstGeom>
        </p:spPr>
      </p:pic>
      <p:sp>
        <p:nvSpPr>
          <p:cNvPr id="11" name="Elipse 12">
            <a:extLst>
              <a:ext uri="{FF2B5EF4-FFF2-40B4-BE49-F238E27FC236}">
                <a16:creationId xmlns:a16="http://schemas.microsoft.com/office/drawing/2014/main" xmlns="" id="{8D9E8FCC-10F3-4305-B9D8-670EEE2CFAC2}"/>
              </a:ext>
            </a:extLst>
          </p:cNvPr>
          <p:cNvSpPr/>
          <p:nvPr/>
        </p:nvSpPr>
        <p:spPr>
          <a:xfrm>
            <a:off x="1269180" y="-1583871"/>
            <a:ext cx="9699172" cy="9699172"/>
          </a:xfrm>
          <a:prstGeom prst="ellipse">
            <a:avLst/>
          </a:prstGeom>
          <a:solidFill>
            <a:srgbClr val="1D70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12" name="Imagen 20"/>
          <p:cNvPicPr>
            <a:picLocks noChangeAspect="1"/>
          </p:cNvPicPr>
          <p:nvPr/>
        </p:nvPicPr>
        <p:blipFill>
          <a:blip r:embed="rId5"/>
          <a:stretch>
            <a:fillRect/>
          </a:stretch>
        </p:blipFill>
        <p:spPr>
          <a:xfrm>
            <a:off x="4500600" y="450787"/>
            <a:ext cx="2983596" cy="1262575"/>
          </a:xfrm>
          <a:prstGeom prst="rect">
            <a:avLst/>
          </a:prstGeom>
        </p:spPr>
      </p:pic>
      <p:sp>
        <p:nvSpPr>
          <p:cNvPr id="6" name="Rectángulo 5"/>
          <p:cNvSpPr/>
          <p:nvPr/>
        </p:nvSpPr>
        <p:spPr>
          <a:xfrm>
            <a:off x="3408347" y="4923572"/>
            <a:ext cx="5420837" cy="892552"/>
          </a:xfrm>
          <a:prstGeom prst="rect">
            <a:avLst/>
          </a:prstGeom>
        </p:spPr>
        <p:txBody>
          <a:bodyPr wrap="square">
            <a:spAutoFit/>
          </a:bodyPr>
          <a:lstStyle/>
          <a:p>
            <a:pPr algn="ctr"/>
            <a:r>
              <a:rPr lang="es-CL" sz="5200" b="1" dirty="0" smtClean="0">
                <a:solidFill>
                  <a:schemeClr val="bg1"/>
                </a:solidFill>
              </a:rPr>
              <a:t>Muchas Gracias!</a:t>
            </a:r>
            <a:endParaRPr lang="es-CL" sz="5200" b="1" dirty="0">
              <a:solidFill>
                <a:schemeClr val="bg1"/>
              </a:solidFill>
            </a:endParaRPr>
          </a:p>
        </p:txBody>
      </p:sp>
      <p:pic>
        <p:nvPicPr>
          <p:cNvPr id="3" name="2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49690" y="2275794"/>
            <a:ext cx="2085415" cy="213224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58202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3"/>
          <a:srcRect l="15226" t="12945" r="14633" b="27943"/>
          <a:stretch/>
        </p:blipFill>
        <p:spPr>
          <a:xfrm>
            <a:off x="174811" y="1092525"/>
            <a:ext cx="3334871" cy="567097"/>
          </a:xfrm>
          <a:prstGeom prst="rect">
            <a:avLst/>
          </a:prstGeom>
        </p:spPr>
      </p:pic>
      <p:sp>
        <p:nvSpPr>
          <p:cNvPr id="2" name="Rectángulo 1"/>
          <p:cNvSpPr/>
          <p:nvPr/>
        </p:nvSpPr>
        <p:spPr>
          <a:xfrm>
            <a:off x="3467264" y="2167209"/>
            <a:ext cx="7701253" cy="4537461"/>
          </a:xfrm>
          <a:prstGeom prst="rect">
            <a:avLst/>
          </a:prstGeom>
        </p:spPr>
        <p:txBody>
          <a:bodyPr wrap="square">
            <a:spAutoFit/>
          </a:bodyPr>
          <a:lstStyle/>
          <a:p>
            <a:pPr lvl="0">
              <a:lnSpc>
                <a:spcPct val="115000"/>
              </a:lnSpc>
              <a:spcAft>
                <a:spcPts val="0"/>
              </a:spcAft>
              <a:buSzPts val="1200"/>
              <a:tabLst>
                <a:tab pos="180340" algn="l"/>
              </a:tabLst>
            </a:pPr>
            <a:r>
              <a:rPr lang="es-CL" sz="1400" b="1" dirty="0">
                <a:solidFill>
                  <a:srgbClr val="0070C0"/>
                </a:solidFill>
                <a:ea typeface="Times New Roman" panose="02020603050405020304" pitchFamily="18" charset="0"/>
                <a:cs typeface="Times New Roman" panose="02020603050405020304" pitchFamily="18" charset="0"/>
              </a:rPr>
              <a:t>Capítulo I: Proyectos para el Equipamiento Comunitario</a:t>
            </a:r>
            <a:endParaRPr lang="es-CL" sz="1400" dirty="0">
              <a:solidFill>
                <a:srgbClr val="0070C0"/>
              </a:solidFill>
              <a:ea typeface="Calibri" panose="020F0502020204030204" pitchFamily="34" charset="0"/>
              <a:cs typeface="Times New Roman" panose="02020603050405020304" pitchFamily="18" charset="0"/>
            </a:endParaRPr>
          </a:p>
          <a:p>
            <a:pPr marL="742950" lvl="1" indent="-285750">
              <a:lnSpc>
                <a:spcPct val="115000"/>
              </a:lnSpc>
              <a:spcAft>
                <a:spcPts val="0"/>
              </a:spcAft>
              <a:buSzPts val="1200"/>
              <a:buFont typeface="+mj-lt"/>
              <a:buAutoNum type="alphaLcPeriod"/>
              <a:tabLst>
                <a:tab pos="180340" algn="l"/>
              </a:tabLst>
            </a:pPr>
            <a:r>
              <a:rPr lang="es-CL" sz="1400" dirty="0">
                <a:ea typeface="Times New Roman" panose="02020603050405020304" pitchFamily="18" charset="0"/>
                <a:cs typeface="Times New Roman" panose="02020603050405020304" pitchFamily="18" charset="0"/>
              </a:rPr>
              <a:t>Proyecto de Construcción de Edificaciones </a:t>
            </a:r>
            <a:r>
              <a:rPr lang="es-CL" sz="1400" dirty="0" smtClean="0">
                <a:ea typeface="Times New Roman" panose="02020603050405020304" pitchFamily="18" charset="0"/>
                <a:cs typeface="Times New Roman" panose="02020603050405020304" pitchFamily="18" charset="0"/>
              </a:rPr>
              <a:t>Comunitarias </a:t>
            </a:r>
            <a:r>
              <a:rPr lang="es-CL" sz="1400" dirty="0" smtClean="0">
                <a:ea typeface="Times New Roman" panose="02020603050405020304" pitchFamily="18" charset="0"/>
                <a:cs typeface="Times New Roman" panose="02020603050405020304" pitchFamily="18" charset="0"/>
                <a:sym typeface="Webdings" panose="05030102010509060703" pitchFamily="18" charset="2"/>
              </a:rPr>
              <a:t> </a:t>
            </a:r>
            <a:endParaRPr lang="es-CL" sz="1400" dirty="0">
              <a:ea typeface="Calibri" panose="020F0502020204030204" pitchFamily="34" charset="0"/>
              <a:cs typeface="Times New Roman" panose="02020603050405020304" pitchFamily="18" charset="0"/>
            </a:endParaRPr>
          </a:p>
          <a:p>
            <a:pPr marL="742950" lvl="1" indent="-285750">
              <a:lnSpc>
                <a:spcPct val="115000"/>
              </a:lnSpc>
              <a:spcAft>
                <a:spcPts val="0"/>
              </a:spcAft>
              <a:buSzPts val="1200"/>
              <a:buFont typeface="+mj-lt"/>
              <a:buAutoNum type="alphaLcPeriod"/>
              <a:tabLst>
                <a:tab pos="180340" algn="l"/>
              </a:tabLst>
            </a:pPr>
            <a:r>
              <a:rPr lang="es-CL" sz="1400" dirty="0">
                <a:ea typeface="Times New Roman" panose="02020603050405020304" pitchFamily="18" charset="0"/>
                <a:cs typeface="Times New Roman" panose="02020603050405020304" pitchFamily="18" charset="0"/>
              </a:rPr>
              <a:t>Proyecto de Mejoramiento de Edificaciones </a:t>
            </a:r>
            <a:r>
              <a:rPr lang="es-CL" sz="1400" dirty="0" smtClean="0">
                <a:ea typeface="Times New Roman" panose="02020603050405020304" pitchFamily="18" charset="0"/>
                <a:cs typeface="Times New Roman" panose="02020603050405020304" pitchFamily="18" charset="0"/>
              </a:rPr>
              <a:t>Comunitarias </a:t>
            </a:r>
            <a:endParaRPr lang="es-CL" sz="1400" dirty="0">
              <a:solidFill>
                <a:srgbClr val="00B0F0"/>
              </a:solidFill>
              <a:ea typeface="Calibri" panose="020F0502020204030204" pitchFamily="34" charset="0"/>
              <a:cs typeface="Times New Roman" panose="02020603050405020304" pitchFamily="18" charset="0"/>
            </a:endParaRPr>
          </a:p>
          <a:p>
            <a:pPr marL="742950" lvl="1" indent="-285750">
              <a:lnSpc>
                <a:spcPct val="115000"/>
              </a:lnSpc>
              <a:spcAft>
                <a:spcPts val="0"/>
              </a:spcAft>
              <a:buSzPts val="1200"/>
              <a:buFont typeface="+mj-lt"/>
              <a:buAutoNum type="alphaLcPeriod"/>
              <a:tabLst>
                <a:tab pos="180340" algn="l"/>
              </a:tabLst>
            </a:pPr>
            <a:r>
              <a:rPr lang="es-CL" sz="1400" dirty="0">
                <a:ea typeface="Times New Roman" panose="02020603050405020304" pitchFamily="18" charset="0"/>
                <a:cs typeface="Times New Roman" panose="02020603050405020304" pitchFamily="18" charset="0"/>
              </a:rPr>
              <a:t>Proyecto de Construcción y/o Mejoramiento de Áreas </a:t>
            </a:r>
            <a:r>
              <a:rPr lang="es-CL" sz="1400" dirty="0" smtClean="0">
                <a:ea typeface="Times New Roman" panose="02020603050405020304" pitchFamily="18" charset="0"/>
                <a:cs typeface="Times New Roman" panose="02020603050405020304" pitchFamily="18" charset="0"/>
              </a:rPr>
              <a:t>Verdes </a:t>
            </a:r>
            <a:endParaRPr lang="es-CL" sz="1400" dirty="0">
              <a:solidFill>
                <a:srgbClr val="00B0F0"/>
              </a:solidFill>
              <a:ea typeface="Calibri" panose="020F0502020204030204" pitchFamily="34" charset="0"/>
              <a:cs typeface="Times New Roman" panose="02020603050405020304" pitchFamily="18" charset="0"/>
            </a:endParaRPr>
          </a:p>
          <a:p>
            <a:pPr marL="742950" lvl="1" indent="-285750">
              <a:lnSpc>
                <a:spcPct val="115000"/>
              </a:lnSpc>
              <a:spcAft>
                <a:spcPts val="0"/>
              </a:spcAft>
              <a:buSzPts val="1200"/>
              <a:buFont typeface="+mj-lt"/>
              <a:buAutoNum type="alphaLcPeriod"/>
              <a:tabLst>
                <a:tab pos="180340" algn="l"/>
              </a:tabLst>
            </a:pPr>
            <a:r>
              <a:rPr lang="es-CL" sz="1400" dirty="0">
                <a:ea typeface="Times New Roman" panose="02020603050405020304" pitchFamily="18" charset="0"/>
                <a:cs typeface="Times New Roman" panose="02020603050405020304" pitchFamily="18" charset="0"/>
              </a:rPr>
              <a:t>Proyecto de Accesibilidad Universal para el Equipamiento </a:t>
            </a:r>
            <a:r>
              <a:rPr lang="es-CL" sz="1400" dirty="0" smtClean="0">
                <a:ea typeface="Times New Roman" panose="02020603050405020304" pitchFamily="18" charset="0"/>
                <a:cs typeface="Times New Roman" panose="02020603050405020304" pitchFamily="18" charset="0"/>
              </a:rPr>
              <a:t>Comunitario </a:t>
            </a:r>
            <a:endParaRPr lang="es-CL" sz="1400" dirty="0">
              <a:solidFill>
                <a:srgbClr val="00B0F0"/>
              </a:solidFill>
              <a:ea typeface="Calibri" panose="020F0502020204030204" pitchFamily="34" charset="0"/>
              <a:cs typeface="Times New Roman" panose="02020603050405020304" pitchFamily="18" charset="0"/>
            </a:endParaRPr>
          </a:p>
          <a:p>
            <a:pPr marL="742950" lvl="1" indent="-285750">
              <a:lnSpc>
                <a:spcPct val="115000"/>
              </a:lnSpc>
              <a:spcAft>
                <a:spcPts val="0"/>
              </a:spcAft>
              <a:buSzPts val="1200"/>
              <a:buFont typeface="+mj-lt"/>
              <a:buAutoNum type="alphaLcPeriod"/>
              <a:tabLst>
                <a:tab pos="180340" algn="l"/>
              </a:tabLst>
            </a:pPr>
            <a:r>
              <a:rPr lang="es-CL" sz="1400" dirty="0">
                <a:ea typeface="Times New Roman" panose="02020603050405020304" pitchFamily="18" charset="0"/>
                <a:cs typeface="Times New Roman" panose="02020603050405020304" pitchFamily="18" charset="0"/>
              </a:rPr>
              <a:t>Proyecto de Mejoramiento de Mobiliario </a:t>
            </a:r>
            <a:r>
              <a:rPr lang="es-CL" sz="1400" dirty="0" smtClean="0">
                <a:ea typeface="Times New Roman" panose="02020603050405020304" pitchFamily="18" charset="0"/>
                <a:cs typeface="Times New Roman" panose="02020603050405020304" pitchFamily="18" charset="0"/>
              </a:rPr>
              <a:t>Urbano </a:t>
            </a:r>
            <a:endParaRPr lang="es-CL" sz="1400" dirty="0">
              <a:solidFill>
                <a:srgbClr val="00B0F0"/>
              </a:solidFill>
              <a:ea typeface="Calibri" panose="020F0502020204030204" pitchFamily="34" charset="0"/>
              <a:cs typeface="Times New Roman" panose="02020603050405020304" pitchFamily="18" charset="0"/>
            </a:endParaRPr>
          </a:p>
          <a:p>
            <a:pPr marL="457200">
              <a:lnSpc>
                <a:spcPct val="115000"/>
              </a:lnSpc>
              <a:spcAft>
                <a:spcPts val="0"/>
              </a:spcAft>
              <a:tabLst>
                <a:tab pos="180340" algn="l"/>
              </a:tabLst>
            </a:pPr>
            <a:r>
              <a:rPr lang="es-CL" sz="1400" dirty="0">
                <a:ea typeface="Times New Roman" panose="02020603050405020304" pitchFamily="18" charset="0"/>
                <a:cs typeface="Times New Roman" panose="02020603050405020304" pitchFamily="18" charset="0"/>
              </a:rPr>
              <a:t> </a:t>
            </a:r>
            <a:endParaRPr lang="es-CL" sz="1050" dirty="0">
              <a:ea typeface="Calibri" panose="020F0502020204030204" pitchFamily="34" charset="0"/>
              <a:cs typeface="Times New Roman" panose="02020603050405020304" pitchFamily="18" charset="0"/>
            </a:endParaRPr>
          </a:p>
          <a:p>
            <a:pPr>
              <a:lnSpc>
                <a:spcPct val="115000"/>
              </a:lnSpc>
              <a:buSzPts val="1200"/>
              <a:tabLst>
                <a:tab pos="180340" algn="l"/>
              </a:tabLst>
            </a:pPr>
            <a:r>
              <a:rPr lang="es-CL" sz="1400" b="1" dirty="0">
                <a:solidFill>
                  <a:srgbClr val="0070C0"/>
                </a:solidFill>
                <a:ea typeface="Times New Roman" panose="02020603050405020304" pitchFamily="18" charset="0"/>
                <a:cs typeface="Times New Roman" panose="02020603050405020304" pitchFamily="18" charset="0"/>
              </a:rPr>
              <a:t>Capítulo II: Proyectos para la Vivienda</a:t>
            </a:r>
          </a:p>
          <a:p>
            <a:pPr marL="742950" lvl="1" indent="-285750">
              <a:lnSpc>
                <a:spcPct val="115000"/>
              </a:lnSpc>
              <a:spcAft>
                <a:spcPts val="0"/>
              </a:spcAft>
              <a:buSzPts val="1200"/>
              <a:buFont typeface="+mj-lt"/>
              <a:buAutoNum type="alphaLcPeriod"/>
              <a:tabLst>
                <a:tab pos="180340" algn="l"/>
              </a:tabLst>
            </a:pPr>
            <a:r>
              <a:rPr lang="es-CL" sz="1400" dirty="0">
                <a:ea typeface="Times New Roman" panose="02020603050405020304" pitchFamily="18" charset="0"/>
                <a:cs typeface="Times New Roman" panose="02020603050405020304" pitchFamily="18" charset="0"/>
              </a:rPr>
              <a:t>Proyecto de Mejoramiento de la Vivienda</a:t>
            </a:r>
            <a:endParaRPr lang="es-CL" sz="1400" dirty="0">
              <a:ea typeface="Calibri" panose="020F0502020204030204" pitchFamily="34" charset="0"/>
              <a:cs typeface="Times New Roman" panose="02020603050405020304" pitchFamily="18" charset="0"/>
            </a:endParaRPr>
          </a:p>
          <a:p>
            <a:pPr marL="742950" lvl="1" indent="-285750">
              <a:lnSpc>
                <a:spcPct val="115000"/>
              </a:lnSpc>
              <a:spcAft>
                <a:spcPts val="0"/>
              </a:spcAft>
              <a:buSzPts val="1200"/>
              <a:buFont typeface="+mj-lt"/>
              <a:buAutoNum type="alphaLcPeriod"/>
              <a:tabLst>
                <a:tab pos="180340" algn="l"/>
              </a:tabLst>
            </a:pPr>
            <a:r>
              <a:rPr lang="es-CL" sz="1400" dirty="0">
                <a:ea typeface="Times New Roman" panose="02020603050405020304" pitchFamily="18" charset="0"/>
                <a:cs typeface="Times New Roman" panose="02020603050405020304" pitchFamily="18" charset="0"/>
              </a:rPr>
              <a:t>Proyecto de Ampliación de la Vivienda</a:t>
            </a:r>
            <a:endParaRPr lang="es-CL" sz="1400" dirty="0">
              <a:ea typeface="Calibri" panose="020F0502020204030204" pitchFamily="34" charset="0"/>
              <a:cs typeface="Times New Roman" panose="02020603050405020304" pitchFamily="18" charset="0"/>
            </a:endParaRPr>
          </a:p>
          <a:p>
            <a:pPr marL="742950" lvl="1" indent="-285750">
              <a:lnSpc>
                <a:spcPct val="115000"/>
              </a:lnSpc>
              <a:spcAft>
                <a:spcPts val="0"/>
              </a:spcAft>
              <a:buSzPts val="1200"/>
              <a:buFont typeface="+mj-lt"/>
              <a:buAutoNum type="alphaLcPeriod"/>
              <a:tabLst>
                <a:tab pos="180340" algn="l"/>
              </a:tabLst>
            </a:pPr>
            <a:r>
              <a:rPr lang="es-CL" sz="1400" dirty="0">
                <a:ea typeface="Times New Roman" panose="02020603050405020304" pitchFamily="18" charset="0"/>
                <a:cs typeface="Times New Roman" panose="02020603050405020304" pitchFamily="18" charset="0"/>
              </a:rPr>
              <a:t>Proyecto de Adecuación de </a:t>
            </a:r>
            <a:r>
              <a:rPr lang="es-CL" sz="1400" dirty="0" smtClean="0">
                <a:ea typeface="Times New Roman" panose="02020603050405020304" pitchFamily="18" charset="0"/>
                <a:cs typeface="Times New Roman" panose="02020603050405020304" pitchFamily="18" charset="0"/>
              </a:rPr>
              <a:t>Vivienda </a:t>
            </a:r>
            <a:endParaRPr lang="es-CL" sz="1400" dirty="0" smtClean="0">
              <a:solidFill>
                <a:srgbClr val="00B0F0"/>
              </a:solidFill>
              <a:ea typeface="Calibri" panose="020F0502020204030204" pitchFamily="34" charset="0"/>
              <a:cs typeface="Times New Roman" panose="02020603050405020304" pitchFamily="18" charset="0"/>
            </a:endParaRPr>
          </a:p>
          <a:p>
            <a:pPr marL="457200">
              <a:lnSpc>
                <a:spcPct val="115000"/>
              </a:lnSpc>
              <a:spcAft>
                <a:spcPts val="0"/>
              </a:spcAft>
              <a:tabLst>
                <a:tab pos="180340" algn="l"/>
              </a:tabLst>
            </a:pPr>
            <a:r>
              <a:rPr lang="es-CL" sz="1400" dirty="0" smtClean="0">
                <a:ea typeface="Times New Roman" panose="02020603050405020304" pitchFamily="18" charset="0"/>
                <a:cs typeface="Times New Roman" panose="02020603050405020304" pitchFamily="18" charset="0"/>
              </a:rPr>
              <a:t> </a:t>
            </a:r>
            <a:endParaRPr lang="es-CL" sz="1400" dirty="0" smtClean="0">
              <a:ea typeface="Calibri" panose="020F0502020204030204" pitchFamily="34" charset="0"/>
              <a:cs typeface="Times New Roman" panose="02020603050405020304" pitchFamily="18" charset="0"/>
            </a:endParaRPr>
          </a:p>
          <a:p>
            <a:pPr lvl="0">
              <a:lnSpc>
                <a:spcPct val="115000"/>
              </a:lnSpc>
              <a:spcAft>
                <a:spcPts val="0"/>
              </a:spcAft>
              <a:buSzPts val="1200"/>
              <a:tabLst>
                <a:tab pos="180340" algn="l"/>
              </a:tabLst>
            </a:pPr>
            <a:r>
              <a:rPr lang="es-CL" sz="1400" b="1" dirty="0" smtClean="0">
                <a:solidFill>
                  <a:srgbClr val="0070C0"/>
                </a:solidFill>
                <a:ea typeface="Times New Roman" panose="02020603050405020304" pitchFamily="18" charset="0"/>
                <a:cs typeface="Times New Roman" panose="02020603050405020304" pitchFamily="18" charset="0"/>
              </a:rPr>
              <a:t>Capítulo </a:t>
            </a:r>
            <a:r>
              <a:rPr lang="es-CL" sz="1400" b="1" dirty="0">
                <a:solidFill>
                  <a:srgbClr val="0070C0"/>
                </a:solidFill>
                <a:ea typeface="Times New Roman" panose="02020603050405020304" pitchFamily="18" charset="0"/>
                <a:cs typeface="Times New Roman" panose="02020603050405020304" pitchFamily="18" charset="0"/>
              </a:rPr>
              <a:t>III: Proyectos para Condominios de Vivienda </a:t>
            </a:r>
            <a:endParaRPr lang="es-CL" sz="1400" dirty="0">
              <a:solidFill>
                <a:srgbClr val="0070C0"/>
              </a:solidFill>
              <a:ea typeface="Calibri" panose="020F0502020204030204" pitchFamily="34" charset="0"/>
              <a:cs typeface="Times New Roman" panose="02020603050405020304" pitchFamily="18" charset="0"/>
            </a:endParaRPr>
          </a:p>
          <a:p>
            <a:pPr marL="800100" lvl="1" indent="-342900">
              <a:lnSpc>
                <a:spcPct val="115000"/>
              </a:lnSpc>
              <a:buSzPts val="1200"/>
              <a:buFont typeface="+mj-lt"/>
              <a:buAutoNum type="alphaLcPeriod"/>
              <a:tabLst>
                <a:tab pos="180340" algn="l"/>
              </a:tabLst>
            </a:pPr>
            <a:r>
              <a:rPr lang="es-CL" sz="1400" dirty="0">
                <a:ea typeface="Times New Roman" panose="02020603050405020304" pitchFamily="18" charset="0"/>
                <a:cs typeface="Times New Roman" panose="02020603050405020304" pitchFamily="18" charset="0"/>
              </a:rPr>
              <a:t>Proyecto de Mejoramiento de Bienes Comunes </a:t>
            </a:r>
            <a:endParaRPr lang="es-CL" sz="1400" dirty="0">
              <a:solidFill>
                <a:srgbClr val="00B0F0"/>
              </a:solidFill>
              <a:ea typeface="Calibri" panose="020F0502020204030204" pitchFamily="34" charset="0"/>
              <a:cs typeface="Times New Roman" panose="02020603050405020304" pitchFamily="18" charset="0"/>
            </a:endParaRPr>
          </a:p>
          <a:p>
            <a:pPr marL="800100" lvl="1" indent="-342900">
              <a:lnSpc>
                <a:spcPct val="115000"/>
              </a:lnSpc>
              <a:buSzPts val="1200"/>
              <a:buFont typeface="+mj-lt"/>
              <a:buAutoNum type="alphaLcPeriod"/>
              <a:tabLst>
                <a:tab pos="180340" algn="l"/>
              </a:tabLst>
            </a:pPr>
            <a:r>
              <a:rPr lang="es-CL" sz="1400" dirty="0">
                <a:ea typeface="Times New Roman" panose="02020603050405020304" pitchFamily="18" charset="0"/>
                <a:cs typeface="Times New Roman" panose="02020603050405020304" pitchFamily="18" charset="0"/>
              </a:rPr>
              <a:t>Proyecto de Ampliación de la Vivienda en </a:t>
            </a:r>
            <a:r>
              <a:rPr lang="es-CL" sz="1400" dirty="0" smtClean="0">
                <a:ea typeface="Times New Roman" panose="02020603050405020304" pitchFamily="18" charset="0"/>
                <a:cs typeface="Times New Roman" panose="02020603050405020304" pitchFamily="18" charset="0"/>
              </a:rPr>
              <a:t>Copropiedad </a:t>
            </a:r>
            <a:endParaRPr lang="es-CL" sz="1400" dirty="0">
              <a:solidFill>
                <a:srgbClr val="00B0F0"/>
              </a:solidFill>
              <a:ea typeface="Calibri" panose="020F0502020204030204" pitchFamily="34" charset="0"/>
              <a:cs typeface="Times New Roman" panose="02020603050405020304" pitchFamily="18" charset="0"/>
            </a:endParaRPr>
          </a:p>
          <a:p>
            <a:pPr marL="457200">
              <a:lnSpc>
                <a:spcPct val="115000"/>
              </a:lnSpc>
              <a:spcAft>
                <a:spcPts val="0"/>
              </a:spcAft>
              <a:tabLst>
                <a:tab pos="180340" algn="l"/>
              </a:tabLst>
            </a:pPr>
            <a:r>
              <a:rPr lang="es-CL" sz="1400" dirty="0">
                <a:ea typeface="Times New Roman" panose="02020603050405020304" pitchFamily="18" charset="0"/>
                <a:cs typeface="Times New Roman" panose="02020603050405020304" pitchFamily="18" charset="0"/>
              </a:rPr>
              <a:t> </a:t>
            </a:r>
            <a:endParaRPr lang="es-CL" sz="1400" dirty="0">
              <a:ea typeface="Calibri" panose="020F0502020204030204" pitchFamily="34" charset="0"/>
              <a:cs typeface="Times New Roman" panose="02020603050405020304" pitchFamily="18" charset="0"/>
            </a:endParaRPr>
          </a:p>
          <a:p>
            <a:pPr lvl="0">
              <a:lnSpc>
                <a:spcPct val="115000"/>
              </a:lnSpc>
              <a:spcAft>
                <a:spcPts val="0"/>
              </a:spcAft>
              <a:buSzPts val="1200"/>
              <a:tabLst>
                <a:tab pos="180340" algn="l"/>
              </a:tabLst>
            </a:pPr>
            <a:r>
              <a:rPr lang="es-CL" sz="1400" b="1" dirty="0">
                <a:solidFill>
                  <a:srgbClr val="0070C0"/>
                </a:solidFill>
                <a:ea typeface="Times New Roman" panose="02020603050405020304" pitchFamily="18" charset="0"/>
                <a:cs typeface="Times New Roman" panose="02020603050405020304" pitchFamily="18" charset="0"/>
              </a:rPr>
              <a:t>Capítulo IV: Proyectos de Eficiencia Energética e Hídrica para la Vivienda</a:t>
            </a:r>
            <a:endParaRPr lang="es-CL" sz="1400" dirty="0">
              <a:solidFill>
                <a:srgbClr val="0070C0"/>
              </a:solidFill>
              <a:ea typeface="Calibri" panose="020F0502020204030204" pitchFamily="34" charset="0"/>
              <a:cs typeface="Times New Roman" panose="02020603050405020304" pitchFamily="18" charset="0"/>
            </a:endParaRPr>
          </a:p>
          <a:p>
            <a:pPr marL="800100" lvl="1" indent="-342900">
              <a:lnSpc>
                <a:spcPct val="115000"/>
              </a:lnSpc>
              <a:buSzPts val="1200"/>
              <a:buFont typeface="+mj-lt"/>
              <a:buAutoNum type="alphaLcPeriod"/>
              <a:tabLst>
                <a:tab pos="180340" algn="l"/>
              </a:tabLst>
            </a:pPr>
            <a:r>
              <a:rPr lang="es-CL" sz="1400" dirty="0" smtClean="0">
                <a:ea typeface="Times New Roman" panose="02020603050405020304" pitchFamily="18" charset="0"/>
                <a:cs typeface="Times New Roman" panose="02020603050405020304" pitchFamily="18" charset="0"/>
              </a:rPr>
              <a:t>Proyecto </a:t>
            </a:r>
            <a:r>
              <a:rPr lang="es-CL" sz="1400" dirty="0">
                <a:ea typeface="Times New Roman" panose="02020603050405020304" pitchFamily="18" charset="0"/>
                <a:cs typeface="Times New Roman" panose="02020603050405020304" pitchFamily="18" charset="0"/>
              </a:rPr>
              <a:t>de Eficiencia Energética e Hídrica</a:t>
            </a:r>
            <a:endParaRPr lang="es-CL" sz="1400" dirty="0">
              <a:effectLst/>
              <a:ea typeface="Calibri" panose="020F0502020204030204" pitchFamily="34" charset="0"/>
              <a:cs typeface="Times New Roman" panose="02020603050405020304" pitchFamily="18" charset="0"/>
            </a:endParaRPr>
          </a:p>
        </p:txBody>
      </p:sp>
      <p:sp>
        <p:nvSpPr>
          <p:cNvPr id="13" name="Rectángulo 12"/>
          <p:cNvSpPr/>
          <p:nvPr/>
        </p:nvSpPr>
        <p:spPr>
          <a:xfrm>
            <a:off x="-27339" y="1780139"/>
            <a:ext cx="12219339" cy="338554"/>
          </a:xfrm>
          <a:prstGeom prst="rect">
            <a:avLst/>
          </a:prstGeom>
          <a:solidFill>
            <a:srgbClr val="203864"/>
          </a:solidFill>
        </p:spPr>
        <p:txBody>
          <a:bodyPr wrap="square">
            <a:spAutoFit/>
          </a:bodyPr>
          <a:lstStyle/>
          <a:p>
            <a:r>
              <a:rPr lang="es-ES_tradnl" sz="1600" b="1" kern="0" spc="-15" dirty="0" smtClean="0">
                <a:solidFill>
                  <a:schemeClr val="bg1"/>
                </a:solidFill>
                <a:latin typeface="Calibri (Cuerpo)"/>
                <a:ea typeface="Times New Roman" panose="02020603050405020304" pitchFamily="18" charset="0"/>
                <a:cs typeface="Times New Roman" panose="02020603050405020304" pitchFamily="18" charset="0"/>
              </a:rPr>
              <a:t>   El Decreto  se estructura a partir de tipos de inmueble y tipos de proyecto</a:t>
            </a:r>
            <a:endParaRPr lang="es-CL" sz="1600" dirty="0"/>
          </a:p>
        </p:txBody>
      </p:sp>
      <p:grpSp>
        <p:nvGrpSpPr>
          <p:cNvPr id="6" name="5 Grupo"/>
          <p:cNvGrpSpPr/>
          <p:nvPr/>
        </p:nvGrpSpPr>
        <p:grpSpPr>
          <a:xfrm>
            <a:off x="-27339" y="0"/>
            <a:ext cx="12219339" cy="943440"/>
            <a:chOff x="-27339" y="0"/>
            <a:chExt cx="12219339" cy="943440"/>
          </a:xfrm>
        </p:grpSpPr>
        <p:sp>
          <p:nvSpPr>
            <p:cNvPr id="7" name="Rectángulo 23">
              <a:extLst>
                <a:ext uri="{FF2B5EF4-FFF2-40B4-BE49-F238E27FC236}">
                  <a16:creationId xmlns:a16="http://schemas.microsoft.com/office/drawing/2014/main" xmlns="" id="{5D844C73-7959-4F1B-8209-02F0A7374F3D}"/>
                </a:ext>
              </a:extLst>
            </p:cNvPr>
            <p:cNvSpPr/>
            <p:nvPr/>
          </p:nvSpPr>
          <p:spPr>
            <a:xfrm>
              <a:off x="0" y="0"/>
              <a:ext cx="12192000" cy="943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8" name="Grupo 18">
              <a:extLst>
                <a:ext uri="{FF2B5EF4-FFF2-40B4-BE49-F238E27FC236}">
                  <a16:creationId xmlns:a16="http://schemas.microsoft.com/office/drawing/2014/main" xmlns="" id="{F63DDC89-E57F-470D-A77A-F314E24E4F62}"/>
                </a:ext>
              </a:extLst>
            </p:cNvPr>
            <p:cNvGrpSpPr/>
            <p:nvPr/>
          </p:nvGrpSpPr>
          <p:grpSpPr>
            <a:xfrm>
              <a:off x="-27339" y="3942"/>
              <a:ext cx="12154671" cy="933013"/>
              <a:chOff x="-227589" y="-425534"/>
              <a:chExt cx="12154671" cy="817474"/>
            </a:xfrm>
          </p:grpSpPr>
          <p:pic>
            <p:nvPicPr>
              <p:cNvPr id="9" name="Gráfico 19">
                <a:extLst>
                  <a:ext uri="{FF2B5EF4-FFF2-40B4-BE49-F238E27FC236}">
                    <a16:creationId xmlns:a16="http://schemas.microsoft.com/office/drawing/2014/main" xmlns="" id="{87FC4CA9-39F1-4A97-8D1D-584B963A4619}"/>
                  </a:ext>
                </a:extLst>
              </p:cNvPr>
              <p:cNvPicPr>
                <a:picLocks noChangeAspect="1"/>
              </p:cNvPicPr>
              <p:nvPr/>
            </p:nvPicPr>
            <p:blipFill rotWithShape="1">
              <a:blip r:embed="rId4">
                <a:extLst>
                  <a:ext uri="{96DAC541-7B7A-43D3-8B79-37D633B846F1}">
                    <asvg:svgBlip xmlns="" xmlns:asvg="http://schemas.microsoft.com/office/drawing/2016/SVG/main" r:embed="rId5"/>
                  </a:ext>
                </a:extLst>
              </a:blip>
              <a:srcRect l="3902" t="45914" r="1813" b="44656"/>
              <a:stretch/>
            </p:blipFill>
            <p:spPr>
              <a:xfrm>
                <a:off x="-227589" y="-425530"/>
                <a:ext cx="4061035" cy="817470"/>
              </a:xfrm>
              <a:prstGeom prst="rect">
                <a:avLst/>
              </a:prstGeom>
            </p:spPr>
          </p:pic>
          <p:pic>
            <p:nvPicPr>
              <p:cNvPr id="10" name="Gráfico 20">
                <a:extLst>
                  <a:ext uri="{FF2B5EF4-FFF2-40B4-BE49-F238E27FC236}">
                    <a16:creationId xmlns:a16="http://schemas.microsoft.com/office/drawing/2014/main" xmlns="" id="{B4EC7D85-A99C-4BB4-AF1D-3BAECF1AFC4B}"/>
                  </a:ext>
                </a:extLst>
              </p:cNvPr>
              <p:cNvPicPr>
                <a:picLocks noChangeAspect="1"/>
              </p:cNvPicPr>
              <p:nvPr/>
            </p:nvPicPr>
            <p:blipFill rotWithShape="1">
              <a:blip r:embed="rId4">
                <a:extLst>
                  <a:ext uri="{96DAC541-7B7A-43D3-8B79-37D633B846F1}">
                    <asvg:svgBlip xmlns="" xmlns:asvg="http://schemas.microsoft.com/office/drawing/2016/SVG/main" r:embed="rId5"/>
                  </a:ext>
                </a:extLst>
              </a:blip>
              <a:srcRect l="3902" t="65934" r="1813" b="24636"/>
              <a:stretch/>
            </p:blipFill>
            <p:spPr>
              <a:xfrm>
                <a:off x="3851630" y="-425534"/>
                <a:ext cx="4061035" cy="817470"/>
              </a:xfrm>
              <a:prstGeom prst="rect">
                <a:avLst/>
              </a:prstGeom>
            </p:spPr>
          </p:pic>
          <p:pic>
            <p:nvPicPr>
              <p:cNvPr id="11" name="Gráfico 21">
                <a:extLst>
                  <a:ext uri="{FF2B5EF4-FFF2-40B4-BE49-F238E27FC236}">
                    <a16:creationId xmlns:a16="http://schemas.microsoft.com/office/drawing/2014/main" xmlns="" id="{6CE81B15-E26B-4744-85BC-FE82F94084C8}"/>
                  </a:ext>
                </a:extLst>
              </p:cNvPr>
              <p:cNvPicPr>
                <a:picLocks noChangeAspect="1"/>
              </p:cNvPicPr>
              <p:nvPr/>
            </p:nvPicPr>
            <p:blipFill rotWithShape="1">
              <a:blip r:embed="rId4">
                <a:extLst>
                  <a:ext uri="{96DAC541-7B7A-43D3-8B79-37D633B846F1}">
                    <asvg:svgBlip xmlns="" xmlns:asvg="http://schemas.microsoft.com/office/drawing/2016/SVG/main" r:embed="rId5"/>
                  </a:ext>
                </a:extLst>
              </a:blip>
              <a:srcRect l="3902" t="86744" r="1813" b="3826"/>
              <a:stretch/>
            </p:blipFill>
            <p:spPr>
              <a:xfrm>
                <a:off x="7866047" y="-425530"/>
                <a:ext cx="4061035" cy="817470"/>
              </a:xfrm>
              <a:prstGeom prst="rect">
                <a:avLst/>
              </a:prstGeom>
            </p:spPr>
          </p:pic>
        </p:grpSp>
      </p:grpSp>
      <p:pic>
        <p:nvPicPr>
          <p:cNvPr id="14" name="13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45469" y="952499"/>
            <a:ext cx="1132231" cy="807845"/>
          </a:xfrm>
          <a:prstGeom prst="rect">
            <a:avLst/>
          </a:prstGeom>
        </p:spPr>
      </p:pic>
      <p:sp>
        <p:nvSpPr>
          <p:cNvPr id="12" name="Rectángulo 6"/>
          <p:cNvSpPr/>
          <p:nvPr/>
        </p:nvSpPr>
        <p:spPr>
          <a:xfrm>
            <a:off x="0" y="1114575"/>
            <a:ext cx="10945469" cy="523220"/>
          </a:xfrm>
          <a:prstGeom prst="rect">
            <a:avLst/>
          </a:prstGeom>
          <a:noFill/>
        </p:spPr>
        <p:txBody>
          <a:bodyPr wrap="square">
            <a:spAutoFit/>
          </a:bodyPr>
          <a:lstStyle/>
          <a:p>
            <a:pPr algn="r"/>
            <a:r>
              <a:rPr lang="es-CL" sz="2800" b="1" dirty="0" smtClean="0">
                <a:solidFill>
                  <a:srgbClr val="0070C0"/>
                </a:solidFill>
              </a:rPr>
              <a:t>D.S.27/2016 </a:t>
            </a:r>
            <a:endParaRPr lang="es-CL" sz="2800" b="1" dirty="0">
              <a:solidFill>
                <a:srgbClr val="0070C0"/>
              </a:solidFill>
            </a:endParaRPr>
          </a:p>
        </p:txBody>
      </p:sp>
    </p:spTree>
    <p:extLst>
      <p:ext uri="{BB962C8B-B14F-4D97-AF65-F5344CB8AC3E}">
        <p14:creationId xmlns:p14="http://schemas.microsoft.com/office/powerpoint/2010/main" val="252532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2"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3"/>
          <a:srcRect l="15226" t="12945" r="14633" b="27943"/>
          <a:stretch/>
        </p:blipFill>
        <p:spPr>
          <a:xfrm>
            <a:off x="118750" y="1083488"/>
            <a:ext cx="3334871" cy="567097"/>
          </a:xfrm>
          <a:prstGeom prst="rect">
            <a:avLst/>
          </a:prstGeom>
        </p:spPr>
      </p:pic>
      <p:sp>
        <p:nvSpPr>
          <p:cNvPr id="12" name="Rectángulo 11"/>
          <p:cNvSpPr/>
          <p:nvPr/>
        </p:nvSpPr>
        <p:spPr>
          <a:xfrm>
            <a:off x="0" y="1774410"/>
            <a:ext cx="12192000" cy="338554"/>
          </a:xfrm>
          <a:prstGeom prst="rect">
            <a:avLst/>
          </a:prstGeom>
          <a:solidFill>
            <a:srgbClr val="203864"/>
          </a:solidFill>
        </p:spPr>
        <p:txBody>
          <a:bodyPr wrap="square">
            <a:spAutoFit/>
          </a:bodyPr>
          <a:lstStyle/>
          <a:p>
            <a:r>
              <a:rPr lang="es-ES_tradnl" sz="1600" b="1" kern="0" spc="-15" dirty="0" smtClean="0">
                <a:solidFill>
                  <a:schemeClr val="bg1"/>
                </a:solidFill>
                <a:latin typeface="Calibri (Cuerpo)"/>
                <a:ea typeface="Times New Roman" panose="02020603050405020304" pitchFamily="18" charset="0"/>
                <a:cs typeface="Times New Roman" panose="02020603050405020304" pitchFamily="18" charset="0"/>
              </a:rPr>
              <a:t> Define 3 tipos de postulación: </a:t>
            </a:r>
            <a:endParaRPr lang="es-CL" sz="1600" dirty="0"/>
          </a:p>
        </p:txBody>
      </p:sp>
      <p:graphicFrame>
        <p:nvGraphicFramePr>
          <p:cNvPr id="3" name="Tabla 2"/>
          <p:cNvGraphicFramePr>
            <a:graphicFrameLocks noGrp="1"/>
          </p:cNvGraphicFramePr>
          <p:nvPr>
            <p:extLst>
              <p:ext uri="{D42A27DB-BD31-4B8C-83A1-F6EECF244321}">
                <p14:modId xmlns:p14="http://schemas.microsoft.com/office/powerpoint/2010/main" val="1983900891"/>
              </p:ext>
            </p:extLst>
          </p:nvPr>
        </p:nvGraphicFramePr>
        <p:xfrm>
          <a:off x="2003178" y="2248728"/>
          <a:ext cx="8378888" cy="2057014"/>
        </p:xfrm>
        <a:graphic>
          <a:graphicData uri="http://schemas.openxmlformats.org/drawingml/2006/table">
            <a:tbl>
              <a:tblPr firstRow="1" firstCol="1" bandRow="1">
                <a:tableStyleId>{3B4B98B0-60AC-42C2-AFA5-B58CD77FA1E5}</a:tableStyleId>
              </a:tblPr>
              <a:tblGrid>
                <a:gridCol w="4679458">
                  <a:extLst>
                    <a:ext uri="{9D8B030D-6E8A-4147-A177-3AD203B41FA5}">
                      <a16:colId xmlns:a16="http://schemas.microsoft.com/office/drawing/2014/main" xmlns="" val="3473701036"/>
                    </a:ext>
                  </a:extLst>
                </a:gridCol>
                <a:gridCol w="1232520">
                  <a:extLst>
                    <a:ext uri="{9D8B030D-6E8A-4147-A177-3AD203B41FA5}">
                      <a16:colId xmlns:a16="http://schemas.microsoft.com/office/drawing/2014/main" xmlns="" val="3212084374"/>
                    </a:ext>
                  </a:extLst>
                </a:gridCol>
                <a:gridCol w="1233455">
                  <a:extLst>
                    <a:ext uri="{9D8B030D-6E8A-4147-A177-3AD203B41FA5}">
                      <a16:colId xmlns:a16="http://schemas.microsoft.com/office/drawing/2014/main" xmlns="" val="1454251740"/>
                    </a:ext>
                  </a:extLst>
                </a:gridCol>
                <a:gridCol w="1233455">
                  <a:extLst>
                    <a:ext uri="{9D8B030D-6E8A-4147-A177-3AD203B41FA5}">
                      <a16:colId xmlns:a16="http://schemas.microsoft.com/office/drawing/2014/main" xmlns="" val="1882284809"/>
                    </a:ext>
                  </a:extLst>
                </a:gridCol>
              </a:tblGrid>
              <a:tr h="291256">
                <a:tc rowSpan="2">
                  <a:txBody>
                    <a:bodyPr/>
                    <a:lstStyle/>
                    <a:p>
                      <a:pPr algn="ctr">
                        <a:lnSpc>
                          <a:spcPct val="115000"/>
                        </a:lnSpc>
                        <a:spcAft>
                          <a:spcPts val="0"/>
                        </a:spcAft>
                        <a:tabLst>
                          <a:tab pos="914400" algn="l"/>
                        </a:tabLst>
                      </a:pPr>
                      <a:r>
                        <a:rPr lang="es-ES_tradnl" sz="1600" spc="-15" dirty="0">
                          <a:effectLst/>
                        </a:rPr>
                        <a:t>Capítulo</a:t>
                      </a:r>
                      <a:endParaRPr lang="es-CL" sz="2000" dirty="0">
                        <a:effectLst/>
                        <a:latin typeface="Calibri" panose="020F0502020204030204" pitchFamily="34" charset="0"/>
                        <a:ea typeface="MS Mincho"/>
                        <a:cs typeface="Times New Roman" panose="02020603050405020304" pitchFamily="18" charset="0"/>
                      </a:endParaRPr>
                    </a:p>
                  </a:txBody>
                  <a:tcPr marL="68580" marR="68580" marT="0" marB="0" anchor="ctr"/>
                </a:tc>
                <a:tc gridSpan="3">
                  <a:txBody>
                    <a:bodyPr/>
                    <a:lstStyle/>
                    <a:p>
                      <a:pPr algn="ctr">
                        <a:lnSpc>
                          <a:spcPct val="115000"/>
                        </a:lnSpc>
                        <a:spcAft>
                          <a:spcPts val="0"/>
                        </a:spcAft>
                        <a:tabLst>
                          <a:tab pos="914400" algn="l"/>
                        </a:tabLst>
                      </a:pPr>
                      <a:r>
                        <a:rPr lang="es-ES_tradnl" sz="1600" spc="-15" dirty="0">
                          <a:effectLst/>
                        </a:rPr>
                        <a:t>Tipo de postulación</a:t>
                      </a:r>
                      <a:endParaRPr lang="es-CL" sz="2000" dirty="0">
                        <a:effectLst/>
                        <a:latin typeface="Calibri" panose="020F0502020204030204" pitchFamily="34" charset="0"/>
                        <a:ea typeface="MS Mincho"/>
                        <a:cs typeface="Times New Roman" panose="02020603050405020304" pitchFamily="18" charset="0"/>
                      </a:endParaRPr>
                    </a:p>
                  </a:txBody>
                  <a:tcPr marL="68580" marR="68580" marT="0" marB="0" anchor="ct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xmlns="" val="3757095036"/>
                  </a:ext>
                </a:extLst>
              </a:tr>
              <a:tr h="600734">
                <a:tc vMerge="1">
                  <a:txBody>
                    <a:bodyPr/>
                    <a:lstStyle/>
                    <a:p>
                      <a:endParaRPr lang="es-CL"/>
                    </a:p>
                  </a:txBody>
                  <a:tcPr/>
                </a:tc>
                <a:tc>
                  <a:txBody>
                    <a:bodyPr/>
                    <a:lstStyle/>
                    <a:p>
                      <a:pPr algn="ctr">
                        <a:lnSpc>
                          <a:spcPct val="115000"/>
                        </a:lnSpc>
                        <a:spcAft>
                          <a:spcPts val="0"/>
                        </a:spcAft>
                        <a:tabLst>
                          <a:tab pos="914400" algn="l"/>
                        </a:tabLst>
                      </a:pPr>
                      <a:r>
                        <a:rPr lang="es-ES_tradnl" sz="1600" b="0" spc="-15" dirty="0">
                          <a:effectLst/>
                        </a:rPr>
                        <a:t>Postulación individual</a:t>
                      </a:r>
                      <a:endParaRPr lang="es-CL" sz="2000" b="0" dirty="0">
                        <a:effectLst/>
                        <a:latin typeface="Calibri" panose="020F0502020204030204" pitchFamily="34" charset="0"/>
                        <a:ea typeface="MS Mincho"/>
                        <a:cs typeface="Times New Roman" panose="02020603050405020304" pitchFamily="18" charset="0"/>
                      </a:endParaRPr>
                    </a:p>
                  </a:txBody>
                  <a:tcPr marL="68580" marR="68580" marT="0" marB="0" anchor="ctr"/>
                </a:tc>
                <a:tc>
                  <a:txBody>
                    <a:bodyPr/>
                    <a:lstStyle/>
                    <a:p>
                      <a:pPr algn="ctr">
                        <a:lnSpc>
                          <a:spcPct val="115000"/>
                        </a:lnSpc>
                        <a:spcAft>
                          <a:spcPts val="0"/>
                        </a:spcAft>
                        <a:tabLst>
                          <a:tab pos="914400" algn="l"/>
                        </a:tabLst>
                      </a:pPr>
                      <a:r>
                        <a:rPr lang="es-ES_tradnl" sz="1600" b="0" spc="-15" dirty="0">
                          <a:effectLst/>
                        </a:rPr>
                        <a:t>Postulación grupal</a:t>
                      </a:r>
                      <a:endParaRPr lang="es-CL" sz="2000" b="0" dirty="0">
                        <a:effectLst/>
                        <a:latin typeface="Calibri" panose="020F0502020204030204" pitchFamily="34" charset="0"/>
                        <a:ea typeface="MS Mincho"/>
                        <a:cs typeface="Times New Roman" panose="02020603050405020304" pitchFamily="18" charset="0"/>
                      </a:endParaRPr>
                    </a:p>
                  </a:txBody>
                  <a:tcPr marL="68580" marR="68580" marT="0" marB="0" anchor="ctr"/>
                </a:tc>
                <a:tc>
                  <a:txBody>
                    <a:bodyPr/>
                    <a:lstStyle/>
                    <a:p>
                      <a:pPr algn="ctr">
                        <a:lnSpc>
                          <a:spcPct val="115000"/>
                        </a:lnSpc>
                        <a:spcAft>
                          <a:spcPts val="0"/>
                        </a:spcAft>
                        <a:tabLst>
                          <a:tab pos="914400" algn="l"/>
                        </a:tabLst>
                      </a:pPr>
                      <a:r>
                        <a:rPr lang="es-ES_tradnl" sz="1600" b="0" spc="-15" dirty="0">
                          <a:effectLst/>
                        </a:rPr>
                        <a:t>Postulación colectiva</a:t>
                      </a:r>
                      <a:endParaRPr lang="es-CL" sz="2000" b="0" dirty="0">
                        <a:effectLst/>
                        <a:latin typeface="Calibri" panose="020F0502020204030204" pitchFamily="34" charset="0"/>
                        <a:ea typeface="MS Mincho"/>
                        <a:cs typeface="Times New Roman" panose="02020603050405020304" pitchFamily="18" charset="0"/>
                      </a:endParaRPr>
                    </a:p>
                  </a:txBody>
                  <a:tcPr marL="68580" marR="68580" marT="0" marB="0" anchor="ctr"/>
                </a:tc>
                <a:extLst>
                  <a:ext uri="{0D108BD9-81ED-4DB2-BD59-A6C34878D82A}">
                    <a16:rowId xmlns:a16="http://schemas.microsoft.com/office/drawing/2014/main" xmlns="" val="1334654532"/>
                  </a:ext>
                </a:extLst>
              </a:tr>
              <a:tr h="291256">
                <a:tc>
                  <a:txBody>
                    <a:bodyPr/>
                    <a:lstStyle/>
                    <a:p>
                      <a:pPr>
                        <a:lnSpc>
                          <a:spcPct val="115000"/>
                        </a:lnSpc>
                        <a:spcAft>
                          <a:spcPts val="0"/>
                        </a:spcAft>
                        <a:tabLst>
                          <a:tab pos="914400" algn="l"/>
                        </a:tabLst>
                      </a:pPr>
                      <a:r>
                        <a:rPr lang="es-ES_tradnl" sz="1600" b="0" spc="-15" dirty="0">
                          <a:effectLst/>
                        </a:rPr>
                        <a:t>Capítulo I: Proyectos para el Equipamiento Comunitario</a:t>
                      </a:r>
                      <a:endParaRPr lang="es-CL" sz="2000" b="0" dirty="0">
                        <a:effectLst/>
                        <a:latin typeface="Calibri" panose="020F0502020204030204" pitchFamily="34" charset="0"/>
                        <a:ea typeface="MS Mincho"/>
                        <a:cs typeface="Times New Roman" panose="02020603050405020304" pitchFamily="18" charset="0"/>
                      </a:endParaRPr>
                    </a:p>
                  </a:txBody>
                  <a:tcPr marL="68580" marR="68580" marT="0" marB="0" anchor="ctr"/>
                </a:tc>
                <a:tc>
                  <a:txBody>
                    <a:bodyPr/>
                    <a:lstStyle/>
                    <a:p>
                      <a:pPr algn="ctr">
                        <a:lnSpc>
                          <a:spcPct val="115000"/>
                        </a:lnSpc>
                        <a:spcAft>
                          <a:spcPts val="0"/>
                        </a:spcAft>
                        <a:tabLst>
                          <a:tab pos="914400" algn="l"/>
                        </a:tabLst>
                      </a:pPr>
                      <a:r>
                        <a:rPr lang="es-ES_tradnl" sz="1600" spc="-15" dirty="0">
                          <a:effectLst/>
                        </a:rPr>
                        <a:t>No</a:t>
                      </a:r>
                      <a:endParaRPr lang="es-CL" sz="2000" dirty="0">
                        <a:effectLst/>
                        <a:latin typeface="Calibri" panose="020F0502020204030204" pitchFamily="34" charset="0"/>
                        <a:ea typeface="MS Mincho"/>
                        <a:cs typeface="Times New Roman" panose="02020603050405020304" pitchFamily="18" charset="0"/>
                      </a:endParaRPr>
                    </a:p>
                  </a:txBody>
                  <a:tcPr marL="68580" marR="68580" marT="0" marB="0" anchor="ctr"/>
                </a:tc>
                <a:tc>
                  <a:txBody>
                    <a:bodyPr/>
                    <a:lstStyle/>
                    <a:p>
                      <a:pPr algn="ctr">
                        <a:lnSpc>
                          <a:spcPct val="115000"/>
                        </a:lnSpc>
                        <a:spcAft>
                          <a:spcPts val="0"/>
                        </a:spcAft>
                        <a:tabLst>
                          <a:tab pos="914400" algn="l"/>
                        </a:tabLst>
                      </a:pPr>
                      <a:r>
                        <a:rPr lang="es-ES_tradnl" sz="1600" spc="-15" dirty="0">
                          <a:effectLst/>
                        </a:rPr>
                        <a:t>No</a:t>
                      </a:r>
                      <a:endParaRPr lang="es-CL" sz="2000" dirty="0">
                        <a:effectLst/>
                        <a:latin typeface="Calibri" panose="020F0502020204030204" pitchFamily="34" charset="0"/>
                        <a:ea typeface="MS Mincho"/>
                        <a:cs typeface="Times New Roman" panose="02020603050405020304" pitchFamily="18" charset="0"/>
                      </a:endParaRPr>
                    </a:p>
                  </a:txBody>
                  <a:tcPr marL="68580" marR="68580" marT="0" marB="0" anchor="ctr"/>
                </a:tc>
                <a:tc>
                  <a:txBody>
                    <a:bodyPr/>
                    <a:lstStyle/>
                    <a:p>
                      <a:pPr algn="ctr">
                        <a:lnSpc>
                          <a:spcPct val="115000"/>
                        </a:lnSpc>
                        <a:spcAft>
                          <a:spcPts val="0"/>
                        </a:spcAft>
                        <a:tabLst>
                          <a:tab pos="914400" algn="l"/>
                        </a:tabLst>
                      </a:pPr>
                      <a:r>
                        <a:rPr lang="es-ES_tradnl" sz="1600" spc="-15" dirty="0">
                          <a:effectLst/>
                        </a:rPr>
                        <a:t>Sí</a:t>
                      </a:r>
                      <a:endParaRPr lang="es-CL" sz="2000" dirty="0">
                        <a:effectLst/>
                        <a:latin typeface="Calibri" panose="020F0502020204030204" pitchFamily="34" charset="0"/>
                        <a:ea typeface="MS Mincho"/>
                        <a:cs typeface="Times New Roman" panose="02020603050405020304" pitchFamily="18" charset="0"/>
                      </a:endParaRPr>
                    </a:p>
                  </a:txBody>
                  <a:tcPr marL="68580" marR="68580" marT="0" marB="0" anchor="ctr"/>
                </a:tc>
                <a:extLst>
                  <a:ext uri="{0D108BD9-81ED-4DB2-BD59-A6C34878D82A}">
                    <a16:rowId xmlns:a16="http://schemas.microsoft.com/office/drawing/2014/main" xmlns="" val="3372486625"/>
                  </a:ext>
                </a:extLst>
              </a:tr>
              <a:tr h="291256">
                <a:tc>
                  <a:txBody>
                    <a:bodyPr/>
                    <a:lstStyle/>
                    <a:p>
                      <a:pPr>
                        <a:lnSpc>
                          <a:spcPct val="115000"/>
                        </a:lnSpc>
                        <a:spcAft>
                          <a:spcPts val="0"/>
                        </a:spcAft>
                        <a:tabLst>
                          <a:tab pos="914400" algn="l"/>
                        </a:tabLst>
                      </a:pPr>
                      <a:r>
                        <a:rPr lang="es-ES_tradnl" sz="1600" b="0" spc="-15" dirty="0">
                          <a:effectLst/>
                        </a:rPr>
                        <a:t>Capítulo II: Proyectos para la Vivienda</a:t>
                      </a:r>
                      <a:endParaRPr lang="es-CL" sz="2000" b="0" dirty="0">
                        <a:effectLst/>
                        <a:latin typeface="Calibri" panose="020F0502020204030204" pitchFamily="34" charset="0"/>
                        <a:ea typeface="MS Mincho"/>
                        <a:cs typeface="Times New Roman" panose="02020603050405020304" pitchFamily="18" charset="0"/>
                      </a:endParaRPr>
                    </a:p>
                  </a:txBody>
                  <a:tcPr marL="68580" marR="68580" marT="0" marB="0" anchor="ctr"/>
                </a:tc>
                <a:tc>
                  <a:txBody>
                    <a:bodyPr/>
                    <a:lstStyle/>
                    <a:p>
                      <a:pPr algn="ctr">
                        <a:lnSpc>
                          <a:spcPct val="115000"/>
                        </a:lnSpc>
                        <a:spcAft>
                          <a:spcPts val="0"/>
                        </a:spcAft>
                        <a:tabLst>
                          <a:tab pos="914400" algn="l"/>
                        </a:tabLst>
                      </a:pPr>
                      <a:r>
                        <a:rPr lang="es-ES_tradnl" sz="1600" spc="-15" dirty="0">
                          <a:effectLst/>
                        </a:rPr>
                        <a:t>Sí</a:t>
                      </a:r>
                      <a:endParaRPr lang="es-CL" sz="2000" dirty="0">
                        <a:effectLst/>
                        <a:latin typeface="Calibri" panose="020F0502020204030204" pitchFamily="34" charset="0"/>
                        <a:ea typeface="MS Mincho"/>
                        <a:cs typeface="Times New Roman" panose="02020603050405020304" pitchFamily="18" charset="0"/>
                      </a:endParaRPr>
                    </a:p>
                  </a:txBody>
                  <a:tcPr marL="68580" marR="68580" marT="0" marB="0" anchor="ctr"/>
                </a:tc>
                <a:tc>
                  <a:txBody>
                    <a:bodyPr/>
                    <a:lstStyle/>
                    <a:p>
                      <a:pPr algn="ctr">
                        <a:lnSpc>
                          <a:spcPct val="115000"/>
                        </a:lnSpc>
                        <a:spcAft>
                          <a:spcPts val="0"/>
                        </a:spcAft>
                        <a:tabLst>
                          <a:tab pos="914400" algn="l"/>
                        </a:tabLst>
                      </a:pPr>
                      <a:r>
                        <a:rPr lang="es-ES_tradnl" sz="1600" spc="-15" dirty="0">
                          <a:effectLst/>
                        </a:rPr>
                        <a:t>Sí</a:t>
                      </a:r>
                      <a:endParaRPr lang="es-CL" sz="2000" dirty="0">
                        <a:effectLst/>
                        <a:latin typeface="Calibri" panose="020F0502020204030204" pitchFamily="34" charset="0"/>
                        <a:ea typeface="MS Mincho"/>
                        <a:cs typeface="Times New Roman" panose="02020603050405020304" pitchFamily="18" charset="0"/>
                      </a:endParaRPr>
                    </a:p>
                  </a:txBody>
                  <a:tcPr marL="68580" marR="68580" marT="0" marB="0" anchor="ctr"/>
                </a:tc>
                <a:tc>
                  <a:txBody>
                    <a:bodyPr/>
                    <a:lstStyle/>
                    <a:p>
                      <a:pPr algn="ctr">
                        <a:lnSpc>
                          <a:spcPct val="115000"/>
                        </a:lnSpc>
                        <a:spcAft>
                          <a:spcPts val="0"/>
                        </a:spcAft>
                        <a:tabLst>
                          <a:tab pos="914400" algn="l"/>
                        </a:tabLst>
                      </a:pPr>
                      <a:r>
                        <a:rPr lang="es-ES_tradnl" sz="1600" spc="-15" dirty="0">
                          <a:effectLst/>
                        </a:rPr>
                        <a:t>No</a:t>
                      </a:r>
                      <a:endParaRPr lang="es-CL" sz="2000" dirty="0">
                        <a:effectLst/>
                        <a:latin typeface="Calibri" panose="020F0502020204030204" pitchFamily="34" charset="0"/>
                        <a:ea typeface="MS Mincho"/>
                        <a:cs typeface="Times New Roman" panose="02020603050405020304" pitchFamily="18" charset="0"/>
                      </a:endParaRPr>
                    </a:p>
                  </a:txBody>
                  <a:tcPr marL="68580" marR="68580" marT="0" marB="0" anchor="ctr"/>
                </a:tc>
                <a:extLst>
                  <a:ext uri="{0D108BD9-81ED-4DB2-BD59-A6C34878D82A}">
                    <a16:rowId xmlns:a16="http://schemas.microsoft.com/office/drawing/2014/main" xmlns="" val="2606486235"/>
                  </a:ext>
                </a:extLst>
              </a:tr>
              <a:tr h="291256">
                <a:tc>
                  <a:txBody>
                    <a:bodyPr/>
                    <a:lstStyle/>
                    <a:p>
                      <a:pPr>
                        <a:lnSpc>
                          <a:spcPct val="115000"/>
                        </a:lnSpc>
                        <a:spcAft>
                          <a:spcPts val="0"/>
                        </a:spcAft>
                        <a:tabLst>
                          <a:tab pos="180340" algn="l"/>
                        </a:tabLst>
                      </a:pPr>
                      <a:r>
                        <a:rPr lang="es-ES_tradnl" sz="1600" b="0" spc="-15" dirty="0">
                          <a:effectLst/>
                        </a:rPr>
                        <a:t>Capítulo III: Proyectos para Condominios de Vivienda</a:t>
                      </a:r>
                      <a:endParaRPr lang="es-CL" sz="2000" b="0" dirty="0">
                        <a:effectLst/>
                        <a:latin typeface="Calibri" panose="020F0502020204030204" pitchFamily="34" charset="0"/>
                        <a:ea typeface="MS Mincho"/>
                        <a:cs typeface="Times New Roman" panose="02020603050405020304" pitchFamily="18" charset="0"/>
                      </a:endParaRPr>
                    </a:p>
                  </a:txBody>
                  <a:tcPr marL="68580" marR="68580" marT="0" marB="0" anchor="ctr"/>
                </a:tc>
                <a:tc>
                  <a:txBody>
                    <a:bodyPr/>
                    <a:lstStyle/>
                    <a:p>
                      <a:pPr algn="ctr">
                        <a:lnSpc>
                          <a:spcPct val="115000"/>
                        </a:lnSpc>
                        <a:spcAft>
                          <a:spcPts val="0"/>
                        </a:spcAft>
                        <a:tabLst>
                          <a:tab pos="914400" algn="l"/>
                        </a:tabLst>
                      </a:pPr>
                      <a:r>
                        <a:rPr lang="es-ES_tradnl" sz="1600" spc="-15" dirty="0">
                          <a:effectLst/>
                        </a:rPr>
                        <a:t>No</a:t>
                      </a:r>
                      <a:endParaRPr lang="es-CL" sz="2000" dirty="0">
                        <a:effectLst/>
                        <a:latin typeface="Calibri" panose="020F0502020204030204" pitchFamily="34" charset="0"/>
                        <a:ea typeface="MS Mincho"/>
                        <a:cs typeface="Times New Roman" panose="02020603050405020304" pitchFamily="18" charset="0"/>
                      </a:endParaRPr>
                    </a:p>
                  </a:txBody>
                  <a:tcPr marL="68580" marR="68580" marT="0" marB="0" anchor="ctr"/>
                </a:tc>
                <a:tc>
                  <a:txBody>
                    <a:bodyPr/>
                    <a:lstStyle/>
                    <a:p>
                      <a:pPr algn="ctr">
                        <a:lnSpc>
                          <a:spcPct val="115000"/>
                        </a:lnSpc>
                        <a:spcAft>
                          <a:spcPts val="0"/>
                        </a:spcAft>
                        <a:tabLst>
                          <a:tab pos="914400" algn="l"/>
                        </a:tabLst>
                      </a:pPr>
                      <a:r>
                        <a:rPr lang="es-ES_tradnl" sz="1600" spc="-15" dirty="0">
                          <a:effectLst/>
                        </a:rPr>
                        <a:t>No</a:t>
                      </a:r>
                      <a:endParaRPr lang="es-CL" sz="2000" dirty="0">
                        <a:effectLst/>
                        <a:latin typeface="Calibri" panose="020F0502020204030204" pitchFamily="34" charset="0"/>
                        <a:ea typeface="MS Mincho"/>
                        <a:cs typeface="Times New Roman" panose="02020603050405020304" pitchFamily="18" charset="0"/>
                      </a:endParaRPr>
                    </a:p>
                  </a:txBody>
                  <a:tcPr marL="68580" marR="68580" marT="0" marB="0" anchor="ctr"/>
                </a:tc>
                <a:tc>
                  <a:txBody>
                    <a:bodyPr/>
                    <a:lstStyle/>
                    <a:p>
                      <a:pPr algn="ctr">
                        <a:lnSpc>
                          <a:spcPct val="115000"/>
                        </a:lnSpc>
                        <a:spcAft>
                          <a:spcPts val="0"/>
                        </a:spcAft>
                        <a:tabLst>
                          <a:tab pos="914400" algn="l"/>
                        </a:tabLst>
                      </a:pPr>
                      <a:r>
                        <a:rPr lang="es-ES_tradnl" sz="1600" spc="-15" dirty="0">
                          <a:effectLst/>
                        </a:rPr>
                        <a:t>Sí</a:t>
                      </a:r>
                      <a:endParaRPr lang="es-CL" sz="2000" dirty="0">
                        <a:effectLst/>
                        <a:latin typeface="Calibri" panose="020F0502020204030204" pitchFamily="34" charset="0"/>
                        <a:ea typeface="MS Mincho"/>
                        <a:cs typeface="Times New Roman" panose="02020603050405020304" pitchFamily="18" charset="0"/>
                      </a:endParaRPr>
                    </a:p>
                  </a:txBody>
                  <a:tcPr marL="68580" marR="68580" marT="0" marB="0" anchor="ctr"/>
                </a:tc>
                <a:extLst>
                  <a:ext uri="{0D108BD9-81ED-4DB2-BD59-A6C34878D82A}">
                    <a16:rowId xmlns:a16="http://schemas.microsoft.com/office/drawing/2014/main" xmlns="" val="2777364851"/>
                  </a:ext>
                </a:extLst>
              </a:tr>
              <a:tr h="291256">
                <a:tc>
                  <a:txBody>
                    <a:bodyPr/>
                    <a:lstStyle/>
                    <a:p>
                      <a:pPr>
                        <a:lnSpc>
                          <a:spcPct val="115000"/>
                        </a:lnSpc>
                        <a:spcAft>
                          <a:spcPts val="0"/>
                        </a:spcAft>
                        <a:tabLst>
                          <a:tab pos="180340" algn="l"/>
                        </a:tabLst>
                      </a:pPr>
                      <a:r>
                        <a:rPr lang="es-ES_tradnl" sz="1600" b="0" spc="-15" dirty="0">
                          <a:effectLst/>
                        </a:rPr>
                        <a:t>Capítulo IV: Proyectos de </a:t>
                      </a:r>
                      <a:r>
                        <a:rPr lang="es-ES_tradnl" sz="1600" b="0" spc="-15" dirty="0" smtClean="0">
                          <a:effectLst/>
                        </a:rPr>
                        <a:t>Ef. </a:t>
                      </a:r>
                      <a:r>
                        <a:rPr lang="es-ES_tradnl" sz="1600" b="0" spc="-15" dirty="0">
                          <a:effectLst/>
                        </a:rPr>
                        <a:t>Energética e </a:t>
                      </a:r>
                      <a:r>
                        <a:rPr lang="es-ES_tradnl" sz="1600" b="0" spc="-15" dirty="0" smtClean="0">
                          <a:effectLst/>
                        </a:rPr>
                        <a:t>Hídrica</a:t>
                      </a:r>
                      <a:endParaRPr lang="es-CL" sz="2000" b="0" dirty="0">
                        <a:effectLst/>
                        <a:latin typeface="Calibri" panose="020F0502020204030204" pitchFamily="34" charset="0"/>
                        <a:ea typeface="MS Mincho"/>
                        <a:cs typeface="Times New Roman" panose="02020603050405020304" pitchFamily="18" charset="0"/>
                      </a:endParaRPr>
                    </a:p>
                  </a:txBody>
                  <a:tcPr marL="68580" marR="68580" marT="0" marB="0" anchor="ctr"/>
                </a:tc>
                <a:tc>
                  <a:txBody>
                    <a:bodyPr/>
                    <a:lstStyle/>
                    <a:p>
                      <a:pPr algn="ctr">
                        <a:lnSpc>
                          <a:spcPct val="115000"/>
                        </a:lnSpc>
                        <a:spcAft>
                          <a:spcPts val="0"/>
                        </a:spcAft>
                        <a:tabLst>
                          <a:tab pos="914400" algn="l"/>
                        </a:tabLst>
                      </a:pPr>
                      <a:r>
                        <a:rPr lang="es-ES_tradnl" sz="1600" spc="-15" dirty="0">
                          <a:effectLst/>
                        </a:rPr>
                        <a:t>Sí</a:t>
                      </a:r>
                      <a:endParaRPr lang="es-CL" sz="2000" dirty="0">
                        <a:effectLst/>
                        <a:latin typeface="Calibri" panose="020F0502020204030204" pitchFamily="34" charset="0"/>
                        <a:ea typeface="MS Mincho"/>
                        <a:cs typeface="Times New Roman" panose="02020603050405020304" pitchFamily="18" charset="0"/>
                      </a:endParaRPr>
                    </a:p>
                  </a:txBody>
                  <a:tcPr marL="68580" marR="68580" marT="0" marB="0" anchor="ctr"/>
                </a:tc>
                <a:tc>
                  <a:txBody>
                    <a:bodyPr/>
                    <a:lstStyle/>
                    <a:p>
                      <a:pPr algn="ctr">
                        <a:lnSpc>
                          <a:spcPct val="115000"/>
                        </a:lnSpc>
                        <a:spcAft>
                          <a:spcPts val="0"/>
                        </a:spcAft>
                        <a:tabLst>
                          <a:tab pos="914400" algn="l"/>
                        </a:tabLst>
                      </a:pPr>
                      <a:r>
                        <a:rPr lang="es-ES_tradnl" sz="1600" spc="-15" dirty="0">
                          <a:effectLst/>
                        </a:rPr>
                        <a:t>Sí</a:t>
                      </a:r>
                      <a:endParaRPr lang="es-CL" sz="2000" dirty="0">
                        <a:effectLst/>
                        <a:latin typeface="Calibri" panose="020F0502020204030204" pitchFamily="34" charset="0"/>
                        <a:ea typeface="MS Mincho"/>
                        <a:cs typeface="Times New Roman" panose="02020603050405020304" pitchFamily="18" charset="0"/>
                      </a:endParaRPr>
                    </a:p>
                  </a:txBody>
                  <a:tcPr marL="68580" marR="68580" marT="0" marB="0" anchor="ctr"/>
                </a:tc>
                <a:tc>
                  <a:txBody>
                    <a:bodyPr/>
                    <a:lstStyle/>
                    <a:p>
                      <a:pPr algn="ctr">
                        <a:lnSpc>
                          <a:spcPct val="115000"/>
                        </a:lnSpc>
                        <a:spcAft>
                          <a:spcPts val="0"/>
                        </a:spcAft>
                        <a:tabLst>
                          <a:tab pos="914400" algn="l"/>
                        </a:tabLst>
                      </a:pPr>
                      <a:r>
                        <a:rPr lang="es-ES_tradnl" sz="1600" spc="-15" dirty="0">
                          <a:effectLst/>
                        </a:rPr>
                        <a:t>No</a:t>
                      </a:r>
                      <a:endParaRPr lang="es-CL" sz="2000" dirty="0">
                        <a:effectLst/>
                        <a:latin typeface="Calibri" panose="020F0502020204030204" pitchFamily="34" charset="0"/>
                        <a:ea typeface="MS Mincho"/>
                        <a:cs typeface="Times New Roman" panose="02020603050405020304" pitchFamily="18" charset="0"/>
                      </a:endParaRPr>
                    </a:p>
                  </a:txBody>
                  <a:tcPr marL="68580" marR="68580" marT="0" marB="0" anchor="ctr"/>
                </a:tc>
                <a:extLst>
                  <a:ext uri="{0D108BD9-81ED-4DB2-BD59-A6C34878D82A}">
                    <a16:rowId xmlns:a16="http://schemas.microsoft.com/office/drawing/2014/main" xmlns="" val="3140534808"/>
                  </a:ext>
                </a:extLst>
              </a:tr>
            </a:tbl>
          </a:graphicData>
        </a:graphic>
      </p:graphicFrame>
      <p:sp>
        <p:nvSpPr>
          <p:cNvPr id="4" name="Rectángulo 3"/>
          <p:cNvSpPr/>
          <p:nvPr/>
        </p:nvSpPr>
        <p:spPr>
          <a:xfrm>
            <a:off x="1909872" y="4381285"/>
            <a:ext cx="8602823" cy="738664"/>
          </a:xfrm>
          <a:prstGeom prst="rect">
            <a:avLst/>
          </a:prstGeom>
        </p:spPr>
        <p:txBody>
          <a:bodyPr wrap="square">
            <a:spAutoFit/>
          </a:bodyPr>
          <a:lstStyle/>
          <a:p>
            <a:pPr algn="just"/>
            <a:r>
              <a:rPr lang="es-ES" sz="1400" b="1" dirty="0">
                <a:solidFill>
                  <a:srgbClr val="0070C0"/>
                </a:solidFill>
              </a:rPr>
              <a:t>Postulación Individual: </a:t>
            </a:r>
            <a:r>
              <a:rPr lang="es-ES" sz="1400" dirty="0"/>
              <a:t>Aquélla realizada por una persona natural, o personas jurídicas en el caso de Proyectos de Adecuación de Viviendas, y que está destinada a financiar un proyecto en un determinado inmueble</a:t>
            </a:r>
            <a:r>
              <a:rPr lang="es-ES" sz="1400" dirty="0" smtClean="0"/>
              <a:t>.</a:t>
            </a:r>
          </a:p>
          <a:p>
            <a:pPr algn="just"/>
            <a:endParaRPr lang="es-CL" sz="1400" dirty="0"/>
          </a:p>
        </p:txBody>
      </p:sp>
      <p:sp>
        <p:nvSpPr>
          <p:cNvPr id="6" name="Rectángulo 5"/>
          <p:cNvSpPr/>
          <p:nvPr/>
        </p:nvSpPr>
        <p:spPr>
          <a:xfrm>
            <a:off x="1909872" y="5153634"/>
            <a:ext cx="8602824" cy="821059"/>
          </a:xfrm>
          <a:prstGeom prst="rect">
            <a:avLst/>
          </a:prstGeom>
        </p:spPr>
        <p:txBody>
          <a:bodyPr wrap="square">
            <a:spAutoFit/>
          </a:bodyPr>
          <a:lstStyle/>
          <a:p>
            <a:pPr algn="just">
              <a:lnSpc>
                <a:spcPct val="115000"/>
              </a:lnSpc>
              <a:spcAft>
                <a:spcPts val="0"/>
              </a:spcAft>
              <a:tabLst>
                <a:tab pos="180340" algn="l"/>
              </a:tabLst>
            </a:pPr>
            <a:r>
              <a:rPr lang="es-CL" sz="1400" b="1" dirty="0">
                <a:solidFill>
                  <a:srgbClr val="0070C0"/>
                </a:solidFill>
              </a:rPr>
              <a:t>Postulación Grupal: </a:t>
            </a:r>
            <a:r>
              <a:rPr lang="es-CL" sz="1400" dirty="0"/>
              <a:t>Aquélla que se realiza a través de un </a:t>
            </a:r>
            <a:r>
              <a:rPr lang="es-CL" sz="1400" b="1" dirty="0">
                <a:solidFill>
                  <a:srgbClr val="0070C0"/>
                </a:solidFill>
              </a:rPr>
              <a:t>grupo organizado con personalidad jurídica</a:t>
            </a:r>
            <a:r>
              <a:rPr lang="es-CL" sz="1400" dirty="0"/>
              <a:t>, en la que los subsidios son asignados a las personas naturales que constituyen el grupo y están destinados a financiar proyectos individuales a desarrollarse en los respectivos inmuebles.</a:t>
            </a:r>
          </a:p>
        </p:txBody>
      </p:sp>
      <p:sp>
        <p:nvSpPr>
          <p:cNvPr id="7" name="Rectángulo 6"/>
          <p:cNvSpPr/>
          <p:nvPr/>
        </p:nvSpPr>
        <p:spPr>
          <a:xfrm>
            <a:off x="1909871" y="6093544"/>
            <a:ext cx="8602824" cy="573298"/>
          </a:xfrm>
          <a:prstGeom prst="rect">
            <a:avLst/>
          </a:prstGeom>
        </p:spPr>
        <p:txBody>
          <a:bodyPr wrap="square">
            <a:spAutoFit/>
          </a:bodyPr>
          <a:lstStyle/>
          <a:p>
            <a:pPr algn="just">
              <a:lnSpc>
                <a:spcPct val="115000"/>
              </a:lnSpc>
              <a:tabLst>
                <a:tab pos="180340" algn="l"/>
              </a:tabLst>
            </a:pPr>
            <a:r>
              <a:rPr lang="es-CL" sz="1400" b="1" dirty="0">
                <a:solidFill>
                  <a:srgbClr val="0070C0"/>
                </a:solidFill>
              </a:rPr>
              <a:t>Postulación</a:t>
            </a:r>
            <a:r>
              <a:rPr lang="es-CL" sz="1400" b="1" dirty="0">
                <a:solidFill>
                  <a:srgbClr val="00B0F0"/>
                </a:solidFill>
              </a:rPr>
              <a:t> </a:t>
            </a:r>
            <a:r>
              <a:rPr lang="es-CL" sz="1400" b="1" dirty="0">
                <a:solidFill>
                  <a:srgbClr val="0070C0"/>
                </a:solidFill>
              </a:rPr>
              <a:t>Colectiva: </a:t>
            </a:r>
            <a:r>
              <a:rPr lang="es-CL" sz="1400" dirty="0"/>
              <a:t>Aquélla que realiza una entidad que cuente </a:t>
            </a:r>
            <a:r>
              <a:rPr lang="es-CL" sz="1400" dirty="0">
                <a:solidFill>
                  <a:srgbClr val="0070C0"/>
                </a:solidFill>
              </a:rPr>
              <a:t>con </a:t>
            </a:r>
            <a:r>
              <a:rPr lang="es-CL" sz="1400" b="1" dirty="0">
                <a:solidFill>
                  <a:srgbClr val="0070C0"/>
                </a:solidFill>
              </a:rPr>
              <a:t>personalidad jurídica</a:t>
            </a:r>
            <a:r>
              <a:rPr lang="es-CL" sz="1400" dirty="0"/>
              <a:t>, la que será beneficiaria del subsidio en caso de ser seleccionada, con el objeto de financiar un proyecto de carácter colectivo. </a:t>
            </a:r>
          </a:p>
        </p:txBody>
      </p:sp>
      <p:grpSp>
        <p:nvGrpSpPr>
          <p:cNvPr id="8" name="7 Grupo"/>
          <p:cNvGrpSpPr/>
          <p:nvPr/>
        </p:nvGrpSpPr>
        <p:grpSpPr>
          <a:xfrm>
            <a:off x="-27339" y="0"/>
            <a:ext cx="12219339" cy="943440"/>
            <a:chOff x="-27339" y="0"/>
            <a:chExt cx="12219339" cy="943440"/>
          </a:xfrm>
        </p:grpSpPr>
        <p:sp>
          <p:nvSpPr>
            <p:cNvPr id="9" name="Rectángulo 23">
              <a:extLst>
                <a:ext uri="{FF2B5EF4-FFF2-40B4-BE49-F238E27FC236}">
                  <a16:creationId xmlns:a16="http://schemas.microsoft.com/office/drawing/2014/main" xmlns="" id="{5D844C73-7959-4F1B-8209-02F0A7374F3D}"/>
                </a:ext>
              </a:extLst>
            </p:cNvPr>
            <p:cNvSpPr/>
            <p:nvPr/>
          </p:nvSpPr>
          <p:spPr>
            <a:xfrm>
              <a:off x="0" y="0"/>
              <a:ext cx="12192000" cy="943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10" name="Grupo 18">
              <a:extLst>
                <a:ext uri="{FF2B5EF4-FFF2-40B4-BE49-F238E27FC236}">
                  <a16:creationId xmlns:a16="http://schemas.microsoft.com/office/drawing/2014/main" xmlns="" id="{F63DDC89-E57F-470D-A77A-F314E24E4F62}"/>
                </a:ext>
              </a:extLst>
            </p:cNvPr>
            <p:cNvGrpSpPr/>
            <p:nvPr/>
          </p:nvGrpSpPr>
          <p:grpSpPr>
            <a:xfrm>
              <a:off x="-27339" y="3942"/>
              <a:ext cx="12154671" cy="933013"/>
              <a:chOff x="-227589" y="-425534"/>
              <a:chExt cx="12154671" cy="817474"/>
            </a:xfrm>
          </p:grpSpPr>
          <p:pic>
            <p:nvPicPr>
              <p:cNvPr id="11" name="Gráfico 19">
                <a:extLst>
                  <a:ext uri="{FF2B5EF4-FFF2-40B4-BE49-F238E27FC236}">
                    <a16:creationId xmlns:a16="http://schemas.microsoft.com/office/drawing/2014/main" xmlns="" id="{87FC4CA9-39F1-4A97-8D1D-584B963A4619}"/>
                  </a:ext>
                </a:extLst>
              </p:cNvPr>
              <p:cNvPicPr>
                <a:picLocks noChangeAspect="1"/>
              </p:cNvPicPr>
              <p:nvPr/>
            </p:nvPicPr>
            <p:blipFill rotWithShape="1">
              <a:blip r:embed="rId4">
                <a:extLst>
                  <a:ext uri="{96DAC541-7B7A-43D3-8B79-37D633B846F1}">
                    <asvg:svgBlip xmlns="" xmlns:asvg="http://schemas.microsoft.com/office/drawing/2016/SVG/main" r:embed="rId5"/>
                  </a:ext>
                </a:extLst>
              </a:blip>
              <a:srcRect l="3902" t="45914" r="1813" b="44656"/>
              <a:stretch/>
            </p:blipFill>
            <p:spPr>
              <a:xfrm>
                <a:off x="-227589" y="-425530"/>
                <a:ext cx="4061035" cy="817470"/>
              </a:xfrm>
              <a:prstGeom prst="rect">
                <a:avLst/>
              </a:prstGeom>
            </p:spPr>
          </p:pic>
          <p:pic>
            <p:nvPicPr>
              <p:cNvPr id="13" name="Gráfico 20">
                <a:extLst>
                  <a:ext uri="{FF2B5EF4-FFF2-40B4-BE49-F238E27FC236}">
                    <a16:creationId xmlns:a16="http://schemas.microsoft.com/office/drawing/2014/main" xmlns="" id="{B4EC7D85-A99C-4BB4-AF1D-3BAECF1AFC4B}"/>
                  </a:ext>
                </a:extLst>
              </p:cNvPr>
              <p:cNvPicPr>
                <a:picLocks noChangeAspect="1"/>
              </p:cNvPicPr>
              <p:nvPr/>
            </p:nvPicPr>
            <p:blipFill rotWithShape="1">
              <a:blip r:embed="rId4">
                <a:extLst>
                  <a:ext uri="{96DAC541-7B7A-43D3-8B79-37D633B846F1}">
                    <asvg:svgBlip xmlns="" xmlns:asvg="http://schemas.microsoft.com/office/drawing/2016/SVG/main" r:embed="rId5"/>
                  </a:ext>
                </a:extLst>
              </a:blip>
              <a:srcRect l="3902" t="65934" r="1813" b="24636"/>
              <a:stretch/>
            </p:blipFill>
            <p:spPr>
              <a:xfrm>
                <a:off x="3851630" y="-425534"/>
                <a:ext cx="4061035" cy="817470"/>
              </a:xfrm>
              <a:prstGeom prst="rect">
                <a:avLst/>
              </a:prstGeom>
            </p:spPr>
          </p:pic>
          <p:pic>
            <p:nvPicPr>
              <p:cNvPr id="14" name="Gráfico 21">
                <a:extLst>
                  <a:ext uri="{FF2B5EF4-FFF2-40B4-BE49-F238E27FC236}">
                    <a16:creationId xmlns:a16="http://schemas.microsoft.com/office/drawing/2014/main" xmlns="" id="{6CE81B15-E26B-4744-85BC-FE82F94084C8}"/>
                  </a:ext>
                </a:extLst>
              </p:cNvPr>
              <p:cNvPicPr>
                <a:picLocks noChangeAspect="1"/>
              </p:cNvPicPr>
              <p:nvPr/>
            </p:nvPicPr>
            <p:blipFill rotWithShape="1">
              <a:blip r:embed="rId4">
                <a:extLst>
                  <a:ext uri="{96DAC541-7B7A-43D3-8B79-37D633B846F1}">
                    <asvg:svgBlip xmlns="" xmlns:asvg="http://schemas.microsoft.com/office/drawing/2016/SVG/main" r:embed="rId5"/>
                  </a:ext>
                </a:extLst>
              </a:blip>
              <a:srcRect l="3902" t="86744" r="1813" b="3826"/>
              <a:stretch/>
            </p:blipFill>
            <p:spPr>
              <a:xfrm>
                <a:off x="7866047" y="-425530"/>
                <a:ext cx="4061035" cy="817470"/>
              </a:xfrm>
              <a:prstGeom prst="rect">
                <a:avLst/>
              </a:prstGeom>
            </p:spPr>
          </p:pic>
        </p:grpSp>
      </p:grpSp>
      <p:pic>
        <p:nvPicPr>
          <p:cNvPr id="17" name="1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45469" y="952499"/>
            <a:ext cx="1132231" cy="807845"/>
          </a:xfrm>
          <a:prstGeom prst="rect">
            <a:avLst/>
          </a:prstGeom>
        </p:spPr>
      </p:pic>
      <p:sp>
        <p:nvSpPr>
          <p:cNvPr id="15" name="Rectángulo 6"/>
          <p:cNvSpPr/>
          <p:nvPr/>
        </p:nvSpPr>
        <p:spPr>
          <a:xfrm>
            <a:off x="0" y="1114575"/>
            <a:ext cx="10945469" cy="523220"/>
          </a:xfrm>
          <a:prstGeom prst="rect">
            <a:avLst/>
          </a:prstGeom>
          <a:noFill/>
        </p:spPr>
        <p:txBody>
          <a:bodyPr wrap="square">
            <a:spAutoFit/>
          </a:bodyPr>
          <a:lstStyle/>
          <a:p>
            <a:pPr algn="r"/>
            <a:r>
              <a:rPr lang="es-CL" sz="2800" b="1" dirty="0" smtClean="0">
                <a:solidFill>
                  <a:srgbClr val="0070C0"/>
                </a:solidFill>
              </a:rPr>
              <a:t>D.S.27/2016 </a:t>
            </a:r>
            <a:endParaRPr lang="es-CL" sz="2800" b="1" dirty="0">
              <a:solidFill>
                <a:srgbClr val="0070C0"/>
              </a:solidFill>
            </a:endParaRPr>
          </a:p>
        </p:txBody>
      </p:sp>
    </p:spTree>
    <p:extLst>
      <p:ext uri="{BB962C8B-B14F-4D97-AF65-F5344CB8AC3E}">
        <p14:creationId xmlns:p14="http://schemas.microsoft.com/office/powerpoint/2010/main" val="3480371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1" y="1767437"/>
            <a:ext cx="12192000" cy="338554"/>
          </a:xfrm>
          <a:prstGeom prst="rect">
            <a:avLst/>
          </a:prstGeom>
          <a:solidFill>
            <a:srgbClr val="203864"/>
          </a:solidFill>
        </p:spPr>
        <p:txBody>
          <a:bodyPr wrap="square">
            <a:spAutoFit/>
          </a:bodyPr>
          <a:lstStyle/>
          <a:p>
            <a:r>
              <a:rPr lang="es-ES_tradnl" sz="1600" b="1" kern="0" spc="-15" dirty="0" smtClean="0">
                <a:solidFill>
                  <a:schemeClr val="bg1"/>
                </a:solidFill>
                <a:latin typeface="Calibri (Cuerpo)"/>
                <a:ea typeface="Times New Roman" panose="02020603050405020304" pitchFamily="18" charset="0"/>
                <a:cs typeface="Times New Roman" panose="02020603050405020304" pitchFamily="18" charset="0"/>
              </a:rPr>
              <a:t>Modifica secuencia del proceso de postulación, en relación al DS 255</a:t>
            </a:r>
            <a:endParaRPr lang="es-CL" sz="1600" dirty="0"/>
          </a:p>
        </p:txBody>
      </p:sp>
      <p:graphicFrame>
        <p:nvGraphicFramePr>
          <p:cNvPr id="3" name="Diagrama 2"/>
          <p:cNvGraphicFramePr/>
          <p:nvPr>
            <p:extLst>
              <p:ext uri="{D42A27DB-BD31-4B8C-83A1-F6EECF244321}">
                <p14:modId xmlns:p14="http://schemas.microsoft.com/office/powerpoint/2010/main" val="2748687232"/>
              </p:ext>
            </p:extLst>
          </p:nvPr>
        </p:nvGraphicFramePr>
        <p:xfrm>
          <a:off x="935055" y="2559290"/>
          <a:ext cx="8128000" cy="1635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Diagrama 13"/>
          <p:cNvGraphicFramePr/>
          <p:nvPr>
            <p:extLst>
              <p:ext uri="{D42A27DB-BD31-4B8C-83A1-F6EECF244321}">
                <p14:modId xmlns:p14="http://schemas.microsoft.com/office/powerpoint/2010/main" val="1533844420"/>
              </p:ext>
            </p:extLst>
          </p:nvPr>
        </p:nvGraphicFramePr>
        <p:xfrm>
          <a:off x="922854" y="3209082"/>
          <a:ext cx="10412386" cy="37135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5" name="Rectángulo 14"/>
          <p:cNvSpPr/>
          <p:nvPr/>
        </p:nvSpPr>
        <p:spPr>
          <a:xfrm>
            <a:off x="935432" y="2477012"/>
            <a:ext cx="10373710" cy="323165"/>
          </a:xfrm>
          <a:prstGeom prst="rect">
            <a:avLst/>
          </a:prstGeom>
        </p:spPr>
        <p:txBody>
          <a:bodyPr wrap="square">
            <a:spAutoFit/>
          </a:bodyPr>
          <a:lstStyle/>
          <a:p>
            <a:pPr algn="ctr"/>
            <a:r>
              <a:rPr lang="es-ES_tradnl" sz="1500" b="1" kern="0" spc="-15" dirty="0" smtClean="0">
                <a:solidFill>
                  <a:srgbClr val="0070C0"/>
                </a:solidFill>
                <a:latin typeface="Calibri (Cuerpo)"/>
                <a:cs typeface="Times New Roman" panose="02020603050405020304" pitchFamily="18" charset="0"/>
              </a:rPr>
              <a:t>Proceso DS N° 255</a:t>
            </a:r>
            <a:endParaRPr lang="es-CL" sz="1500" dirty="0">
              <a:solidFill>
                <a:srgbClr val="0070C0"/>
              </a:solidFill>
            </a:endParaRPr>
          </a:p>
        </p:txBody>
      </p:sp>
      <p:sp>
        <p:nvSpPr>
          <p:cNvPr id="16" name="Rectángulo 15"/>
          <p:cNvSpPr/>
          <p:nvPr/>
        </p:nvSpPr>
        <p:spPr>
          <a:xfrm>
            <a:off x="935432" y="4081799"/>
            <a:ext cx="10373710" cy="323165"/>
          </a:xfrm>
          <a:prstGeom prst="rect">
            <a:avLst/>
          </a:prstGeom>
        </p:spPr>
        <p:txBody>
          <a:bodyPr wrap="square">
            <a:spAutoFit/>
          </a:bodyPr>
          <a:lstStyle/>
          <a:p>
            <a:pPr algn="ctr"/>
            <a:r>
              <a:rPr lang="es-ES_tradnl" sz="1500" b="1" kern="0" spc="-15" dirty="0">
                <a:solidFill>
                  <a:srgbClr val="0070C0"/>
                </a:solidFill>
                <a:latin typeface="Calibri (Cuerpo)"/>
                <a:cs typeface="Times New Roman" panose="02020603050405020304" pitchFamily="18" charset="0"/>
              </a:rPr>
              <a:t>Proceso DS N° 27</a:t>
            </a:r>
            <a:endParaRPr lang="es-CL" sz="1500" b="1" kern="0" spc="-15" dirty="0">
              <a:solidFill>
                <a:srgbClr val="0070C0"/>
              </a:solidFill>
              <a:latin typeface="Calibri (Cuerpo)"/>
              <a:cs typeface="Times New Roman" panose="02020603050405020304" pitchFamily="18" charset="0"/>
            </a:endParaRPr>
          </a:p>
        </p:txBody>
      </p:sp>
      <p:grpSp>
        <p:nvGrpSpPr>
          <p:cNvPr id="8" name="7 Grupo"/>
          <p:cNvGrpSpPr/>
          <p:nvPr/>
        </p:nvGrpSpPr>
        <p:grpSpPr>
          <a:xfrm>
            <a:off x="-27339" y="-2543"/>
            <a:ext cx="12219339" cy="943440"/>
            <a:chOff x="-27339" y="0"/>
            <a:chExt cx="12219339" cy="943440"/>
          </a:xfrm>
        </p:grpSpPr>
        <p:sp>
          <p:nvSpPr>
            <p:cNvPr id="9" name="Rectángulo 23">
              <a:extLst>
                <a:ext uri="{FF2B5EF4-FFF2-40B4-BE49-F238E27FC236}">
                  <a16:creationId xmlns:a16="http://schemas.microsoft.com/office/drawing/2014/main" xmlns="" id="{5D844C73-7959-4F1B-8209-02F0A7374F3D}"/>
                </a:ext>
              </a:extLst>
            </p:cNvPr>
            <p:cNvSpPr/>
            <p:nvPr/>
          </p:nvSpPr>
          <p:spPr>
            <a:xfrm>
              <a:off x="0" y="0"/>
              <a:ext cx="12192000" cy="943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10" name="Grupo 18">
              <a:extLst>
                <a:ext uri="{FF2B5EF4-FFF2-40B4-BE49-F238E27FC236}">
                  <a16:creationId xmlns:a16="http://schemas.microsoft.com/office/drawing/2014/main" xmlns="" id="{F63DDC89-E57F-470D-A77A-F314E24E4F62}"/>
                </a:ext>
              </a:extLst>
            </p:cNvPr>
            <p:cNvGrpSpPr/>
            <p:nvPr/>
          </p:nvGrpSpPr>
          <p:grpSpPr>
            <a:xfrm>
              <a:off x="-27339" y="3942"/>
              <a:ext cx="12154671" cy="933013"/>
              <a:chOff x="-227589" y="-425534"/>
              <a:chExt cx="12154671" cy="817474"/>
            </a:xfrm>
          </p:grpSpPr>
          <p:pic>
            <p:nvPicPr>
              <p:cNvPr id="11" name="Gráfico 19">
                <a:extLst>
                  <a:ext uri="{FF2B5EF4-FFF2-40B4-BE49-F238E27FC236}">
                    <a16:creationId xmlns:a16="http://schemas.microsoft.com/office/drawing/2014/main" xmlns="" id="{87FC4CA9-39F1-4A97-8D1D-584B963A4619}"/>
                  </a:ext>
                </a:extLst>
              </p:cNvPr>
              <p:cNvPicPr>
                <a:picLocks noChangeAspect="1"/>
              </p:cNvPicPr>
              <p:nvPr/>
            </p:nvPicPr>
            <p:blipFill rotWithShape="1">
              <a:blip r:embed="rId13">
                <a:extLst>
                  <a:ext uri="{96DAC541-7B7A-43D3-8B79-37D633B846F1}">
                    <asvg:svgBlip xmlns="" xmlns:asvg="http://schemas.microsoft.com/office/drawing/2016/SVG/main" r:embed="rId14"/>
                  </a:ext>
                </a:extLst>
              </a:blip>
              <a:srcRect l="3902" t="45914" r="1813" b="44656"/>
              <a:stretch/>
            </p:blipFill>
            <p:spPr>
              <a:xfrm>
                <a:off x="-227589" y="-425530"/>
                <a:ext cx="4061035" cy="817470"/>
              </a:xfrm>
              <a:prstGeom prst="rect">
                <a:avLst/>
              </a:prstGeom>
            </p:spPr>
          </p:pic>
          <p:pic>
            <p:nvPicPr>
              <p:cNvPr id="13" name="Gráfico 20">
                <a:extLst>
                  <a:ext uri="{FF2B5EF4-FFF2-40B4-BE49-F238E27FC236}">
                    <a16:creationId xmlns:a16="http://schemas.microsoft.com/office/drawing/2014/main" xmlns="" id="{B4EC7D85-A99C-4BB4-AF1D-3BAECF1AFC4B}"/>
                  </a:ext>
                </a:extLst>
              </p:cNvPr>
              <p:cNvPicPr>
                <a:picLocks noChangeAspect="1"/>
              </p:cNvPicPr>
              <p:nvPr/>
            </p:nvPicPr>
            <p:blipFill rotWithShape="1">
              <a:blip r:embed="rId13">
                <a:extLst>
                  <a:ext uri="{96DAC541-7B7A-43D3-8B79-37D633B846F1}">
                    <asvg:svgBlip xmlns="" xmlns:asvg="http://schemas.microsoft.com/office/drawing/2016/SVG/main" r:embed="rId14"/>
                  </a:ext>
                </a:extLst>
              </a:blip>
              <a:srcRect l="3902" t="65934" r="1813" b="24636"/>
              <a:stretch/>
            </p:blipFill>
            <p:spPr>
              <a:xfrm>
                <a:off x="3851630" y="-425534"/>
                <a:ext cx="4061035" cy="817470"/>
              </a:xfrm>
              <a:prstGeom prst="rect">
                <a:avLst/>
              </a:prstGeom>
            </p:spPr>
          </p:pic>
          <p:pic>
            <p:nvPicPr>
              <p:cNvPr id="17" name="Gráfico 21">
                <a:extLst>
                  <a:ext uri="{FF2B5EF4-FFF2-40B4-BE49-F238E27FC236}">
                    <a16:creationId xmlns:a16="http://schemas.microsoft.com/office/drawing/2014/main" xmlns="" id="{6CE81B15-E26B-4744-85BC-FE82F94084C8}"/>
                  </a:ext>
                </a:extLst>
              </p:cNvPr>
              <p:cNvPicPr>
                <a:picLocks noChangeAspect="1"/>
              </p:cNvPicPr>
              <p:nvPr/>
            </p:nvPicPr>
            <p:blipFill rotWithShape="1">
              <a:blip r:embed="rId13">
                <a:extLst>
                  <a:ext uri="{96DAC541-7B7A-43D3-8B79-37D633B846F1}">
                    <asvg:svgBlip xmlns="" xmlns:asvg="http://schemas.microsoft.com/office/drawing/2016/SVG/main" r:embed="rId14"/>
                  </a:ext>
                </a:extLst>
              </a:blip>
              <a:srcRect l="3902" t="86744" r="1813" b="3826"/>
              <a:stretch/>
            </p:blipFill>
            <p:spPr>
              <a:xfrm>
                <a:off x="7866047" y="-425530"/>
                <a:ext cx="4061035" cy="817470"/>
              </a:xfrm>
              <a:prstGeom prst="rect">
                <a:avLst/>
              </a:prstGeom>
            </p:spPr>
          </p:pic>
        </p:grpSp>
      </p:grpSp>
      <p:grpSp>
        <p:nvGrpSpPr>
          <p:cNvPr id="18" name="17 Grupo"/>
          <p:cNvGrpSpPr/>
          <p:nvPr/>
        </p:nvGrpSpPr>
        <p:grpSpPr>
          <a:xfrm>
            <a:off x="15028" y="1000119"/>
            <a:ext cx="3464857" cy="731707"/>
            <a:chOff x="3881874" y="1299735"/>
            <a:chExt cx="3464857" cy="731707"/>
          </a:xfrm>
        </p:grpSpPr>
        <p:sp>
          <p:nvSpPr>
            <p:cNvPr id="19" name="3 Rectángulo"/>
            <p:cNvSpPr/>
            <p:nvPr/>
          </p:nvSpPr>
          <p:spPr>
            <a:xfrm>
              <a:off x="3881874" y="1299735"/>
              <a:ext cx="3464857" cy="400110"/>
            </a:xfrm>
            <a:prstGeom prst="rect">
              <a:avLst/>
            </a:prstGeom>
            <a:noFill/>
            <a:effectLst/>
          </p:spPr>
          <p:txBody>
            <a:bodyPr wrap="square" lIns="72000">
              <a:spAutoFit/>
            </a:bodyPr>
            <a:lstStyle/>
            <a:p>
              <a:pPr algn="ctr"/>
              <a:r>
                <a:rPr lang="es-CL" sz="2000" b="1" dirty="0" smtClean="0">
                  <a:solidFill>
                    <a:srgbClr val="0070C0"/>
                  </a:solidFill>
                </a:rPr>
                <a:t>Programa de Mejoramiento de </a:t>
              </a:r>
            </a:p>
          </p:txBody>
        </p:sp>
        <p:sp>
          <p:nvSpPr>
            <p:cNvPr id="20" name="Rectángulo 6"/>
            <p:cNvSpPr/>
            <p:nvPr/>
          </p:nvSpPr>
          <p:spPr>
            <a:xfrm>
              <a:off x="3881874" y="1431278"/>
              <a:ext cx="3464857" cy="600164"/>
            </a:xfrm>
            <a:prstGeom prst="rect">
              <a:avLst/>
            </a:prstGeom>
            <a:noFill/>
          </p:spPr>
          <p:txBody>
            <a:bodyPr wrap="square">
              <a:spAutoFit/>
            </a:bodyPr>
            <a:lstStyle/>
            <a:p>
              <a:pPr algn="ctr"/>
              <a:r>
                <a:rPr lang="es-CL" sz="3200" b="1" dirty="0">
                  <a:solidFill>
                    <a:srgbClr val="0070C0"/>
                  </a:solidFill>
                </a:rPr>
                <a:t>Viviendas y Barrios</a:t>
              </a:r>
            </a:p>
          </p:txBody>
        </p:sp>
      </p:grpSp>
      <p:pic>
        <p:nvPicPr>
          <p:cNvPr id="22" name="21 Imagen"/>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945469" y="952499"/>
            <a:ext cx="1132231" cy="807845"/>
          </a:xfrm>
          <a:prstGeom prst="rect">
            <a:avLst/>
          </a:prstGeom>
        </p:spPr>
      </p:pic>
      <p:sp>
        <p:nvSpPr>
          <p:cNvPr id="21" name="Rectángulo 6"/>
          <p:cNvSpPr/>
          <p:nvPr/>
        </p:nvSpPr>
        <p:spPr>
          <a:xfrm>
            <a:off x="0" y="1114575"/>
            <a:ext cx="10945469" cy="523220"/>
          </a:xfrm>
          <a:prstGeom prst="rect">
            <a:avLst/>
          </a:prstGeom>
          <a:noFill/>
        </p:spPr>
        <p:txBody>
          <a:bodyPr wrap="square">
            <a:spAutoFit/>
          </a:bodyPr>
          <a:lstStyle/>
          <a:p>
            <a:pPr algn="r"/>
            <a:r>
              <a:rPr lang="es-CL" sz="2800" b="1" dirty="0" smtClean="0">
                <a:solidFill>
                  <a:srgbClr val="0070C0"/>
                </a:solidFill>
              </a:rPr>
              <a:t>D.S.27/2016 </a:t>
            </a:r>
            <a:endParaRPr lang="es-CL" sz="2800" b="1" dirty="0">
              <a:solidFill>
                <a:srgbClr val="0070C0"/>
              </a:solidFill>
            </a:endParaRPr>
          </a:p>
        </p:txBody>
      </p:sp>
    </p:spTree>
    <p:extLst>
      <p:ext uri="{BB962C8B-B14F-4D97-AF65-F5344CB8AC3E}">
        <p14:creationId xmlns:p14="http://schemas.microsoft.com/office/powerpoint/2010/main" val="298772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14" grpId="0">
        <p:bldAsOne/>
      </p:bldGraphic>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1" y="1774774"/>
            <a:ext cx="12192000" cy="338554"/>
          </a:xfrm>
          <a:prstGeom prst="rect">
            <a:avLst/>
          </a:prstGeom>
          <a:solidFill>
            <a:srgbClr val="203864"/>
          </a:solidFill>
        </p:spPr>
        <p:txBody>
          <a:bodyPr wrap="square">
            <a:spAutoFit/>
          </a:bodyPr>
          <a:lstStyle/>
          <a:p>
            <a:r>
              <a:rPr lang="es-ES_tradnl" sz="1600" b="1" kern="0" spc="-15" dirty="0" smtClean="0">
                <a:solidFill>
                  <a:schemeClr val="bg1"/>
                </a:solidFill>
                <a:latin typeface="Calibri (Cuerpo)"/>
                <a:ea typeface="Times New Roman" panose="02020603050405020304" pitchFamily="18" charset="0"/>
                <a:cs typeface="Times New Roman" panose="02020603050405020304" pitchFamily="18" charset="0"/>
              </a:rPr>
              <a:t>Cada Resolución de Llamado deberá definir:</a:t>
            </a:r>
            <a:endParaRPr lang="es-CL" sz="1600" dirty="0"/>
          </a:p>
        </p:txBody>
      </p:sp>
      <p:sp>
        <p:nvSpPr>
          <p:cNvPr id="2" name="Rectángulo 1"/>
          <p:cNvSpPr/>
          <p:nvPr/>
        </p:nvSpPr>
        <p:spPr>
          <a:xfrm>
            <a:off x="434715" y="2199348"/>
            <a:ext cx="11324578" cy="3539430"/>
          </a:xfrm>
          <a:prstGeom prst="rect">
            <a:avLst/>
          </a:prstGeom>
        </p:spPr>
        <p:txBody>
          <a:bodyPr wrap="square">
            <a:spAutoFit/>
          </a:bodyPr>
          <a:lstStyle/>
          <a:p>
            <a:pPr algn="just"/>
            <a:endParaRPr lang="es-ES" sz="1600" dirty="0" smtClean="0">
              <a:latin typeface="Calibri (Cuerpo)"/>
            </a:endParaRPr>
          </a:p>
          <a:p>
            <a:pPr algn="just"/>
            <a:r>
              <a:rPr lang="es-ES" sz="1600" dirty="0" smtClean="0">
                <a:latin typeface="Calibri (Cuerpo)"/>
              </a:rPr>
              <a:t>1. Los </a:t>
            </a:r>
            <a:r>
              <a:rPr lang="es-ES" sz="1600" b="1" dirty="0">
                <a:solidFill>
                  <a:srgbClr val="0070C0"/>
                </a:solidFill>
                <a:latin typeface="Calibri (Cuerpo)"/>
              </a:rPr>
              <a:t>plazos</a:t>
            </a:r>
            <a:r>
              <a:rPr lang="es-ES" sz="1600" dirty="0">
                <a:latin typeface="Calibri (Cuerpo)"/>
              </a:rPr>
              <a:t> correspondientes a los procesos y fases de postulación y selección.</a:t>
            </a:r>
          </a:p>
          <a:p>
            <a:pPr algn="just"/>
            <a:endParaRPr lang="es-ES" sz="1600" dirty="0">
              <a:latin typeface="Calibri (Cuerpo)"/>
            </a:endParaRPr>
          </a:p>
          <a:p>
            <a:pPr algn="just"/>
            <a:r>
              <a:rPr lang="es-ES" sz="1600" dirty="0">
                <a:latin typeface="Calibri (Cuerpo)"/>
              </a:rPr>
              <a:t>2</a:t>
            </a:r>
            <a:r>
              <a:rPr lang="es-ES" sz="1600" dirty="0" smtClean="0">
                <a:latin typeface="Calibri (Cuerpo)"/>
              </a:rPr>
              <a:t>. El </a:t>
            </a:r>
            <a:r>
              <a:rPr lang="es-ES" sz="1600" b="1" dirty="0">
                <a:solidFill>
                  <a:srgbClr val="0070C0"/>
                </a:solidFill>
                <a:latin typeface="Calibri (Cuerpo)"/>
              </a:rPr>
              <a:t>monto de los recursos </a:t>
            </a:r>
            <a:r>
              <a:rPr lang="es-ES" sz="1600" dirty="0">
                <a:latin typeface="Calibri (Cuerpo)"/>
              </a:rPr>
              <a:t>que se destinarán al llamado, los que se podrán </a:t>
            </a:r>
            <a:r>
              <a:rPr lang="es-ES" sz="1600" b="1" dirty="0">
                <a:solidFill>
                  <a:srgbClr val="0070C0"/>
                </a:solidFill>
                <a:latin typeface="Calibri (Cuerpo)"/>
              </a:rPr>
              <a:t>distribuir</a:t>
            </a:r>
            <a:r>
              <a:rPr lang="es-ES" sz="1600" b="1" dirty="0">
                <a:solidFill>
                  <a:srgbClr val="00B0F0"/>
                </a:solidFill>
                <a:latin typeface="Calibri (Cuerpo)"/>
              </a:rPr>
              <a:t> </a:t>
            </a:r>
            <a:r>
              <a:rPr lang="es-ES" sz="1600" b="1" dirty="0">
                <a:solidFill>
                  <a:srgbClr val="0070C0"/>
                </a:solidFill>
                <a:latin typeface="Calibri (Cuerpo)"/>
              </a:rPr>
              <a:t>por regiones, provincias, comunas, localidades y/o sectores</a:t>
            </a:r>
            <a:r>
              <a:rPr lang="es-ES" sz="1600" dirty="0">
                <a:latin typeface="Calibri (Cuerpo)"/>
              </a:rPr>
              <a:t>, si corresponde.</a:t>
            </a:r>
          </a:p>
          <a:p>
            <a:pPr algn="just"/>
            <a:endParaRPr lang="es-ES" sz="1600" dirty="0">
              <a:latin typeface="Calibri (Cuerpo)"/>
            </a:endParaRPr>
          </a:p>
          <a:p>
            <a:pPr algn="just"/>
            <a:r>
              <a:rPr lang="es-ES" sz="1600" dirty="0">
                <a:latin typeface="Calibri (Cuerpo)"/>
              </a:rPr>
              <a:t>3</a:t>
            </a:r>
            <a:r>
              <a:rPr lang="es-ES" sz="1600" dirty="0" smtClean="0">
                <a:latin typeface="Calibri (Cuerpo)"/>
              </a:rPr>
              <a:t>. Los </a:t>
            </a:r>
            <a:r>
              <a:rPr lang="es-ES" sz="1600" b="1" dirty="0">
                <a:solidFill>
                  <a:srgbClr val="0070C0"/>
                </a:solidFill>
                <a:latin typeface="Calibri (Cuerpo)"/>
              </a:rPr>
              <a:t>tipos de equipamientos comunitarios, viviendas y condominios </a:t>
            </a:r>
            <a:r>
              <a:rPr lang="es-ES" sz="1600" dirty="0">
                <a:latin typeface="Calibri (Cuerpo)"/>
              </a:rPr>
              <a:t>objeto del llamado, si corresponde.</a:t>
            </a:r>
          </a:p>
          <a:p>
            <a:pPr algn="just"/>
            <a:endParaRPr lang="es-ES" sz="1600" dirty="0">
              <a:latin typeface="Calibri (Cuerpo)"/>
            </a:endParaRPr>
          </a:p>
          <a:p>
            <a:pPr algn="just"/>
            <a:r>
              <a:rPr lang="es-ES" sz="1600" dirty="0">
                <a:latin typeface="Calibri (Cuerpo)"/>
              </a:rPr>
              <a:t>4</a:t>
            </a:r>
            <a:r>
              <a:rPr lang="es-ES" sz="1600" dirty="0" smtClean="0">
                <a:latin typeface="Calibri (Cuerpo)"/>
              </a:rPr>
              <a:t>. Los </a:t>
            </a:r>
            <a:r>
              <a:rPr lang="es-ES" sz="1600" b="1" dirty="0">
                <a:solidFill>
                  <a:srgbClr val="0070C0"/>
                </a:solidFill>
                <a:latin typeface="Calibri (Cuerpo)"/>
              </a:rPr>
              <a:t>tipos de proyecto y obras a concursar</a:t>
            </a:r>
            <a:r>
              <a:rPr lang="es-ES" sz="1600" dirty="0">
                <a:latin typeface="Calibri (Cuerpo)"/>
              </a:rPr>
              <a:t>, pudiendo incluso determinar el</a:t>
            </a:r>
            <a:r>
              <a:rPr lang="es-ES" sz="1600" dirty="0">
                <a:solidFill>
                  <a:srgbClr val="0070C0"/>
                </a:solidFill>
                <a:latin typeface="Calibri (Cuerpo)"/>
              </a:rPr>
              <a:t> </a:t>
            </a:r>
            <a:r>
              <a:rPr lang="es-ES" sz="1600" b="1" dirty="0">
                <a:solidFill>
                  <a:srgbClr val="0070C0"/>
                </a:solidFill>
                <a:latin typeface="Calibri (Cuerpo)"/>
              </a:rPr>
              <a:t>porcentaje de recursos para cada uno de ellos y el monto máximo del subsidio unitario</a:t>
            </a:r>
            <a:r>
              <a:rPr lang="es-ES" sz="1600" dirty="0">
                <a:latin typeface="Calibri (Cuerpo)"/>
              </a:rPr>
              <a:t>, cuyo valor podrá ser menor o igual al establecido en cada uno de los Capítulos.</a:t>
            </a:r>
          </a:p>
          <a:p>
            <a:pPr algn="just"/>
            <a:endParaRPr lang="es-ES" sz="1600" dirty="0">
              <a:latin typeface="Calibri (Cuerpo)"/>
            </a:endParaRPr>
          </a:p>
          <a:p>
            <a:pPr algn="just"/>
            <a:r>
              <a:rPr lang="es-ES" sz="1600" dirty="0">
                <a:latin typeface="Calibri (Cuerpo)"/>
              </a:rPr>
              <a:t>5</a:t>
            </a:r>
            <a:r>
              <a:rPr lang="es-ES" sz="1600" dirty="0" smtClean="0">
                <a:latin typeface="Calibri (Cuerpo)"/>
              </a:rPr>
              <a:t>. Los </a:t>
            </a:r>
            <a:r>
              <a:rPr lang="es-ES" sz="1600" b="1" dirty="0">
                <a:solidFill>
                  <a:srgbClr val="0070C0"/>
                </a:solidFill>
                <a:latin typeface="Calibri (Cuerpo)"/>
              </a:rPr>
              <a:t>grupos de atención objeto del llamado </a:t>
            </a:r>
            <a:r>
              <a:rPr lang="es-ES" sz="1600" dirty="0">
                <a:latin typeface="Calibri (Cuerpo)"/>
              </a:rPr>
              <a:t>y la descripción de los antecedentes requeridos para acreditar su condición.</a:t>
            </a:r>
          </a:p>
        </p:txBody>
      </p:sp>
      <p:grpSp>
        <p:nvGrpSpPr>
          <p:cNvPr id="6" name="5 Grupo"/>
          <p:cNvGrpSpPr/>
          <p:nvPr/>
        </p:nvGrpSpPr>
        <p:grpSpPr>
          <a:xfrm>
            <a:off x="-27339" y="-2543"/>
            <a:ext cx="12219339" cy="943440"/>
            <a:chOff x="-27339" y="0"/>
            <a:chExt cx="12219339" cy="943440"/>
          </a:xfrm>
        </p:grpSpPr>
        <p:sp>
          <p:nvSpPr>
            <p:cNvPr id="7" name="Rectángulo 23">
              <a:extLst>
                <a:ext uri="{FF2B5EF4-FFF2-40B4-BE49-F238E27FC236}">
                  <a16:creationId xmlns:a16="http://schemas.microsoft.com/office/drawing/2014/main" xmlns="" id="{5D844C73-7959-4F1B-8209-02F0A7374F3D}"/>
                </a:ext>
              </a:extLst>
            </p:cNvPr>
            <p:cNvSpPr/>
            <p:nvPr/>
          </p:nvSpPr>
          <p:spPr>
            <a:xfrm>
              <a:off x="0" y="0"/>
              <a:ext cx="12192000" cy="943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8" name="Grupo 18">
              <a:extLst>
                <a:ext uri="{FF2B5EF4-FFF2-40B4-BE49-F238E27FC236}">
                  <a16:creationId xmlns:a16="http://schemas.microsoft.com/office/drawing/2014/main" xmlns="" id="{F63DDC89-E57F-470D-A77A-F314E24E4F62}"/>
                </a:ext>
              </a:extLst>
            </p:cNvPr>
            <p:cNvGrpSpPr/>
            <p:nvPr/>
          </p:nvGrpSpPr>
          <p:grpSpPr>
            <a:xfrm>
              <a:off x="-27339" y="3942"/>
              <a:ext cx="12154671" cy="933013"/>
              <a:chOff x="-227589" y="-425534"/>
              <a:chExt cx="12154671" cy="817474"/>
            </a:xfrm>
          </p:grpSpPr>
          <p:pic>
            <p:nvPicPr>
              <p:cNvPr id="9" name="Gráfico 19">
                <a:extLst>
                  <a:ext uri="{FF2B5EF4-FFF2-40B4-BE49-F238E27FC236}">
                    <a16:creationId xmlns:a16="http://schemas.microsoft.com/office/drawing/2014/main" xmlns="" id="{87FC4CA9-39F1-4A97-8D1D-584B963A4619}"/>
                  </a:ext>
                </a:extLst>
              </p:cNvPr>
              <p:cNvPicPr>
                <a:picLocks noChangeAspect="1"/>
              </p:cNvPicPr>
              <p:nvPr/>
            </p:nvPicPr>
            <p:blipFill rotWithShape="1">
              <a:blip r:embed="rId3">
                <a:extLst>
                  <a:ext uri="{96DAC541-7B7A-43D3-8B79-37D633B846F1}">
                    <asvg:svgBlip xmlns="" xmlns:asvg="http://schemas.microsoft.com/office/drawing/2016/SVG/main" r:embed="rId5"/>
                  </a:ext>
                </a:extLst>
              </a:blip>
              <a:srcRect l="3902" t="45914" r="1813" b="44656"/>
              <a:stretch/>
            </p:blipFill>
            <p:spPr>
              <a:xfrm>
                <a:off x="-227589" y="-425530"/>
                <a:ext cx="4061035" cy="817470"/>
              </a:xfrm>
              <a:prstGeom prst="rect">
                <a:avLst/>
              </a:prstGeom>
            </p:spPr>
          </p:pic>
          <p:pic>
            <p:nvPicPr>
              <p:cNvPr id="10" name="Gráfico 20">
                <a:extLst>
                  <a:ext uri="{FF2B5EF4-FFF2-40B4-BE49-F238E27FC236}">
                    <a16:creationId xmlns:a16="http://schemas.microsoft.com/office/drawing/2014/main" xmlns="" id="{B4EC7D85-A99C-4BB4-AF1D-3BAECF1AFC4B}"/>
                  </a:ext>
                </a:extLst>
              </p:cNvPr>
              <p:cNvPicPr>
                <a:picLocks noChangeAspect="1"/>
              </p:cNvPicPr>
              <p:nvPr/>
            </p:nvPicPr>
            <p:blipFill rotWithShape="1">
              <a:blip r:embed="rId3">
                <a:extLst>
                  <a:ext uri="{96DAC541-7B7A-43D3-8B79-37D633B846F1}">
                    <asvg:svgBlip xmlns="" xmlns:asvg="http://schemas.microsoft.com/office/drawing/2016/SVG/main" r:embed="rId5"/>
                  </a:ext>
                </a:extLst>
              </a:blip>
              <a:srcRect l="3902" t="65934" r="1813" b="24636"/>
              <a:stretch/>
            </p:blipFill>
            <p:spPr>
              <a:xfrm>
                <a:off x="3851630" y="-425534"/>
                <a:ext cx="4061035" cy="817470"/>
              </a:xfrm>
              <a:prstGeom prst="rect">
                <a:avLst/>
              </a:prstGeom>
            </p:spPr>
          </p:pic>
          <p:pic>
            <p:nvPicPr>
              <p:cNvPr id="11" name="Gráfico 21">
                <a:extLst>
                  <a:ext uri="{FF2B5EF4-FFF2-40B4-BE49-F238E27FC236}">
                    <a16:creationId xmlns:a16="http://schemas.microsoft.com/office/drawing/2014/main" xmlns="" id="{6CE81B15-E26B-4744-85BC-FE82F94084C8}"/>
                  </a:ext>
                </a:extLst>
              </p:cNvPr>
              <p:cNvPicPr>
                <a:picLocks noChangeAspect="1"/>
              </p:cNvPicPr>
              <p:nvPr/>
            </p:nvPicPr>
            <p:blipFill rotWithShape="1">
              <a:blip r:embed="rId3">
                <a:extLst>
                  <a:ext uri="{96DAC541-7B7A-43D3-8B79-37D633B846F1}">
                    <asvg:svgBlip xmlns="" xmlns:asvg="http://schemas.microsoft.com/office/drawing/2016/SVG/main" r:embed="rId5"/>
                  </a:ext>
                </a:extLst>
              </a:blip>
              <a:srcRect l="3902" t="86744" r="1813" b="3826"/>
              <a:stretch/>
            </p:blipFill>
            <p:spPr>
              <a:xfrm>
                <a:off x="7866047" y="-425530"/>
                <a:ext cx="4061035" cy="817470"/>
              </a:xfrm>
              <a:prstGeom prst="rect">
                <a:avLst/>
              </a:prstGeom>
            </p:spPr>
          </p:pic>
        </p:grpSp>
      </p:grpSp>
      <p:pic>
        <p:nvPicPr>
          <p:cNvPr id="5" name="Imagen 4"/>
          <p:cNvPicPr>
            <a:picLocks noChangeAspect="1"/>
          </p:cNvPicPr>
          <p:nvPr/>
        </p:nvPicPr>
        <p:blipFill rotWithShape="1">
          <a:blip r:embed="rId6"/>
          <a:srcRect l="15226" t="12945" r="14633" b="27943"/>
          <a:stretch/>
        </p:blipFill>
        <p:spPr>
          <a:xfrm>
            <a:off x="94542" y="1073570"/>
            <a:ext cx="3334871" cy="567097"/>
          </a:xfrm>
          <a:prstGeom prst="rect">
            <a:avLst/>
          </a:prstGeom>
        </p:spPr>
      </p:pic>
      <p:pic>
        <p:nvPicPr>
          <p:cNvPr id="14" name="13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45469" y="952499"/>
            <a:ext cx="1132231" cy="807845"/>
          </a:xfrm>
          <a:prstGeom prst="rect">
            <a:avLst/>
          </a:prstGeom>
        </p:spPr>
      </p:pic>
      <p:sp>
        <p:nvSpPr>
          <p:cNvPr id="13" name="Rectángulo 6"/>
          <p:cNvSpPr/>
          <p:nvPr/>
        </p:nvSpPr>
        <p:spPr>
          <a:xfrm>
            <a:off x="0" y="1114575"/>
            <a:ext cx="10945469" cy="523220"/>
          </a:xfrm>
          <a:prstGeom prst="rect">
            <a:avLst/>
          </a:prstGeom>
          <a:noFill/>
        </p:spPr>
        <p:txBody>
          <a:bodyPr wrap="square">
            <a:spAutoFit/>
          </a:bodyPr>
          <a:lstStyle/>
          <a:p>
            <a:pPr algn="r"/>
            <a:r>
              <a:rPr lang="es-CL" sz="2800" b="1" dirty="0" smtClean="0">
                <a:solidFill>
                  <a:srgbClr val="0070C0"/>
                </a:solidFill>
              </a:rPr>
              <a:t>D.S.27/2016 </a:t>
            </a:r>
            <a:endParaRPr lang="es-CL" sz="2800" b="1" dirty="0">
              <a:solidFill>
                <a:srgbClr val="0070C0"/>
              </a:solidFill>
            </a:endParaRPr>
          </a:p>
        </p:txBody>
      </p:sp>
    </p:spTree>
    <p:extLst>
      <p:ext uri="{BB962C8B-B14F-4D97-AF65-F5344CB8AC3E}">
        <p14:creationId xmlns:p14="http://schemas.microsoft.com/office/powerpoint/2010/main" val="101008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8">
            <a:extLst>
              <a:ext uri="{FF2B5EF4-FFF2-40B4-BE49-F238E27FC236}">
                <a16:creationId xmlns:a16="http://schemas.microsoft.com/office/drawing/2014/main" xmlns="" id="{5D844C73-7959-4F1B-8209-02F0A7374F3D}"/>
              </a:ext>
            </a:extLst>
          </p:cNvPr>
          <p:cNvSpPr/>
          <p:nvPr/>
        </p:nvSpPr>
        <p:spPr>
          <a:xfrm>
            <a:off x="0" y="0"/>
            <a:ext cx="12192000" cy="6858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5" name="Rectángulo 4">
            <a:extLst>
              <a:ext uri="{FF2B5EF4-FFF2-40B4-BE49-F238E27FC236}">
                <a16:creationId xmlns:a16="http://schemas.microsoft.com/office/drawing/2014/main" xmlns="" id="{5B6AF5B4-1B8C-4C8A-A00F-E13168F21131}"/>
              </a:ext>
            </a:extLst>
          </p:cNvPr>
          <p:cNvSpPr/>
          <p:nvPr/>
        </p:nvSpPr>
        <p:spPr>
          <a:xfrm>
            <a:off x="0" y="4642339"/>
            <a:ext cx="12192000" cy="76786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6" name="Imagen 1"/>
          <p:cNvPicPr>
            <a:picLocks noChangeAspect="1"/>
          </p:cNvPicPr>
          <p:nvPr/>
        </p:nvPicPr>
        <p:blipFill>
          <a:blip r:embed="rId2"/>
          <a:stretch>
            <a:fillRect/>
          </a:stretch>
        </p:blipFill>
        <p:spPr>
          <a:xfrm>
            <a:off x="0" y="-1114426"/>
            <a:ext cx="4954502" cy="8069349"/>
          </a:xfrm>
          <a:prstGeom prst="rect">
            <a:avLst/>
          </a:prstGeom>
        </p:spPr>
      </p:pic>
      <p:sp>
        <p:nvSpPr>
          <p:cNvPr id="7" name="CuadroTexto 2">
            <a:extLst>
              <a:ext uri="{FF2B5EF4-FFF2-40B4-BE49-F238E27FC236}">
                <a16:creationId xmlns:a16="http://schemas.microsoft.com/office/drawing/2014/main" xmlns="" id="{40BA2A75-9332-426A-9839-0E914B7849DD}"/>
              </a:ext>
            </a:extLst>
          </p:cNvPr>
          <p:cNvSpPr txBox="1"/>
          <p:nvPr/>
        </p:nvSpPr>
        <p:spPr>
          <a:xfrm>
            <a:off x="4646073" y="3760430"/>
            <a:ext cx="7038976" cy="669479"/>
          </a:xfrm>
          <a:prstGeom prst="rect">
            <a:avLst/>
          </a:prstGeom>
          <a:noFill/>
        </p:spPr>
        <p:txBody>
          <a:bodyPr wrap="square" rtlCol="0">
            <a:spAutoFit/>
          </a:bodyPr>
          <a:lstStyle/>
          <a:p>
            <a:pPr algn="ctr">
              <a:lnSpc>
                <a:spcPts val="4100"/>
              </a:lnSpc>
            </a:pPr>
            <a:r>
              <a:rPr lang="es-CL" sz="5400" b="1" dirty="0" smtClean="0">
                <a:solidFill>
                  <a:schemeClr val="accent1">
                    <a:lumMod val="75000"/>
                  </a:schemeClr>
                </a:solidFill>
              </a:rPr>
              <a:t>Capítulo I</a:t>
            </a:r>
            <a:endParaRPr lang="es-CL" sz="5400" b="1" dirty="0">
              <a:solidFill>
                <a:schemeClr val="accent1">
                  <a:lumMod val="75000"/>
                </a:schemeClr>
              </a:solidFill>
            </a:endParaRPr>
          </a:p>
        </p:txBody>
      </p:sp>
      <p:pic>
        <p:nvPicPr>
          <p:cNvPr id="8" name="Gráfico 14">
            <a:extLst>
              <a:ext uri="{FF2B5EF4-FFF2-40B4-BE49-F238E27FC236}">
                <a16:creationId xmlns:a16="http://schemas.microsoft.com/office/drawing/2014/main" xmlns="" id="{6EA886A8-14C5-46D6-9A25-520A9406E451}"/>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321347" y="0"/>
            <a:ext cx="1724402" cy="167524"/>
          </a:xfrm>
          <a:prstGeom prst="rect">
            <a:avLst/>
          </a:prstGeom>
        </p:spPr>
      </p:pic>
      <p:sp>
        <p:nvSpPr>
          <p:cNvPr id="9" name="CuadroTexto 16">
            <a:extLst>
              <a:ext uri="{FF2B5EF4-FFF2-40B4-BE49-F238E27FC236}">
                <a16:creationId xmlns:a16="http://schemas.microsoft.com/office/drawing/2014/main" xmlns="" id="{53FBE0BF-BF0E-4408-A675-71B1107175DD}"/>
              </a:ext>
            </a:extLst>
          </p:cNvPr>
          <p:cNvSpPr txBox="1"/>
          <p:nvPr/>
        </p:nvSpPr>
        <p:spPr>
          <a:xfrm>
            <a:off x="3847604" y="4744749"/>
            <a:ext cx="8344395" cy="523220"/>
          </a:xfrm>
          <a:prstGeom prst="rect">
            <a:avLst/>
          </a:prstGeom>
          <a:noFill/>
        </p:spPr>
        <p:txBody>
          <a:bodyPr wrap="square" rtlCol="0">
            <a:spAutoFit/>
          </a:bodyPr>
          <a:lstStyle/>
          <a:p>
            <a:pPr algn="ctr"/>
            <a:r>
              <a:rPr lang="es-CL" sz="2800" b="1" dirty="0">
                <a:solidFill>
                  <a:schemeClr val="bg1"/>
                </a:solidFill>
              </a:rPr>
              <a:t>Proyectos para el Equipamiento Comunitario</a:t>
            </a:r>
          </a:p>
        </p:txBody>
      </p:sp>
    </p:spTree>
    <p:extLst>
      <p:ext uri="{BB962C8B-B14F-4D97-AF65-F5344CB8AC3E}">
        <p14:creationId xmlns:p14="http://schemas.microsoft.com/office/powerpoint/2010/main" val="297416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355897" y="1729380"/>
            <a:ext cx="3457812" cy="400110"/>
          </a:xfrm>
          <a:prstGeom prst="rect">
            <a:avLst/>
          </a:prstGeom>
          <a:noFill/>
        </p:spPr>
        <p:txBody>
          <a:bodyPr wrap="square" rtlCol="0">
            <a:spAutoFit/>
          </a:bodyPr>
          <a:lstStyle/>
          <a:p>
            <a:r>
              <a:rPr lang="es-CL" sz="2000" b="1" dirty="0" smtClean="0">
                <a:solidFill>
                  <a:srgbClr val="0070C0"/>
                </a:solidFill>
              </a:rPr>
              <a:t>¿Qué proyectos financia?</a:t>
            </a:r>
            <a:endParaRPr lang="es-CL" sz="2000" b="1" dirty="0">
              <a:solidFill>
                <a:srgbClr val="0070C0"/>
              </a:solidFill>
            </a:endParaRPr>
          </a:p>
        </p:txBody>
      </p:sp>
      <p:sp>
        <p:nvSpPr>
          <p:cNvPr id="4" name="Rectángulo 3"/>
          <p:cNvSpPr/>
          <p:nvPr/>
        </p:nvSpPr>
        <p:spPr>
          <a:xfrm>
            <a:off x="3355898" y="2135729"/>
            <a:ext cx="3457813" cy="673017"/>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Construcción de edificaciones comunitarias</a:t>
            </a:r>
            <a:endParaRPr lang="es-CL" b="1" dirty="0"/>
          </a:p>
        </p:txBody>
      </p:sp>
      <p:sp>
        <p:nvSpPr>
          <p:cNvPr id="15" name="Rectángulo 14"/>
          <p:cNvSpPr/>
          <p:nvPr/>
        </p:nvSpPr>
        <p:spPr>
          <a:xfrm>
            <a:off x="3355897" y="3087683"/>
            <a:ext cx="3457813" cy="673017"/>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Mejoramiento de edificaciones comunitarias</a:t>
            </a:r>
            <a:endParaRPr lang="es-CL" b="1" dirty="0"/>
          </a:p>
        </p:txBody>
      </p:sp>
      <p:sp>
        <p:nvSpPr>
          <p:cNvPr id="16" name="Rectángulo 15"/>
          <p:cNvSpPr/>
          <p:nvPr/>
        </p:nvSpPr>
        <p:spPr>
          <a:xfrm>
            <a:off x="3355896" y="4039637"/>
            <a:ext cx="3457813" cy="673017"/>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Construcción y/o Mejoramiento de Áreas Verdes</a:t>
            </a:r>
            <a:endParaRPr lang="es-CL" b="1" dirty="0"/>
          </a:p>
        </p:txBody>
      </p:sp>
      <p:sp>
        <p:nvSpPr>
          <p:cNvPr id="17" name="Rectángulo 16"/>
          <p:cNvSpPr/>
          <p:nvPr/>
        </p:nvSpPr>
        <p:spPr>
          <a:xfrm>
            <a:off x="3355896" y="4991591"/>
            <a:ext cx="3457813" cy="673017"/>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Obras de accesibilidad universal en equipamiento comunitario</a:t>
            </a:r>
            <a:endParaRPr lang="es-CL" b="1" dirty="0"/>
          </a:p>
        </p:txBody>
      </p:sp>
      <p:sp>
        <p:nvSpPr>
          <p:cNvPr id="23" name="Rectángulo 22"/>
          <p:cNvSpPr/>
          <p:nvPr/>
        </p:nvSpPr>
        <p:spPr>
          <a:xfrm>
            <a:off x="3355895" y="5943545"/>
            <a:ext cx="3457813" cy="673017"/>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Mejoramiento de</a:t>
            </a:r>
          </a:p>
          <a:p>
            <a:pPr algn="ctr"/>
            <a:r>
              <a:rPr lang="es-ES" b="1" dirty="0" smtClean="0"/>
              <a:t> mobiliario urbano</a:t>
            </a:r>
            <a:endParaRPr lang="es-CL" b="1" dirty="0"/>
          </a:p>
        </p:txBody>
      </p:sp>
      <p:sp>
        <p:nvSpPr>
          <p:cNvPr id="24" name="CuadroTexto 23"/>
          <p:cNvSpPr txBox="1"/>
          <p:nvPr/>
        </p:nvSpPr>
        <p:spPr>
          <a:xfrm>
            <a:off x="7758985" y="1729380"/>
            <a:ext cx="3514963" cy="400110"/>
          </a:xfrm>
          <a:prstGeom prst="rect">
            <a:avLst/>
          </a:prstGeom>
          <a:noFill/>
        </p:spPr>
        <p:txBody>
          <a:bodyPr wrap="square" rtlCol="0">
            <a:spAutoFit/>
          </a:bodyPr>
          <a:lstStyle/>
          <a:p>
            <a:r>
              <a:rPr lang="es-CL" sz="2000" b="1" dirty="0" smtClean="0">
                <a:solidFill>
                  <a:srgbClr val="0070C0"/>
                </a:solidFill>
              </a:rPr>
              <a:t>¿En qué tipos de bienes?</a:t>
            </a:r>
            <a:endParaRPr lang="es-CL" sz="2000" b="1" dirty="0">
              <a:solidFill>
                <a:srgbClr val="0070C0"/>
              </a:solidFill>
            </a:endParaRPr>
          </a:p>
        </p:txBody>
      </p:sp>
      <p:sp>
        <p:nvSpPr>
          <p:cNvPr id="25" name="Rectángulo 24"/>
          <p:cNvSpPr/>
          <p:nvPr/>
        </p:nvSpPr>
        <p:spPr>
          <a:xfrm>
            <a:off x="7787559" y="2135729"/>
            <a:ext cx="3457813" cy="673017"/>
          </a:xfrm>
          <a:prstGeom prst="rect">
            <a:avLst/>
          </a:prstGeom>
          <a:solidFill>
            <a:srgbClr val="0099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Bienes nacionales de uso público</a:t>
            </a:r>
            <a:endParaRPr lang="es-CL" b="1" dirty="0"/>
          </a:p>
        </p:txBody>
      </p:sp>
      <p:sp>
        <p:nvSpPr>
          <p:cNvPr id="26" name="Rectángulo 25"/>
          <p:cNvSpPr/>
          <p:nvPr/>
        </p:nvSpPr>
        <p:spPr>
          <a:xfrm>
            <a:off x="7816137" y="3087071"/>
            <a:ext cx="3457813" cy="673017"/>
          </a:xfrm>
          <a:prstGeom prst="rect">
            <a:avLst/>
          </a:prstGeom>
          <a:solidFill>
            <a:srgbClr val="0099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Terrenos fiscales/municipales destinados a equipamiento</a:t>
            </a:r>
            <a:endParaRPr lang="es-CL" b="1" dirty="0"/>
          </a:p>
        </p:txBody>
      </p:sp>
      <p:sp>
        <p:nvSpPr>
          <p:cNvPr id="27" name="Rectángulo 26"/>
          <p:cNvSpPr/>
          <p:nvPr/>
        </p:nvSpPr>
        <p:spPr>
          <a:xfrm>
            <a:off x="7816136" y="4039025"/>
            <a:ext cx="3457813" cy="806850"/>
          </a:xfrm>
          <a:prstGeom prst="rect">
            <a:avLst/>
          </a:prstGeom>
          <a:solidFill>
            <a:srgbClr val="0099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Inmuebles de propiedad de organizaciones comunitarias y JJVV</a:t>
            </a:r>
            <a:endParaRPr lang="es-CL" b="1" dirty="0"/>
          </a:p>
        </p:txBody>
      </p:sp>
      <p:sp>
        <p:nvSpPr>
          <p:cNvPr id="28" name="CuadroTexto 27"/>
          <p:cNvSpPr txBox="1"/>
          <p:nvPr/>
        </p:nvSpPr>
        <p:spPr>
          <a:xfrm>
            <a:off x="7816137" y="4927989"/>
            <a:ext cx="3457813" cy="400110"/>
          </a:xfrm>
          <a:prstGeom prst="rect">
            <a:avLst/>
          </a:prstGeom>
          <a:noFill/>
        </p:spPr>
        <p:txBody>
          <a:bodyPr wrap="square" rtlCol="0">
            <a:spAutoFit/>
          </a:bodyPr>
          <a:lstStyle/>
          <a:p>
            <a:r>
              <a:rPr lang="es-CL" sz="2000" b="1" dirty="0" smtClean="0">
                <a:solidFill>
                  <a:srgbClr val="0070C0"/>
                </a:solidFill>
              </a:rPr>
              <a:t>¿Quiénes pueden postular?</a:t>
            </a:r>
            <a:endParaRPr lang="es-CL" sz="2000" b="1" dirty="0">
              <a:solidFill>
                <a:srgbClr val="0070C0"/>
              </a:solidFill>
            </a:endParaRPr>
          </a:p>
        </p:txBody>
      </p:sp>
      <p:sp>
        <p:nvSpPr>
          <p:cNvPr id="29" name="Rectángulo 28"/>
          <p:cNvSpPr/>
          <p:nvPr/>
        </p:nvSpPr>
        <p:spPr>
          <a:xfrm>
            <a:off x="7816135" y="5433053"/>
            <a:ext cx="3457813" cy="1185669"/>
          </a:xfrm>
          <a:prstGeom prst="rect">
            <a:avLst/>
          </a:prstGeom>
          <a:solidFill>
            <a:srgbClr val="D600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Organizaciones comunitarias y juntas de vecinos, regidas por la Ley N° </a:t>
            </a:r>
            <a:r>
              <a:rPr lang="es-ES" b="1" dirty="0" smtClean="0"/>
              <a:t>19.418. </a:t>
            </a:r>
            <a:endParaRPr lang="es-CL" b="1" dirty="0"/>
          </a:p>
        </p:txBody>
      </p:sp>
      <p:grpSp>
        <p:nvGrpSpPr>
          <p:cNvPr id="18" name="17 Grupo"/>
          <p:cNvGrpSpPr/>
          <p:nvPr/>
        </p:nvGrpSpPr>
        <p:grpSpPr>
          <a:xfrm>
            <a:off x="-27339" y="-2543"/>
            <a:ext cx="12219339" cy="943440"/>
            <a:chOff x="-27339" y="0"/>
            <a:chExt cx="12219339" cy="943440"/>
          </a:xfrm>
        </p:grpSpPr>
        <p:sp>
          <p:nvSpPr>
            <p:cNvPr id="19" name="Rectángulo 23">
              <a:extLst>
                <a:ext uri="{FF2B5EF4-FFF2-40B4-BE49-F238E27FC236}">
                  <a16:creationId xmlns:a16="http://schemas.microsoft.com/office/drawing/2014/main" xmlns="" id="{5D844C73-7959-4F1B-8209-02F0A7374F3D}"/>
                </a:ext>
              </a:extLst>
            </p:cNvPr>
            <p:cNvSpPr/>
            <p:nvPr/>
          </p:nvSpPr>
          <p:spPr>
            <a:xfrm>
              <a:off x="0" y="0"/>
              <a:ext cx="12192000" cy="943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20" name="Grupo 18">
              <a:extLst>
                <a:ext uri="{FF2B5EF4-FFF2-40B4-BE49-F238E27FC236}">
                  <a16:creationId xmlns:a16="http://schemas.microsoft.com/office/drawing/2014/main" xmlns="" id="{F63DDC89-E57F-470D-A77A-F314E24E4F62}"/>
                </a:ext>
              </a:extLst>
            </p:cNvPr>
            <p:cNvGrpSpPr/>
            <p:nvPr/>
          </p:nvGrpSpPr>
          <p:grpSpPr>
            <a:xfrm>
              <a:off x="-27339" y="3942"/>
              <a:ext cx="12154671" cy="933013"/>
              <a:chOff x="-227589" y="-425534"/>
              <a:chExt cx="12154671" cy="817474"/>
            </a:xfrm>
          </p:grpSpPr>
          <p:pic>
            <p:nvPicPr>
              <p:cNvPr id="21" name="Gráfico 19">
                <a:extLst>
                  <a:ext uri="{FF2B5EF4-FFF2-40B4-BE49-F238E27FC236}">
                    <a16:creationId xmlns:a16="http://schemas.microsoft.com/office/drawing/2014/main" xmlns="" id="{87FC4CA9-39F1-4A97-8D1D-584B963A4619}"/>
                  </a:ext>
                </a:extLst>
              </p:cNvPr>
              <p:cNvPicPr>
                <a:picLocks noChangeAspect="1"/>
              </p:cNvPicPr>
              <p:nvPr/>
            </p:nvPicPr>
            <p:blipFill rotWithShape="1">
              <a:blip r:embed="rId3">
                <a:extLst>
                  <a:ext uri="{96DAC541-7B7A-43D3-8B79-37D633B846F1}">
                    <asvg:svgBlip xmlns="" xmlns:asvg="http://schemas.microsoft.com/office/drawing/2016/SVG/main" r:embed="rId5"/>
                  </a:ext>
                </a:extLst>
              </a:blip>
              <a:srcRect l="3902" t="45914" r="1813" b="44656"/>
              <a:stretch/>
            </p:blipFill>
            <p:spPr>
              <a:xfrm>
                <a:off x="-227589" y="-425530"/>
                <a:ext cx="4061035" cy="817470"/>
              </a:xfrm>
              <a:prstGeom prst="rect">
                <a:avLst/>
              </a:prstGeom>
            </p:spPr>
          </p:pic>
          <p:pic>
            <p:nvPicPr>
              <p:cNvPr id="22" name="Gráfico 20">
                <a:extLst>
                  <a:ext uri="{FF2B5EF4-FFF2-40B4-BE49-F238E27FC236}">
                    <a16:creationId xmlns:a16="http://schemas.microsoft.com/office/drawing/2014/main" xmlns="" id="{B4EC7D85-A99C-4BB4-AF1D-3BAECF1AFC4B}"/>
                  </a:ext>
                </a:extLst>
              </p:cNvPr>
              <p:cNvPicPr>
                <a:picLocks noChangeAspect="1"/>
              </p:cNvPicPr>
              <p:nvPr/>
            </p:nvPicPr>
            <p:blipFill rotWithShape="1">
              <a:blip r:embed="rId3">
                <a:extLst>
                  <a:ext uri="{96DAC541-7B7A-43D3-8B79-37D633B846F1}">
                    <asvg:svgBlip xmlns="" xmlns:asvg="http://schemas.microsoft.com/office/drawing/2016/SVG/main" r:embed="rId5"/>
                  </a:ext>
                </a:extLst>
              </a:blip>
              <a:srcRect l="3902" t="65934" r="1813" b="24636"/>
              <a:stretch/>
            </p:blipFill>
            <p:spPr>
              <a:xfrm>
                <a:off x="3851630" y="-425534"/>
                <a:ext cx="4061035" cy="817470"/>
              </a:xfrm>
              <a:prstGeom prst="rect">
                <a:avLst/>
              </a:prstGeom>
            </p:spPr>
          </p:pic>
          <p:pic>
            <p:nvPicPr>
              <p:cNvPr id="31" name="Gráfico 21">
                <a:extLst>
                  <a:ext uri="{FF2B5EF4-FFF2-40B4-BE49-F238E27FC236}">
                    <a16:creationId xmlns:a16="http://schemas.microsoft.com/office/drawing/2014/main" xmlns="" id="{6CE81B15-E26B-4744-85BC-FE82F94084C8}"/>
                  </a:ext>
                </a:extLst>
              </p:cNvPr>
              <p:cNvPicPr>
                <a:picLocks noChangeAspect="1"/>
              </p:cNvPicPr>
              <p:nvPr/>
            </p:nvPicPr>
            <p:blipFill rotWithShape="1">
              <a:blip r:embed="rId3">
                <a:extLst>
                  <a:ext uri="{96DAC541-7B7A-43D3-8B79-37D633B846F1}">
                    <asvg:svgBlip xmlns="" xmlns:asvg="http://schemas.microsoft.com/office/drawing/2016/SVG/main" r:embed="rId5"/>
                  </a:ext>
                </a:extLst>
              </a:blip>
              <a:srcRect l="3902" t="86744" r="1813" b="3826"/>
              <a:stretch/>
            </p:blipFill>
            <p:spPr>
              <a:xfrm>
                <a:off x="7866047" y="-425530"/>
                <a:ext cx="4061035" cy="817470"/>
              </a:xfrm>
              <a:prstGeom prst="rect">
                <a:avLst/>
              </a:prstGeom>
            </p:spPr>
          </p:pic>
        </p:grpSp>
      </p:grpSp>
      <p:grpSp>
        <p:nvGrpSpPr>
          <p:cNvPr id="2" name="1 Grupo"/>
          <p:cNvGrpSpPr/>
          <p:nvPr/>
        </p:nvGrpSpPr>
        <p:grpSpPr>
          <a:xfrm>
            <a:off x="94542" y="952499"/>
            <a:ext cx="11983158" cy="807845"/>
            <a:chOff x="94542" y="952499"/>
            <a:chExt cx="11983158" cy="807845"/>
          </a:xfrm>
        </p:grpSpPr>
        <p:pic>
          <p:nvPicPr>
            <p:cNvPr id="33" name="Imagen 4"/>
            <p:cNvPicPr>
              <a:picLocks noChangeAspect="1"/>
            </p:cNvPicPr>
            <p:nvPr/>
          </p:nvPicPr>
          <p:blipFill rotWithShape="1">
            <a:blip r:embed="rId6"/>
            <a:srcRect l="15226" t="12945" r="14633" b="27943"/>
            <a:stretch/>
          </p:blipFill>
          <p:spPr>
            <a:xfrm>
              <a:off x="94542" y="1073570"/>
              <a:ext cx="3334871" cy="567097"/>
            </a:xfrm>
            <a:prstGeom prst="rect">
              <a:avLst/>
            </a:prstGeom>
          </p:spPr>
        </p:pic>
        <p:pic>
          <p:nvPicPr>
            <p:cNvPr id="34" name="33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45469" y="952499"/>
              <a:ext cx="1132231" cy="807845"/>
            </a:xfrm>
            <a:prstGeom prst="rect">
              <a:avLst/>
            </a:prstGeom>
          </p:spPr>
        </p:pic>
      </p:grpSp>
      <p:sp>
        <p:nvSpPr>
          <p:cNvPr id="5" name="4 Rectángulo"/>
          <p:cNvSpPr/>
          <p:nvPr/>
        </p:nvSpPr>
        <p:spPr>
          <a:xfrm flipH="1">
            <a:off x="76052" y="1929435"/>
            <a:ext cx="3219450" cy="4689287"/>
          </a:xfrm>
          <a:prstGeom prst="rect">
            <a:avLst/>
          </a:prstGeom>
          <a:blipFill dpi="0" rotWithShape="1">
            <a:blip r:embed="rId8">
              <a:alphaModFix amt="30000"/>
            </a:blip>
            <a:srcRect/>
            <a:stretch>
              <a:fillRect l="-50889" r="-8009"/>
            </a:stretch>
          </a:blip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ángulo 6"/>
          <p:cNvSpPr/>
          <p:nvPr/>
        </p:nvSpPr>
        <p:spPr>
          <a:xfrm>
            <a:off x="0" y="1114575"/>
            <a:ext cx="10945469" cy="523220"/>
          </a:xfrm>
          <a:prstGeom prst="rect">
            <a:avLst/>
          </a:prstGeom>
          <a:noFill/>
        </p:spPr>
        <p:txBody>
          <a:bodyPr wrap="square">
            <a:spAutoFit/>
          </a:bodyPr>
          <a:lstStyle/>
          <a:p>
            <a:pPr algn="r"/>
            <a:r>
              <a:rPr lang="es-CL" sz="2800" b="1" dirty="0" smtClean="0">
                <a:solidFill>
                  <a:srgbClr val="0070C0"/>
                </a:solidFill>
              </a:rPr>
              <a:t>D.S.27/2016 </a:t>
            </a:r>
            <a:endParaRPr lang="es-CL" sz="2800" b="1" dirty="0">
              <a:solidFill>
                <a:srgbClr val="0070C0"/>
              </a:solidFill>
            </a:endParaRPr>
          </a:p>
        </p:txBody>
      </p:sp>
    </p:spTree>
    <p:extLst>
      <p:ext uri="{BB962C8B-B14F-4D97-AF65-F5344CB8AC3E}">
        <p14:creationId xmlns:p14="http://schemas.microsoft.com/office/powerpoint/2010/main" val="429227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500"/>
                                        <p:tgtEl>
                                          <p:spTgt spid="17"/>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down)">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down)">
                                      <p:cBhvr>
                                        <p:cTn id="41" dur="500"/>
                                        <p:tgtEl>
                                          <p:spTgt spid="25"/>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down)">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15" grpId="0" animBg="1"/>
      <p:bldP spid="16" grpId="0" animBg="1"/>
      <p:bldP spid="17" grpId="0" animBg="1"/>
      <p:bldP spid="23" grpId="0" animBg="1"/>
      <p:bldP spid="24" grpId="0"/>
      <p:bldP spid="25" grpId="0" animBg="1"/>
      <p:bldP spid="26" grpId="0" animBg="1"/>
      <p:bldP spid="27" grpId="0" animBg="1"/>
      <p:bldP spid="28" grpId="0"/>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8">
            <a:extLst>
              <a:ext uri="{FF2B5EF4-FFF2-40B4-BE49-F238E27FC236}">
                <a16:creationId xmlns:a16="http://schemas.microsoft.com/office/drawing/2014/main" xmlns="" id="{5D844C73-7959-4F1B-8209-02F0A7374F3D}"/>
              </a:ext>
            </a:extLst>
          </p:cNvPr>
          <p:cNvSpPr/>
          <p:nvPr/>
        </p:nvSpPr>
        <p:spPr>
          <a:xfrm>
            <a:off x="0" y="0"/>
            <a:ext cx="12192000" cy="6858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5" name="Rectángulo 4">
            <a:extLst>
              <a:ext uri="{FF2B5EF4-FFF2-40B4-BE49-F238E27FC236}">
                <a16:creationId xmlns:a16="http://schemas.microsoft.com/office/drawing/2014/main" xmlns="" id="{5B6AF5B4-1B8C-4C8A-A00F-E13168F21131}"/>
              </a:ext>
            </a:extLst>
          </p:cNvPr>
          <p:cNvSpPr/>
          <p:nvPr/>
        </p:nvSpPr>
        <p:spPr>
          <a:xfrm>
            <a:off x="0" y="4642339"/>
            <a:ext cx="12192000" cy="76786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6" name="Imagen 1"/>
          <p:cNvPicPr>
            <a:picLocks noChangeAspect="1"/>
          </p:cNvPicPr>
          <p:nvPr/>
        </p:nvPicPr>
        <p:blipFill>
          <a:blip r:embed="rId2"/>
          <a:stretch>
            <a:fillRect/>
          </a:stretch>
        </p:blipFill>
        <p:spPr>
          <a:xfrm>
            <a:off x="0" y="-1114426"/>
            <a:ext cx="4954502" cy="8069349"/>
          </a:xfrm>
          <a:prstGeom prst="rect">
            <a:avLst/>
          </a:prstGeom>
        </p:spPr>
      </p:pic>
      <p:sp>
        <p:nvSpPr>
          <p:cNvPr id="7" name="CuadroTexto 2">
            <a:extLst>
              <a:ext uri="{FF2B5EF4-FFF2-40B4-BE49-F238E27FC236}">
                <a16:creationId xmlns:a16="http://schemas.microsoft.com/office/drawing/2014/main" xmlns="" id="{40BA2A75-9332-426A-9839-0E914B7849DD}"/>
              </a:ext>
            </a:extLst>
          </p:cNvPr>
          <p:cNvSpPr txBox="1"/>
          <p:nvPr/>
        </p:nvSpPr>
        <p:spPr>
          <a:xfrm>
            <a:off x="4646073" y="3760430"/>
            <a:ext cx="7038976" cy="669479"/>
          </a:xfrm>
          <a:prstGeom prst="rect">
            <a:avLst/>
          </a:prstGeom>
          <a:noFill/>
        </p:spPr>
        <p:txBody>
          <a:bodyPr wrap="square" rtlCol="0">
            <a:spAutoFit/>
          </a:bodyPr>
          <a:lstStyle/>
          <a:p>
            <a:pPr algn="ctr">
              <a:lnSpc>
                <a:spcPts val="4100"/>
              </a:lnSpc>
            </a:pPr>
            <a:r>
              <a:rPr lang="es-CL" sz="5400" b="1" dirty="0" smtClean="0">
                <a:solidFill>
                  <a:schemeClr val="accent1">
                    <a:lumMod val="75000"/>
                  </a:schemeClr>
                </a:solidFill>
              </a:rPr>
              <a:t>Capítulo II</a:t>
            </a:r>
            <a:endParaRPr lang="es-CL" sz="5400" b="1" dirty="0">
              <a:solidFill>
                <a:schemeClr val="accent1">
                  <a:lumMod val="75000"/>
                </a:schemeClr>
              </a:solidFill>
            </a:endParaRPr>
          </a:p>
        </p:txBody>
      </p:sp>
      <p:pic>
        <p:nvPicPr>
          <p:cNvPr id="8" name="Gráfico 14">
            <a:extLst>
              <a:ext uri="{FF2B5EF4-FFF2-40B4-BE49-F238E27FC236}">
                <a16:creationId xmlns:a16="http://schemas.microsoft.com/office/drawing/2014/main" xmlns="" id="{6EA886A8-14C5-46D6-9A25-520A9406E451}"/>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321347" y="0"/>
            <a:ext cx="1724402" cy="167524"/>
          </a:xfrm>
          <a:prstGeom prst="rect">
            <a:avLst/>
          </a:prstGeom>
        </p:spPr>
      </p:pic>
      <p:sp>
        <p:nvSpPr>
          <p:cNvPr id="9" name="CuadroTexto 16">
            <a:extLst>
              <a:ext uri="{FF2B5EF4-FFF2-40B4-BE49-F238E27FC236}">
                <a16:creationId xmlns:a16="http://schemas.microsoft.com/office/drawing/2014/main" xmlns="" id="{53FBE0BF-BF0E-4408-A675-71B1107175DD}"/>
              </a:ext>
            </a:extLst>
          </p:cNvPr>
          <p:cNvSpPr txBox="1"/>
          <p:nvPr/>
        </p:nvSpPr>
        <p:spPr>
          <a:xfrm>
            <a:off x="3847604" y="4744749"/>
            <a:ext cx="8344395" cy="523220"/>
          </a:xfrm>
          <a:prstGeom prst="rect">
            <a:avLst/>
          </a:prstGeom>
          <a:noFill/>
        </p:spPr>
        <p:txBody>
          <a:bodyPr wrap="square" rtlCol="0">
            <a:spAutoFit/>
          </a:bodyPr>
          <a:lstStyle/>
          <a:p>
            <a:pPr algn="ctr"/>
            <a:r>
              <a:rPr lang="es-CL" sz="2800" b="1" dirty="0">
                <a:solidFill>
                  <a:schemeClr val="bg1"/>
                </a:solidFill>
              </a:rPr>
              <a:t>Proyectos para  la Vivienda</a:t>
            </a:r>
          </a:p>
        </p:txBody>
      </p:sp>
    </p:spTree>
    <p:extLst>
      <p:ext uri="{BB962C8B-B14F-4D97-AF65-F5344CB8AC3E}">
        <p14:creationId xmlns:p14="http://schemas.microsoft.com/office/powerpoint/2010/main" val="3758463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5850</TotalTime>
  <Words>1748</Words>
  <Application>Microsoft Office PowerPoint</Application>
  <PresentationFormat>Personalizado</PresentationFormat>
  <Paragraphs>357</Paragraphs>
  <Slides>20</Slides>
  <Notes>15</Notes>
  <HiddenSlides>0</HiddenSlides>
  <MMClips>0</MMClips>
  <ScaleCrop>false</ScaleCrop>
  <HeadingPairs>
    <vt:vector size="4" baseType="variant">
      <vt:variant>
        <vt:lpstr>Tema</vt:lpstr>
      </vt:variant>
      <vt:variant>
        <vt:i4>2</vt:i4>
      </vt:variant>
      <vt:variant>
        <vt:lpstr>Títulos de diapositiva</vt:lpstr>
      </vt:variant>
      <vt:variant>
        <vt:i4>20</vt:i4>
      </vt:variant>
    </vt:vector>
  </HeadingPairs>
  <TitlesOfParts>
    <vt:vector size="22" baseType="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Ministerio de Vivienda Y Urbanismo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Salvador Ferrer Briceño</dc:creator>
  <cp:lastModifiedBy>Gabriel Araya Contreras</cp:lastModifiedBy>
  <cp:revision>169</cp:revision>
  <cp:lastPrinted>2019-01-23T19:09:42Z</cp:lastPrinted>
  <dcterms:created xsi:type="dcterms:W3CDTF">2018-02-16T13:33:08Z</dcterms:created>
  <dcterms:modified xsi:type="dcterms:W3CDTF">2019-07-31T19:44:28Z</dcterms:modified>
</cp:coreProperties>
</file>