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78" r:id="rId2"/>
    <p:sldId id="386" r:id="rId3"/>
    <p:sldId id="387" r:id="rId4"/>
    <p:sldId id="388" r:id="rId5"/>
    <p:sldId id="389" r:id="rId6"/>
    <p:sldId id="390" r:id="rId7"/>
    <p:sldId id="399" r:id="rId8"/>
    <p:sldId id="391" r:id="rId9"/>
    <p:sldId id="392" r:id="rId10"/>
    <p:sldId id="394" r:id="rId11"/>
    <p:sldId id="395" r:id="rId12"/>
    <p:sldId id="396" r:id="rId13"/>
    <p:sldId id="397" r:id="rId14"/>
    <p:sldId id="398" r:id="rId15"/>
    <p:sldId id="400" r:id="rId16"/>
  </p:sldIdLst>
  <p:sldSz cx="9144000" cy="6858000" type="screen4x3"/>
  <p:notesSz cx="6724650" cy="97742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2B0"/>
    <a:srgbClr val="0053FA"/>
    <a:srgbClr val="2FA735"/>
    <a:srgbClr val="E509B6"/>
    <a:srgbClr val="C92525"/>
    <a:srgbClr val="281F9D"/>
    <a:srgbClr val="2B2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3073" autoAdjust="0"/>
  </p:normalViewPr>
  <p:slideViewPr>
    <p:cSldViewPr>
      <p:cViewPr>
        <p:scale>
          <a:sx n="75" d="100"/>
          <a:sy n="75" d="100"/>
        </p:scale>
        <p:origin x="-15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4015" cy="488712"/>
          </a:xfrm>
          <a:prstGeom prst="rect">
            <a:avLst/>
          </a:prstGeom>
        </p:spPr>
        <p:txBody>
          <a:bodyPr vert="horz" lIns="93131" tIns="46565" rIns="93131" bIns="46565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3131" tIns="46565" rIns="93131" bIns="46565" rtlCol="0"/>
          <a:lstStyle>
            <a:lvl1pPr algn="r">
              <a:defRPr sz="1200"/>
            </a:lvl1pPr>
          </a:lstStyle>
          <a:p>
            <a:fld id="{987E80A0-6DAF-4EAE-B204-718B621E095C}" type="datetimeFigureOut">
              <a:rPr lang="es-ES" smtClean="0"/>
              <a:pPr/>
              <a:t>15/05/2015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3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1" tIns="46565" rIns="93131" bIns="46565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3131" tIns="46565" rIns="93131" bIns="4656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9283830"/>
            <a:ext cx="2914015" cy="488712"/>
          </a:xfrm>
          <a:prstGeom prst="rect">
            <a:avLst/>
          </a:prstGeom>
        </p:spPr>
        <p:txBody>
          <a:bodyPr vert="horz" lIns="93131" tIns="46565" rIns="93131" bIns="46565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3131" tIns="46565" rIns="93131" bIns="46565" rtlCol="0" anchor="b"/>
          <a:lstStyle>
            <a:lvl1pPr algn="r">
              <a:defRPr sz="1200"/>
            </a:lvl1pPr>
          </a:lstStyle>
          <a:p>
            <a:fld id="{0ADC03E5-DD39-4D9B-9EC4-361C834FEDBB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495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C03E5-DD39-4D9B-9EC4-361C834FEDBB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719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B043-C814-4171-941B-821F6FA44D30}" type="datetime1">
              <a:rPr lang="es-ES" smtClean="0"/>
              <a:t>15/05/2015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SUBDEPARTAMENTO SUBSIDIOS PARA PROYECTOS DE COSNTRUCCIÓN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F01F-4123-46EA-90CB-2409709CD8D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748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657A8-FC65-4A40-AF6E-81A6D73E416B}" type="datetime1">
              <a:rPr lang="es-ES" smtClean="0"/>
              <a:t>15/05/2015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SUBDEPARTAMENTO SUBSIDIOS PARA PROYECTOS DE COSNTRUCCIÓN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F01F-4123-46EA-90CB-2409709CD8D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39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E29F-8308-4E7D-BEC2-1A286A6F950E}" type="datetime1">
              <a:rPr lang="es-ES" smtClean="0"/>
              <a:t>15/05/2015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SUBDEPARTAMENTO SUBSIDIOS PARA PROYECTOS DE COSNTRUCCIÓN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F01F-4123-46EA-90CB-2409709CD8D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360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7E63-845B-4007-8B06-EB6E3D4729B1}" type="datetime1">
              <a:rPr lang="es-ES" smtClean="0"/>
              <a:t>15/05/2015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SUBDEPARTAMENTO SUBSIDIOS PARA PROYECTOS DE COSNTRUCCIÓN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F01F-4123-46EA-90CB-2409709CD8D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84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2EB5-14A2-483C-842D-FC7CDEBE41C7}" type="datetime1">
              <a:rPr lang="es-ES" smtClean="0"/>
              <a:t>15/05/2015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SUBDEPARTAMENTO SUBSIDIOS PARA PROYECTOS DE COSNTRUCCIÓN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F01F-4123-46EA-90CB-2409709CD8D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786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138E-445A-4C48-AAEB-EA91D113EFDF}" type="datetime1">
              <a:rPr lang="es-ES" smtClean="0"/>
              <a:t>15/05/2015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SUBDEPARTAMENTO SUBSIDIOS PARA PROYECTOS DE COSNTRUCCIÓN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F01F-4123-46EA-90CB-2409709CD8D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165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EDE5-0862-48B6-AE90-51F7E4A97F5F}" type="datetime1">
              <a:rPr lang="es-ES" smtClean="0"/>
              <a:t>15/05/2015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SUBDEPARTAMENTO SUBSIDIOS PARA PROYECTOS DE COSNTRUCCIÓN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F01F-4123-46EA-90CB-2409709CD8D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481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830A-FB82-4EC0-BB9D-D9202A058BBD}" type="datetime1">
              <a:rPr lang="es-ES" smtClean="0"/>
              <a:t>15/05/2015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SUBDEPARTAMENTO SUBSIDIOS PARA PROYECTOS DE COSNTRUCCIÓN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F01F-4123-46EA-90CB-2409709CD8D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519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B99C-03BE-434C-9968-3C69D6BCD446}" type="datetime1">
              <a:rPr lang="es-ES" smtClean="0"/>
              <a:t>15/05/2015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SUBDEPARTAMENTO SUBSIDIOS PARA PROYECTOS DE COSNTRUCCIÓN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F01F-4123-46EA-90CB-2409709CD8D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410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6363-F5BF-42B2-9796-DABCF28A994E}" type="datetime1">
              <a:rPr lang="es-ES" smtClean="0"/>
              <a:t>15/05/2015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SUBDEPARTAMENTO SUBSIDIOS PARA PROYECTOS DE COSNTRUCCIÓN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F01F-4123-46EA-90CB-2409709CD8D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651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C388-75CC-43D4-B2BD-8B0048C6894D}" type="datetime1">
              <a:rPr lang="es-ES" smtClean="0"/>
              <a:t>15/05/2015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SUBDEPARTAMENTO SUBSIDIOS PARA PROYECTOS DE COSNTRUCCIÓN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F01F-4123-46EA-90CB-2409709CD8D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589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D6438-8979-4F8E-ABE8-0A78DE2AA347}" type="datetime1">
              <a:rPr lang="es-ES" smtClean="0"/>
              <a:t>15/05/2015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SUBDEPARTAMENTO SUBSIDIOS PARA PROYECTOS DE COSNTRUCCIÓN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F01F-4123-46EA-90CB-2409709CD8D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182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ksaezt@minvu.c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83095" y="1268760"/>
            <a:ext cx="81508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CL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s-CL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s-CL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s-CL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s-CL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s-CL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s-CL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s-CL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s-CL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s-CL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s-CL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 algn="r"/>
            <a:r>
              <a:rPr lang="es-CL" sz="2000" b="1" i="1" dirty="0" smtClean="0">
                <a:solidFill>
                  <a:schemeClr val="accent1">
                    <a:lumMod val="75000"/>
                  </a:schemeClr>
                </a:solidFill>
              </a:rPr>
              <a:t>“BANCO DE POSTULACIÓNES:</a:t>
            </a:r>
          </a:p>
          <a:p>
            <a:pPr algn="r"/>
            <a:r>
              <a:rPr lang="es-CL" sz="2000" b="1" i="1" dirty="0" smtClean="0">
                <a:solidFill>
                  <a:schemeClr val="accent1">
                    <a:lumMod val="75000"/>
                  </a:schemeClr>
                </a:solidFill>
              </a:rPr>
              <a:t>  OPERATORIA DE INGRESO PARA NUEVOS PROYECTOS.”</a:t>
            </a:r>
          </a:p>
          <a:p>
            <a:pPr algn="r"/>
            <a:r>
              <a:rPr lang="es-CL" sz="1200" dirty="0" smtClean="0">
                <a:solidFill>
                  <a:schemeClr val="accent1">
                    <a:lumMod val="75000"/>
                  </a:schemeClr>
                </a:solidFill>
              </a:rPr>
              <a:t>FONDO SOLIDARIO DE ELECCIÓN DE VIVIENDA </a:t>
            </a:r>
          </a:p>
          <a:p>
            <a:pPr algn="r"/>
            <a:r>
              <a:rPr lang="es-CL" sz="1200" dirty="0" smtClean="0">
                <a:solidFill>
                  <a:schemeClr val="accent1">
                    <a:lumMod val="75000"/>
                  </a:schemeClr>
                </a:solidFill>
              </a:rPr>
              <a:t>D.S N° 49 (V. y U.), DE 2011 Y SUS MODIFICACIONES</a:t>
            </a: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78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03. FORMATOS DE INGRESOS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-188118" y="606376"/>
            <a:ext cx="9166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------------------------------------------------------------------------------------------------------------------- LISTAS DE VERIFICACION DE INGRESOS DE  ANTECEDENTES  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292527" y="4122265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PRESENTACIÓN LISTA DE VERIFICACIÓN ANTECEDENTES  FACTIBILIDAD TÉCNICA -  ECONÓMICA</a:t>
            </a:r>
          </a:p>
          <a:p>
            <a:pPr marL="228600" indent="-228600" algn="just">
              <a:buAutoNum type="arabicPeriod"/>
            </a:pPr>
            <a:endParaRPr lang="es-CL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FontTx/>
              <a:buAutoNum type="arabicPeriod"/>
            </a:pPr>
            <a:r>
              <a:rPr lang="es-CL" sz="1200" b="1" dirty="0">
                <a:solidFill>
                  <a:schemeClr val="accent1">
                    <a:lumMod val="75000"/>
                  </a:schemeClr>
                </a:solidFill>
              </a:rPr>
              <a:t>PRESENTACIÓN LISTA DE VERIFICACIÓN ANTECEDENTES 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FACTIBILIDAD LEGAL</a:t>
            </a:r>
          </a:p>
          <a:p>
            <a:pPr marL="228600" indent="-228600" algn="just">
              <a:buFontTx/>
              <a:buAutoNum type="arabicPeriod"/>
            </a:pPr>
            <a:endParaRPr lang="es-CL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FontTx/>
              <a:buAutoNum type="arabicPeriod"/>
            </a:pPr>
            <a:r>
              <a:rPr lang="es-CL" sz="1200" b="1" dirty="0">
                <a:solidFill>
                  <a:schemeClr val="accent1">
                    <a:lumMod val="75000"/>
                  </a:schemeClr>
                </a:solidFill>
              </a:rPr>
              <a:t>PRESENTACIÓN LISTA DE VERIFICACIÓN ANTECEDENTES 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FACTIBILIDAD SOCIAL</a:t>
            </a:r>
          </a:p>
          <a:p>
            <a:pPr marL="228600" indent="-228600" algn="just">
              <a:buFontTx/>
              <a:buAutoNum type="arabicPeriod"/>
            </a:pPr>
            <a:endParaRPr lang="es-CL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FontTx/>
              <a:buAutoNum type="arabicPeriod"/>
            </a:pPr>
            <a:r>
              <a:rPr lang="es-CL" sz="1200" b="1" dirty="0">
                <a:solidFill>
                  <a:schemeClr val="accent1">
                    <a:lumMod val="75000"/>
                  </a:schemeClr>
                </a:solidFill>
              </a:rPr>
              <a:t>PRESENTACIÓN LISTA DE VERIFICACIÓN ANTECEDENTES 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FACTIBILIDAD FAMILIAR</a:t>
            </a:r>
            <a:endParaRPr lang="es-CL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endParaRPr lang="es-E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04. SISTEMA UMBRAL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-188118" y="606376"/>
            <a:ext cx="9166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-------------------------------------------------------------------------------------------------------------------INGRESOS DE PROYECTOS AL SISTEMA UMBRAL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83" y="1412776"/>
            <a:ext cx="8023104" cy="451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251520" y="3501008"/>
            <a:ext cx="129614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bajo"/>
          <p:cNvSpPr/>
          <p:nvPr/>
        </p:nvSpPr>
        <p:spPr>
          <a:xfrm rot="3070738">
            <a:off x="1980781" y="2596596"/>
            <a:ext cx="238151" cy="1225877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04. SISTEMA UMBRAL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-188118" y="606376"/>
            <a:ext cx="9166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-------------------------------------------------------------------------------------------------------------------INGRESOS DE PROYECTOS AL SISTEMA UMBRAL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4009"/>
            <a:ext cx="7931794" cy="445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3419872" y="3783737"/>
            <a:ext cx="2376264" cy="2213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abajo"/>
          <p:cNvSpPr/>
          <p:nvPr/>
        </p:nvSpPr>
        <p:spPr>
          <a:xfrm>
            <a:off x="4441825" y="2852936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9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04. SISTEMA UMBRAL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-188118" y="606376"/>
            <a:ext cx="9166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-------------------------------------------------------------------------------------------------------------------INGRESOS DE PROYECTOS AL SISTEMA UMBRAL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474741"/>
            <a:ext cx="7891171" cy="44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1830388" y="4177196"/>
            <a:ext cx="115212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Flecha abajo"/>
          <p:cNvSpPr/>
          <p:nvPr/>
        </p:nvSpPr>
        <p:spPr>
          <a:xfrm>
            <a:off x="2267744" y="3501008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75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04. SISTEMA UMBRAL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-188118" y="606376"/>
            <a:ext cx="9166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-------------------------------------------------------------------------------------------------------------------INGRESOS DE PROYECTOS AL SISTEMA UMBRAL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99" y="1371038"/>
            <a:ext cx="7758840" cy="4362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4695319" y="3717032"/>
            <a:ext cx="2973025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Flecha abajo"/>
          <p:cNvSpPr/>
          <p:nvPr/>
        </p:nvSpPr>
        <p:spPr>
          <a:xfrm>
            <a:off x="6372200" y="3158920"/>
            <a:ext cx="216024" cy="77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1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-396552" y="620688"/>
            <a:ext cx="91662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--------------------------------------------------------------------------------------------------------------------BANCO DE PROYECTOS 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971600" y="2513041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i="1" dirty="0" smtClean="0">
                <a:solidFill>
                  <a:schemeClr val="accent1">
                    <a:lumMod val="75000"/>
                  </a:schemeClr>
                </a:solidFill>
              </a:rPr>
              <a:t>SUBDEPARTAMENTO SUBSIDIOS PARA PROYECTOS DE CONSTRUCCIÓN</a:t>
            </a:r>
          </a:p>
          <a:p>
            <a:endParaRPr lang="es-CL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sz="1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CORDINADORA BANCO DE 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POSTULACIONES                KAREN 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SAEZ  TORRES                 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ksaezt@minvu.cl</a:t>
            </a:r>
            <a:endParaRPr lang="es-CL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ENCARGADA FACTIBILIDAD FAMILIAR              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LUCIA JAÑA </a:t>
            </a:r>
            <a:r>
              <a:rPr lang="es-CL" sz="1200" b="1" dirty="0">
                <a:solidFill>
                  <a:schemeClr val="accent1">
                    <a:lumMod val="75000"/>
                  </a:schemeClr>
                </a:solidFill>
              </a:rPr>
              <a:t>MUÑOZ                    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L" sz="1200" b="1" dirty="0">
                <a:solidFill>
                  <a:schemeClr val="accent1">
                    <a:lumMod val="75000"/>
                  </a:schemeClr>
                </a:solidFill>
              </a:rPr>
              <a:t>ljana@minvu.cl                  </a:t>
            </a:r>
            <a:endParaRPr lang="es-E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5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1378615" y="2564904"/>
            <a:ext cx="716407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00--------------------------------------------------------------------------------------OBJETIVOS DE LA JORNADA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01--------------------------------------------------------------------------------------------- CONTEXTUALIZACIÓN </a:t>
            </a:r>
          </a:p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PROGRAMA FONDO SOLIDARIO DE ELECCIÓN DE VIVIENDA.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02----------------------------------------------------------------PROCEDIMIENTO Y PLAZOS DE EVALUACIÓN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03. ---------------------------------------------LISTAS DE VERIFICACIÓN DE INGRESO DE ANTECEDENTES</a:t>
            </a:r>
          </a:p>
          <a:p>
            <a:pPr algn="r"/>
            <a:r>
              <a:rPr lang="es-CL" sz="1200" b="1" i="1" dirty="0" smtClean="0">
                <a:solidFill>
                  <a:schemeClr val="accent1">
                    <a:lumMod val="75000"/>
                  </a:schemeClr>
                </a:solidFill>
              </a:rPr>
              <a:t>FACTIBILIDAD TÉCNICA ECONÓMICA</a:t>
            </a:r>
          </a:p>
          <a:p>
            <a:pPr algn="r"/>
            <a:r>
              <a:rPr lang="es-CL" sz="1200" b="1" i="1" dirty="0" smtClean="0">
                <a:solidFill>
                  <a:schemeClr val="accent1">
                    <a:lumMod val="75000"/>
                  </a:schemeClr>
                </a:solidFill>
              </a:rPr>
              <a:t>FACTIBILIDAD LEGAL</a:t>
            </a:r>
          </a:p>
          <a:p>
            <a:pPr algn="r"/>
            <a:r>
              <a:rPr lang="es-CL" sz="1200" b="1" i="1" dirty="0" smtClean="0">
                <a:solidFill>
                  <a:schemeClr val="accent1">
                    <a:lumMod val="75000"/>
                  </a:schemeClr>
                </a:solidFill>
              </a:rPr>
              <a:t>FACTIBILIDAD SOCIAL</a:t>
            </a:r>
          </a:p>
          <a:p>
            <a:pPr algn="r"/>
            <a:r>
              <a:rPr lang="es-CL" sz="1200" b="1" i="1" dirty="0" smtClean="0">
                <a:solidFill>
                  <a:schemeClr val="accent1">
                    <a:lumMod val="75000"/>
                  </a:schemeClr>
                </a:solidFill>
              </a:rPr>
              <a:t>FACTIBILIDAD FAMILIAR</a:t>
            </a:r>
          </a:p>
          <a:p>
            <a:pPr marL="285750" indent="-285750" algn="r">
              <a:buFontTx/>
              <a:buChar char="-"/>
            </a:pPr>
            <a:endParaRPr lang="es-CL" sz="1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04------------------------------------------------------------INGRESO DE PROYECTOS AL SISTEMA UMBRAL</a:t>
            </a:r>
          </a:p>
          <a:p>
            <a:pPr marL="342900" indent="-342900">
              <a:buAutoNum type="arabicPeriod"/>
            </a:pPr>
            <a:endParaRPr lang="es-CL" dirty="0" smtClean="0"/>
          </a:p>
          <a:p>
            <a:pPr marL="342900" indent="-342900"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683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01. CONTEXTUALIZACIÓN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-396552" y="620688"/>
            <a:ext cx="9166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--------------------------------------------------------------------------------------------------------------------   CONTEXTUALIZACIÓN </a:t>
            </a:r>
          </a:p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PROGRAMA FONDO SOLIDARIO DE ELECCIÓN DE VIVIENDA.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85183"/>
              </p:ext>
            </p:extLst>
          </p:nvPr>
        </p:nvGraphicFramePr>
        <p:xfrm>
          <a:off x="1341157" y="1844825"/>
          <a:ext cx="7010543" cy="864096"/>
        </p:xfrm>
        <a:graphic>
          <a:graphicData uri="http://schemas.openxmlformats.org/drawingml/2006/table">
            <a:tbl>
              <a:tblPr/>
              <a:tblGrid>
                <a:gridCol w="2654779"/>
                <a:gridCol w="4355764"/>
              </a:tblGrid>
              <a:tr h="330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MODALIDAD</a:t>
                      </a:r>
                      <a:r>
                        <a:rPr lang="es-CL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VALOR</a:t>
                      </a:r>
                      <a:r>
                        <a:rPr lang="es-CL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MÁXIMO DE VIVIENDA</a:t>
                      </a:r>
                      <a:endParaRPr lang="es-CL" sz="14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47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CONSTRUCCIÓN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 establece límite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6830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ADQUISICIÓN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</a:tbl>
          </a:graphicData>
        </a:graphic>
      </p:graphicFrame>
      <p:grpSp>
        <p:nvGrpSpPr>
          <p:cNvPr id="37" name="36 Grupo"/>
          <p:cNvGrpSpPr/>
          <p:nvPr/>
        </p:nvGrpSpPr>
        <p:grpSpPr>
          <a:xfrm>
            <a:off x="1336147" y="3779387"/>
            <a:ext cx="6840760" cy="2513401"/>
            <a:chOff x="395536" y="1196752"/>
            <a:chExt cx="8136904" cy="4896544"/>
          </a:xfrm>
        </p:grpSpPr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395536" y="2852936"/>
              <a:ext cx="2160240" cy="10081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dirty="0">
                  <a:latin typeface="+mj-lt"/>
                </a:rPr>
                <a:t>Postulación </a:t>
              </a:r>
              <a:r>
                <a:rPr lang="es-CL" dirty="0" smtClean="0">
                  <a:latin typeface="+mj-lt"/>
                </a:rPr>
                <a:t>Colectiva Con Proyecto</a:t>
              </a:r>
              <a:endParaRPr lang="es-ES" dirty="0">
                <a:latin typeface="+mj-lt"/>
              </a:endParaRPr>
            </a:p>
          </p:txBody>
        </p: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4427984" y="5085184"/>
              <a:ext cx="4032448" cy="10081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400" dirty="0" smtClean="0">
                  <a:latin typeface="+mj-lt"/>
                </a:rPr>
                <a:t>Ingresar Grupo vinculándose a Proyecto de la Nómina de Oferta</a:t>
              </a:r>
              <a:endParaRPr lang="es-ES" sz="1400" dirty="0">
                <a:latin typeface="+mj-lt"/>
              </a:endParaRPr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4355976" y="1196752"/>
              <a:ext cx="4176464" cy="10081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400" dirty="0" smtClean="0">
                  <a:latin typeface="+mj-lt"/>
                </a:rPr>
                <a:t>Ingresar  Proyecto con Grupo Asociado</a:t>
              </a:r>
              <a:endParaRPr lang="es-ES" sz="1400" dirty="0">
                <a:latin typeface="+mj-lt"/>
              </a:endParaRP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4427984" y="3140968"/>
              <a:ext cx="4032448" cy="10081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400" dirty="0" smtClean="0">
                  <a:latin typeface="+mj-lt"/>
                </a:rPr>
                <a:t>Ingresar Proyecto a la Nómina de Oferta</a:t>
              </a:r>
              <a:endParaRPr lang="es-ES" sz="1400" dirty="0">
                <a:latin typeface="+mj-lt"/>
              </a:endParaRPr>
            </a:p>
          </p:txBody>
        </p:sp>
        <p:cxnSp>
          <p:nvCxnSpPr>
            <p:cNvPr id="42" name="41 Conector angular"/>
            <p:cNvCxnSpPr/>
            <p:nvPr/>
          </p:nvCxnSpPr>
          <p:spPr>
            <a:xfrm flipV="1">
              <a:off x="2627784" y="1916832"/>
              <a:ext cx="1584176" cy="144016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>
              <a:off x="2627784" y="3356992"/>
              <a:ext cx="7920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>
              <a:off x="3419872" y="3356992"/>
              <a:ext cx="0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 de flecha"/>
            <p:cNvCxnSpPr/>
            <p:nvPr/>
          </p:nvCxnSpPr>
          <p:spPr>
            <a:xfrm>
              <a:off x="6372200" y="4293096"/>
              <a:ext cx="0" cy="64807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>
              <a:off x="3419872" y="4509120"/>
              <a:ext cx="5040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>
              <a:off x="3923928" y="3645024"/>
              <a:ext cx="0" cy="18722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 de flecha"/>
            <p:cNvCxnSpPr/>
            <p:nvPr/>
          </p:nvCxnSpPr>
          <p:spPr>
            <a:xfrm>
              <a:off x="3923928" y="3645024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 de flecha"/>
            <p:cNvCxnSpPr/>
            <p:nvPr/>
          </p:nvCxnSpPr>
          <p:spPr>
            <a:xfrm>
              <a:off x="3923928" y="5517232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49 CuadroTexto"/>
          <p:cNvSpPr txBox="1"/>
          <p:nvPr/>
        </p:nvSpPr>
        <p:spPr>
          <a:xfrm>
            <a:off x="1203555" y="1451685"/>
            <a:ext cx="521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1. VALOR  DE VIVIENDA OBJETO DEL PROGRAMA</a:t>
            </a:r>
            <a:endParaRPr lang="es-E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1289901" y="3356992"/>
            <a:ext cx="521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.  ESTRUCTURA DE POSTULACIÓN PARA PROYECTOS DE CONSTRUCCIÓN</a:t>
            </a:r>
            <a:endParaRPr lang="es-E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01. CONTEXTUALIZACIÓN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-396552" y="620688"/>
            <a:ext cx="9166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--------------------------------------------------------------------------------------------------------------------   CONTEXTUALIZACIÓN </a:t>
            </a:r>
          </a:p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PROGRAMA FONDO SOLIDARIO DE ELECCIÓN DE VIVIENDA.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274352" y="1464155"/>
            <a:ext cx="521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BANCO DE POSTULACIÓNES</a:t>
            </a:r>
            <a:endParaRPr lang="es-E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2" name="21 Grupo"/>
          <p:cNvGrpSpPr/>
          <p:nvPr/>
        </p:nvGrpSpPr>
        <p:grpSpPr>
          <a:xfrm>
            <a:off x="1130233" y="1822505"/>
            <a:ext cx="7056577" cy="3928634"/>
            <a:chOff x="660127" y="1859351"/>
            <a:chExt cx="7056577" cy="3928634"/>
          </a:xfrm>
        </p:grpSpPr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5184140" y="1859351"/>
              <a:ext cx="2180623" cy="4029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 sz="1800" b="1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600" dirty="0" smtClean="0">
                  <a:solidFill>
                    <a:schemeClr val="tx1"/>
                  </a:solidFill>
                </a:rPr>
                <a:t>TÉCNICO-ECONÓMICO</a:t>
              </a:r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 Box 20"/>
            <p:cNvSpPr txBox="1">
              <a:spLocks noChangeArrowheads="1"/>
            </p:cNvSpPr>
            <p:nvPr/>
          </p:nvSpPr>
          <p:spPr bwMode="auto">
            <a:xfrm>
              <a:off x="5186974" y="2674955"/>
              <a:ext cx="2177789" cy="4029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 sz="1800" b="1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600" dirty="0" smtClean="0">
                  <a:solidFill>
                    <a:schemeClr val="tx1"/>
                  </a:solidFill>
                </a:rPr>
                <a:t>LEGAL</a:t>
              </a:r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1333228" y="2158912"/>
              <a:ext cx="2681885" cy="55411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 sz="1800" b="1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dirty="0" smtClean="0">
                  <a:solidFill>
                    <a:schemeClr val="tx1"/>
                  </a:solidFill>
                </a:rPr>
                <a:t>PROYECTO TÉCNICO</a:t>
              </a:r>
              <a:endParaRPr lang="es-E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28 Conector recto de flecha"/>
            <p:cNvCxnSpPr/>
            <p:nvPr/>
          </p:nvCxnSpPr>
          <p:spPr>
            <a:xfrm flipV="1">
              <a:off x="4121084" y="2060848"/>
              <a:ext cx="925524" cy="4129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 de flecha"/>
            <p:cNvCxnSpPr/>
            <p:nvPr/>
          </p:nvCxnSpPr>
          <p:spPr>
            <a:xfrm>
              <a:off x="4121084" y="2473751"/>
              <a:ext cx="925524" cy="4489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34 Rectángulo"/>
            <p:cNvSpPr/>
            <p:nvPr/>
          </p:nvSpPr>
          <p:spPr>
            <a:xfrm>
              <a:off x="660127" y="1907041"/>
              <a:ext cx="657552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s-CL" sz="60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A</a:t>
              </a:r>
              <a:endParaRPr lang="es-E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grpSp>
          <p:nvGrpSpPr>
            <p:cNvPr id="36" name="35 Grupo"/>
            <p:cNvGrpSpPr/>
            <p:nvPr/>
          </p:nvGrpSpPr>
          <p:grpSpPr>
            <a:xfrm>
              <a:off x="1392668" y="3811682"/>
              <a:ext cx="6314490" cy="1477419"/>
              <a:chOff x="1353854" y="4000200"/>
              <a:chExt cx="6314490" cy="1477419"/>
            </a:xfrm>
          </p:grpSpPr>
          <p:sp>
            <p:nvSpPr>
              <p:cNvPr id="37" name="Text Box 20"/>
              <p:cNvSpPr txBox="1">
                <a:spLocks noChangeArrowheads="1"/>
              </p:cNvSpPr>
              <p:nvPr/>
            </p:nvSpPr>
            <p:spPr bwMode="auto">
              <a:xfrm>
                <a:off x="1353854" y="4825768"/>
                <a:ext cx="2676808" cy="65185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ctr">
                  <a:defRPr sz="1800" b="1">
                    <a:solidFill>
                      <a:schemeClr val="bg1"/>
                    </a:solidFill>
                    <a:latin typeface="+mj-lt"/>
                    <a:ea typeface="Verdana" pitchFamily="34" charset="0"/>
                    <a:cs typeface="Verdana" pitchFamily="34" charset="0"/>
                  </a:defRPr>
                </a:lvl1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CL" dirty="0" smtClean="0">
                    <a:solidFill>
                      <a:schemeClr val="tx1"/>
                    </a:solidFill>
                  </a:rPr>
                  <a:t>PROYECTO HABITACIONAL</a:t>
                </a:r>
                <a:endParaRPr lang="es-E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 Box 20"/>
              <p:cNvSpPr txBox="1">
                <a:spLocks noChangeArrowheads="1"/>
              </p:cNvSpPr>
              <p:nvPr/>
            </p:nvSpPr>
            <p:spPr bwMode="auto">
              <a:xfrm>
                <a:off x="5215843" y="4000200"/>
                <a:ext cx="2452501" cy="67971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ctr">
                  <a:defRPr sz="1800" b="1">
                    <a:solidFill>
                      <a:schemeClr val="bg1"/>
                    </a:solidFill>
                    <a:latin typeface="+mj-lt"/>
                    <a:ea typeface="Verdana" pitchFamily="34" charset="0"/>
                    <a:cs typeface="Verdana" pitchFamily="34" charset="0"/>
                  </a:defRPr>
                </a:lvl1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CL" sz="1200" dirty="0" smtClean="0">
                    <a:solidFill>
                      <a:schemeClr val="tx1"/>
                    </a:solidFill>
                  </a:rPr>
                  <a:t>GRUPO ORGANIZADO O POSTULACIÓN INDIVIDUAL DE CSP Y DP</a:t>
                </a:r>
                <a:endParaRPr lang="es-E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xt Box 20"/>
              <p:cNvSpPr txBox="1">
                <a:spLocks noChangeArrowheads="1"/>
              </p:cNvSpPr>
              <p:nvPr/>
            </p:nvSpPr>
            <p:spPr bwMode="auto">
              <a:xfrm>
                <a:off x="5215842" y="4978831"/>
                <a:ext cx="2452501" cy="35670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ctr">
                  <a:defRPr sz="1800" b="1">
                    <a:solidFill>
                      <a:schemeClr val="bg1"/>
                    </a:solidFill>
                    <a:latin typeface="+mj-lt"/>
                    <a:ea typeface="Verdana" pitchFamily="34" charset="0"/>
                    <a:cs typeface="Verdana" pitchFamily="34" charset="0"/>
                  </a:defRPr>
                </a:lvl1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CL" sz="1200" dirty="0" smtClean="0">
                    <a:solidFill>
                      <a:schemeClr val="tx1"/>
                    </a:solidFill>
                  </a:rPr>
                  <a:t>PROYECTO TÉCNICO</a:t>
                </a:r>
                <a:endParaRPr lang="es-E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39 Conector recto de flecha"/>
              <p:cNvCxnSpPr/>
              <p:nvPr/>
            </p:nvCxnSpPr>
            <p:spPr>
              <a:xfrm>
                <a:off x="4130643" y="5151694"/>
                <a:ext cx="877151" cy="213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40 Conector recto de flecha"/>
              <p:cNvCxnSpPr/>
              <p:nvPr/>
            </p:nvCxnSpPr>
            <p:spPr>
              <a:xfrm flipV="1">
                <a:off x="4130643" y="4340055"/>
                <a:ext cx="877151" cy="8116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41 Rectángulo"/>
            <p:cNvSpPr/>
            <p:nvPr/>
          </p:nvSpPr>
          <p:spPr>
            <a:xfrm>
              <a:off x="720194" y="4414356"/>
              <a:ext cx="62228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s-CL" sz="6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</a:t>
              </a:r>
              <a:endParaRPr lang="es-ES" sz="6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7" name="46 Más"/>
            <p:cNvSpPr/>
            <p:nvPr/>
          </p:nvSpPr>
          <p:spPr>
            <a:xfrm>
              <a:off x="6129890" y="2336903"/>
              <a:ext cx="357713" cy="27369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8" name="47 Más"/>
            <p:cNvSpPr/>
            <p:nvPr/>
          </p:nvSpPr>
          <p:spPr>
            <a:xfrm>
              <a:off x="6274451" y="4514567"/>
              <a:ext cx="357713" cy="27369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1" name="10 Conector recto de flecha"/>
            <p:cNvCxnSpPr/>
            <p:nvPr/>
          </p:nvCxnSpPr>
          <p:spPr>
            <a:xfrm>
              <a:off x="4186561" y="4963176"/>
              <a:ext cx="860047" cy="6807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5264203" y="5499953"/>
              <a:ext cx="2452501" cy="2880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 sz="1800" b="1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200" dirty="0" smtClean="0">
                  <a:solidFill>
                    <a:schemeClr val="tx1"/>
                  </a:solidFill>
                </a:rPr>
                <a:t>SOCIAL</a:t>
              </a:r>
              <a:endParaRPr lang="es-E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52 Más"/>
            <p:cNvSpPr/>
            <p:nvPr/>
          </p:nvSpPr>
          <p:spPr>
            <a:xfrm>
              <a:off x="6275868" y="5156323"/>
              <a:ext cx="357713" cy="27369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19968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01. CONTEXTUALIZACIÓN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-396552" y="523220"/>
            <a:ext cx="9166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--------------------------------------------------------------------------------------------------------------------   CONTEXTUALIZACIÓN </a:t>
            </a:r>
          </a:p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PROGRAMA FONDO SOLIDARIO DE ELECCIÓN DE VIVIENDA.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313688" y="1138074"/>
            <a:ext cx="521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.  MONTOS DE SUBSIDIOS</a:t>
            </a:r>
            <a:endParaRPr lang="es-E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4" name="3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022238"/>
              </p:ext>
            </p:extLst>
          </p:nvPr>
        </p:nvGraphicFramePr>
        <p:xfrm>
          <a:off x="1304932" y="1484784"/>
          <a:ext cx="6579436" cy="4460186"/>
        </p:xfrm>
        <a:graphic>
          <a:graphicData uri="http://schemas.openxmlformats.org/drawingml/2006/table">
            <a:tbl>
              <a:tblPr/>
              <a:tblGrid>
                <a:gridCol w="3555100"/>
                <a:gridCol w="576064"/>
                <a:gridCol w="576064"/>
                <a:gridCol w="648072"/>
                <a:gridCol w="576064"/>
                <a:gridCol w="648072"/>
              </a:tblGrid>
              <a:tr h="271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ITEM</a:t>
                      </a:r>
                      <a:r>
                        <a:rPr lang="es-CL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DE SUBSIDIOS</a:t>
                      </a:r>
                      <a:r>
                        <a:rPr lang="es-C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CNT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CSP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DP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PC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AVC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BASE  *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LOCALIZACION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FACTIBILIZACION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INCENTIVO AHORRO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ALTURA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ALTURA + 40 m/hab, localización, densidad mínima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ALTURA + lo anterior + cercanÍa metro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FAMILIAR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DISCAPACIDAD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20/80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20/80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20/80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20/80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20/80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EQUIP/E. PUBLICO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EQUIP/E.PUBLICO cesión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521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HABILITACION ciertas obras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5190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HABILITACIÓN suelo salino, inundación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TERRITORIOS ESPECIALES Y LOC. AISLADAS (Subdere)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1935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M2 AVC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3782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MEDIANA ESCALA (70/40000 -30/5000)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581" marR="5581" marT="55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313688" y="5969817"/>
            <a:ext cx="33073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00" dirty="0" smtClean="0"/>
              <a:t>*FACTOR MULTIPLICADOR POR COMUNA  RS 1874 20.03.15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4281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01. CONTEXTUALIZACIÓN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-396552" y="620688"/>
            <a:ext cx="9166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--------------------------------------------------------------------------------------------------------------------   CONTEXTUALIZACIÓN </a:t>
            </a:r>
          </a:p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PROGRAMA FONDO SOLIDARIO DE ELECCIÓN DE VIVIENDA.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274352" y="1464155"/>
            <a:ext cx="521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.  PUNTOS DE INTERES</a:t>
            </a:r>
            <a:endParaRPr lang="es-E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1043608" y="1757301"/>
            <a:ext cx="762853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b="1" dirty="0">
                <a:solidFill>
                  <a:schemeClr val="accent1">
                    <a:lumMod val="75000"/>
                  </a:schemeClr>
                </a:solidFill>
              </a:rPr>
              <a:t>Transitorios</a:t>
            </a:r>
            <a:r>
              <a:rPr lang="es-CL" sz="16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1600" dirty="0" smtClean="0">
                <a:solidFill>
                  <a:schemeClr val="accent1">
                    <a:lumMod val="75000"/>
                  </a:schemeClr>
                </a:solidFill>
              </a:rPr>
              <a:t>Art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. 2: las modificaciones podrán ser aplicables a proyectos, grupos y familias beneficiadas con anterioridad a la publicación del Decreto, en cuyo caso se </a:t>
            </a:r>
            <a:r>
              <a:rPr lang="es-CL" sz="1600" dirty="0" smtClean="0">
                <a:solidFill>
                  <a:schemeClr val="accent1">
                    <a:lumMod val="75000"/>
                  </a:schemeClr>
                </a:solidFill>
              </a:rPr>
              <a:t>aplicarán 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a las actuaciones aún no realizadas o a los efectos aún no </a:t>
            </a:r>
            <a:r>
              <a:rPr lang="es-CL" sz="1600" dirty="0" smtClean="0">
                <a:solidFill>
                  <a:schemeClr val="accent1">
                    <a:lumMod val="75000"/>
                  </a:schemeClr>
                </a:solidFill>
              </a:rPr>
              <a:t>producidos.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1600" dirty="0" smtClean="0">
                <a:solidFill>
                  <a:schemeClr val="accent1">
                    <a:lumMod val="75000"/>
                  </a:schemeClr>
                </a:solidFill>
              </a:rPr>
              <a:t>Art. 3: Aumento de montos de A.T. para EP que absorban demanda beneficiadas sin proyecto entre 2012 y 2014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Art. 4: </a:t>
            </a:r>
            <a:r>
              <a:rPr lang="es-CL" sz="1600" dirty="0" smtClean="0">
                <a:solidFill>
                  <a:schemeClr val="accent1">
                    <a:lumMod val="75000"/>
                  </a:schemeClr>
                </a:solidFill>
              </a:rPr>
              <a:t>Familias 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beneficiadas bajo la modalidad de grupos sin proyecto, podrán adscribir individual o grupalmente en viviendas disponibles en la Nómina de Oferta o aplicar individualmente en el mercado inmobiliario</a:t>
            </a:r>
            <a:r>
              <a:rPr lang="es-CL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Art 5: Grupos sin proyectos que ya están en el </a:t>
            </a:r>
            <a:r>
              <a:rPr lang="es-CL" sz="1600" dirty="0" smtClean="0">
                <a:solidFill>
                  <a:schemeClr val="accent1">
                    <a:lumMod val="75000"/>
                  </a:schemeClr>
                </a:solidFill>
              </a:rPr>
              <a:t>Banco 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</a:rPr>
              <a:t>podrán cambiar a Grupos con proyectos</a:t>
            </a:r>
          </a:p>
          <a:p>
            <a:r>
              <a:rPr lang="es-C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425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01. CONTEXTUALIZACIÓN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-396552" y="620688"/>
            <a:ext cx="9166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--------------------------------------------------------------------------------------------------------------------   CONTEXTUALIZACIÓN </a:t>
            </a:r>
          </a:p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PROGRAMA FONDO SOLIDARIO DE ELECCIÓN DE VIVIENDA.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274352" y="1464155"/>
            <a:ext cx="521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.  PROXIMOS LLAMADOS PROGRAMADOS  </a:t>
            </a:r>
            <a:endParaRPr lang="es-E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356225"/>
              </p:ext>
            </p:extLst>
          </p:nvPr>
        </p:nvGraphicFramePr>
        <p:xfrm>
          <a:off x="1327093" y="2204864"/>
          <a:ext cx="7010543" cy="864096"/>
        </p:xfrm>
        <a:graphic>
          <a:graphicData uri="http://schemas.openxmlformats.org/drawingml/2006/table">
            <a:tbl>
              <a:tblPr/>
              <a:tblGrid>
                <a:gridCol w="2654779"/>
                <a:gridCol w="4355764"/>
              </a:tblGrid>
              <a:tr h="330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TIPOLOGIA </a:t>
                      </a:r>
                      <a:r>
                        <a:rPr lang="es-CL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MESES</a:t>
                      </a:r>
                      <a:r>
                        <a:rPr lang="es-CL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DE SELECCIÓN</a:t>
                      </a:r>
                      <a:endParaRPr lang="es-CL" sz="14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47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CNT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MAYO</a:t>
                      </a:r>
                      <a:r>
                        <a:rPr lang="es-CL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– JUNIO Y JULIO</a:t>
                      </a:r>
                      <a:endParaRPr lang="es-CL" sz="14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  <a:tr h="26830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CSP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AF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JULIO</a:t>
                      </a:r>
                      <a:endParaRPr lang="es-CL" sz="14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0F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3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02. EVALUACIÓN 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-396552" y="620688"/>
            <a:ext cx="9166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--------------------------------------------------------------------------------------------------------------------   PROCEDIMIENTO Y PLAZOS DE EVALUACIÓN 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76858" y="1100663"/>
            <a:ext cx="5213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PEOCEDIMIENTO </a:t>
            </a:r>
          </a:p>
          <a:p>
            <a:r>
              <a:rPr lang="es-CL" sz="1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     DE EVALUACIÓN</a:t>
            </a:r>
            <a:endParaRPr lang="es-E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448858" y="945101"/>
            <a:ext cx="7883399" cy="5307848"/>
            <a:chOff x="-573024" y="851520"/>
            <a:chExt cx="8729520" cy="5700707"/>
          </a:xfrm>
        </p:grpSpPr>
        <p:sp>
          <p:nvSpPr>
            <p:cNvPr id="11" name="10 CuadroTexto"/>
            <p:cNvSpPr txBox="1"/>
            <p:nvPr/>
          </p:nvSpPr>
          <p:spPr>
            <a:xfrm>
              <a:off x="1924533" y="1905496"/>
              <a:ext cx="2153494" cy="43088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100" b="1" dirty="0" smtClean="0"/>
                <a:t>INGRESO DE ANTECEDENTES PROYECTO (SSPC)</a:t>
              </a:r>
              <a:endParaRPr lang="es-ES" sz="1100" b="1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408992" y="2667828"/>
              <a:ext cx="116725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00" dirty="0" smtClean="0"/>
                <a:t>ANT.  TÉCNICOS</a:t>
              </a:r>
            </a:p>
            <a:p>
              <a:pPr algn="ctr"/>
              <a:r>
                <a:rPr lang="es-CL" sz="1000" dirty="0" smtClean="0"/>
                <a:t>DEP. ESTUDIOS</a:t>
              </a:r>
              <a:endParaRPr lang="es-ES" sz="1000" dirty="0"/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1763035" y="2681147"/>
              <a:ext cx="1167253" cy="42972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00" dirty="0" smtClean="0"/>
                <a:t>ANT. JURÍDICOS</a:t>
              </a:r>
            </a:p>
            <a:p>
              <a:pPr algn="ctr"/>
              <a:r>
                <a:rPr lang="es-CL" sz="1000" dirty="0" smtClean="0"/>
                <a:t>DEP. JURÍDICO</a:t>
              </a:r>
              <a:endParaRPr lang="es-ES" sz="1000" dirty="0"/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2599154" y="851520"/>
              <a:ext cx="745480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100" b="1" dirty="0" smtClean="0"/>
                <a:t>EP</a:t>
              </a:r>
              <a:r>
                <a:rPr lang="es-CL" sz="1200" b="1" dirty="0" smtClean="0"/>
                <a:t> </a:t>
              </a:r>
              <a:endParaRPr lang="es-ES" sz="1200" b="1" dirty="0"/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1894158" y="1356034"/>
              <a:ext cx="2153495" cy="27271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50" dirty="0" smtClean="0"/>
                <a:t>CREACIÓN PROYECTO  UMBRAL</a:t>
              </a:r>
              <a:endParaRPr lang="es-ES" sz="1050" dirty="0"/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2033223" y="3537017"/>
              <a:ext cx="2153494" cy="46277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100" b="1" dirty="0" smtClean="0"/>
                <a:t>EMISION CCD – CCC – </a:t>
              </a:r>
              <a:r>
                <a:rPr lang="es-CL" sz="1100" b="1" dirty="0" smtClean="0">
                  <a:solidFill>
                    <a:srgbClr val="FF0000"/>
                  </a:solidFill>
                </a:rPr>
                <a:t>COP</a:t>
              </a:r>
              <a:endParaRPr lang="es-CL" sz="1100" b="1" dirty="0">
                <a:solidFill>
                  <a:srgbClr val="FF0000"/>
                </a:solidFill>
              </a:endParaRPr>
            </a:p>
            <a:p>
              <a:pPr algn="ctr"/>
              <a:r>
                <a:rPr lang="es-CL" sz="1100" b="1" dirty="0" smtClean="0"/>
                <a:t>(SSPC)</a:t>
              </a:r>
              <a:endParaRPr lang="es-ES" sz="1100" b="1" dirty="0"/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2195572" y="4209176"/>
              <a:ext cx="1829469" cy="43088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100" b="1" dirty="0" smtClean="0"/>
                <a:t>REINGRESO ANTECEDENTES (SSPC)</a:t>
              </a:r>
              <a:endParaRPr lang="es-ES" sz="1100" b="1" dirty="0"/>
            </a:p>
          </p:txBody>
        </p:sp>
        <p:cxnSp>
          <p:nvCxnSpPr>
            <p:cNvPr id="8" name="7 Conector recto de flecha"/>
            <p:cNvCxnSpPr>
              <a:endCxn id="63" idx="0"/>
            </p:cNvCxnSpPr>
            <p:nvPr/>
          </p:nvCxnSpPr>
          <p:spPr>
            <a:xfrm>
              <a:off x="2970905" y="1128519"/>
              <a:ext cx="0" cy="2275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71 Flecha abajo"/>
            <p:cNvSpPr/>
            <p:nvPr/>
          </p:nvSpPr>
          <p:spPr>
            <a:xfrm>
              <a:off x="2880399" y="1609950"/>
              <a:ext cx="217725" cy="29554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3087802" y="2681147"/>
              <a:ext cx="1167253" cy="42972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00" dirty="0" smtClean="0"/>
                <a:t>ANT. PAS</a:t>
              </a:r>
            </a:p>
            <a:p>
              <a:pPr algn="ctr"/>
              <a:r>
                <a:rPr lang="es-CL" sz="1000" dirty="0" smtClean="0"/>
                <a:t>SECCIÓN PAS</a:t>
              </a:r>
              <a:endParaRPr lang="es-ES" sz="1000" dirty="0"/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4383804" y="2680812"/>
              <a:ext cx="116725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00" dirty="0" smtClean="0"/>
                <a:t>ANT. FAMILIAS</a:t>
              </a:r>
            </a:p>
            <a:p>
              <a:pPr algn="ctr"/>
              <a:r>
                <a:rPr lang="es-CL" sz="1000" dirty="0" smtClean="0"/>
                <a:t>SSPC</a:t>
              </a:r>
              <a:endParaRPr lang="es-ES" sz="1000" dirty="0"/>
            </a:p>
          </p:txBody>
        </p:sp>
        <p:cxnSp>
          <p:nvCxnSpPr>
            <p:cNvPr id="76" name="75 Conector recto"/>
            <p:cNvCxnSpPr/>
            <p:nvPr/>
          </p:nvCxnSpPr>
          <p:spPr>
            <a:xfrm>
              <a:off x="992619" y="2507006"/>
              <a:ext cx="399783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77 Conector recto de flecha"/>
            <p:cNvCxnSpPr>
              <a:endCxn id="18" idx="0"/>
            </p:cNvCxnSpPr>
            <p:nvPr/>
          </p:nvCxnSpPr>
          <p:spPr>
            <a:xfrm>
              <a:off x="992618" y="2507006"/>
              <a:ext cx="1" cy="1608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81 Conector recto de flecha"/>
            <p:cNvCxnSpPr>
              <a:endCxn id="59" idx="0"/>
            </p:cNvCxnSpPr>
            <p:nvPr/>
          </p:nvCxnSpPr>
          <p:spPr>
            <a:xfrm>
              <a:off x="2346661" y="2507006"/>
              <a:ext cx="1" cy="1741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Conector recto de flecha"/>
            <p:cNvCxnSpPr/>
            <p:nvPr/>
          </p:nvCxnSpPr>
          <p:spPr>
            <a:xfrm>
              <a:off x="3671427" y="2493687"/>
              <a:ext cx="1" cy="1741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Conector recto de flecha"/>
            <p:cNvCxnSpPr/>
            <p:nvPr/>
          </p:nvCxnSpPr>
          <p:spPr>
            <a:xfrm>
              <a:off x="4971705" y="2508873"/>
              <a:ext cx="1" cy="1741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Conector recto"/>
            <p:cNvCxnSpPr>
              <a:stCxn id="11" idx="2"/>
            </p:cNvCxnSpPr>
            <p:nvPr/>
          </p:nvCxnSpPr>
          <p:spPr>
            <a:xfrm>
              <a:off x="3001280" y="2336383"/>
              <a:ext cx="0" cy="172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91 Flecha abajo"/>
            <p:cNvSpPr/>
            <p:nvPr/>
          </p:nvSpPr>
          <p:spPr>
            <a:xfrm>
              <a:off x="1340456" y="3179327"/>
              <a:ext cx="3494691" cy="2481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6" name="105 CuadroTexto"/>
            <p:cNvSpPr txBox="1"/>
            <p:nvPr/>
          </p:nvSpPr>
          <p:spPr>
            <a:xfrm>
              <a:off x="539946" y="4988010"/>
              <a:ext cx="116725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00" dirty="0" smtClean="0"/>
                <a:t>ANT.  TÉCNICOS</a:t>
              </a:r>
            </a:p>
            <a:p>
              <a:pPr algn="ctr"/>
              <a:r>
                <a:rPr lang="es-CL" sz="1000" dirty="0" smtClean="0"/>
                <a:t>DEP. ESTUDIOS</a:t>
              </a:r>
              <a:endParaRPr lang="es-ES" sz="1000" dirty="0"/>
            </a:p>
          </p:txBody>
        </p:sp>
        <p:sp>
          <p:nvSpPr>
            <p:cNvPr id="107" name="106 CuadroTexto"/>
            <p:cNvSpPr txBox="1"/>
            <p:nvPr/>
          </p:nvSpPr>
          <p:spPr>
            <a:xfrm>
              <a:off x="1893989" y="5001329"/>
              <a:ext cx="1167253" cy="42972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00" dirty="0" smtClean="0"/>
                <a:t>ANT. JURÍDICOS</a:t>
              </a:r>
            </a:p>
            <a:p>
              <a:pPr algn="ctr"/>
              <a:r>
                <a:rPr lang="es-CL" sz="1000" dirty="0" smtClean="0"/>
                <a:t>DEP. JURDICO</a:t>
              </a:r>
              <a:endParaRPr lang="es-ES" sz="1000" dirty="0"/>
            </a:p>
          </p:txBody>
        </p:sp>
        <p:sp>
          <p:nvSpPr>
            <p:cNvPr id="108" name="107 CuadroTexto"/>
            <p:cNvSpPr txBox="1"/>
            <p:nvPr/>
          </p:nvSpPr>
          <p:spPr>
            <a:xfrm>
              <a:off x="3218756" y="5001329"/>
              <a:ext cx="1167253" cy="42972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00" dirty="0" smtClean="0"/>
                <a:t>ANT. PAS</a:t>
              </a:r>
            </a:p>
            <a:p>
              <a:pPr algn="ctr"/>
              <a:r>
                <a:rPr lang="es-CL" sz="1000" dirty="0" smtClean="0"/>
                <a:t>SECCIÓN PAS</a:t>
              </a:r>
              <a:endParaRPr lang="es-ES" sz="1000" dirty="0"/>
            </a:p>
          </p:txBody>
        </p:sp>
        <p:sp>
          <p:nvSpPr>
            <p:cNvPr id="109" name="108 CuadroTexto"/>
            <p:cNvSpPr txBox="1"/>
            <p:nvPr/>
          </p:nvSpPr>
          <p:spPr>
            <a:xfrm>
              <a:off x="4514758" y="5000994"/>
              <a:ext cx="1167253" cy="40011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00" dirty="0" smtClean="0"/>
                <a:t>ANT. FAMILIAS</a:t>
              </a:r>
            </a:p>
            <a:p>
              <a:pPr algn="ctr"/>
              <a:r>
                <a:rPr lang="es-CL" sz="1000" dirty="0" smtClean="0"/>
                <a:t>SSPC</a:t>
              </a:r>
              <a:endParaRPr lang="es-ES" sz="1000" dirty="0"/>
            </a:p>
          </p:txBody>
        </p:sp>
        <p:cxnSp>
          <p:nvCxnSpPr>
            <p:cNvPr id="110" name="109 Conector recto"/>
            <p:cNvCxnSpPr/>
            <p:nvPr/>
          </p:nvCxnSpPr>
          <p:spPr>
            <a:xfrm>
              <a:off x="1123573" y="4827188"/>
              <a:ext cx="399783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110 Conector recto de flecha"/>
            <p:cNvCxnSpPr>
              <a:endCxn id="106" idx="0"/>
            </p:cNvCxnSpPr>
            <p:nvPr/>
          </p:nvCxnSpPr>
          <p:spPr>
            <a:xfrm>
              <a:off x="1123572" y="4827188"/>
              <a:ext cx="1" cy="1608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111 Conector recto de flecha"/>
            <p:cNvCxnSpPr>
              <a:endCxn id="107" idx="0"/>
            </p:cNvCxnSpPr>
            <p:nvPr/>
          </p:nvCxnSpPr>
          <p:spPr>
            <a:xfrm>
              <a:off x="2477616" y="4827187"/>
              <a:ext cx="0" cy="1741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112 Conector recto de flecha"/>
            <p:cNvCxnSpPr/>
            <p:nvPr/>
          </p:nvCxnSpPr>
          <p:spPr>
            <a:xfrm>
              <a:off x="3802381" y="4813869"/>
              <a:ext cx="1" cy="1741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113 Conector recto de flecha"/>
            <p:cNvCxnSpPr/>
            <p:nvPr/>
          </p:nvCxnSpPr>
          <p:spPr>
            <a:xfrm>
              <a:off x="5102659" y="4829055"/>
              <a:ext cx="1" cy="1741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114 Conector recto"/>
            <p:cNvCxnSpPr/>
            <p:nvPr/>
          </p:nvCxnSpPr>
          <p:spPr>
            <a:xfrm>
              <a:off x="3132234" y="4656565"/>
              <a:ext cx="0" cy="172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Flecha abajo"/>
            <p:cNvSpPr/>
            <p:nvPr/>
          </p:nvSpPr>
          <p:spPr>
            <a:xfrm>
              <a:off x="1375144" y="5468870"/>
              <a:ext cx="3494691" cy="2481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0" name="129 CuadroTexto"/>
            <p:cNvSpPr txBox="1"/>
            <p:nvPr/>
          </p:nvSpPr>
          <p:spPr>
            <a:xfrm>
              <a:off x="2033559" y="5823998"/>
              <a:ext cx="2153494" cy="46277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100" b="1" dirty="0" smtClean="0"/>
                <a:t>EMISION CCD – CCC – </a:t>
              </a:r>
              <a:r>
                <a:rPr lang="es-CL" sz="1100" b="1" dirty="0" smtClean="0">
                  <a:solidFill>
                    <a:srgbClr val="FF0000"/>
                  </a:solidFill>
                </a:rPr>
                <a:t>COP</a:t>
              </a:r>
              <a:endParaRPr lang="es-CL" sz="1100" b="1" dirty="0">
                <a:solidFill>
                  <a:srgbClr val="FF0000"/>
                </a:solidFill>
              </a:endParaRPr>
            </a:p>
            <a:p>
              <a:pPr algn="ctr"/>
              <a:r>
                <a:rPr lang="es-CL" sz="1100" b="1" dirty="0" smtClean="0"/>
                <a:t>(SSPC)</a:t>
              </a:r>
              <a:endParaRPr lang="es-ES" sz="1100" b="1" dirty="0"/>
            </a:p>
          </p:txBody>
        </p:sp>
        <p:sp>
          <p:nvSpPr>
            <p:cNvPr id="131" name="130 CuadroTexto"/>
            <p:cNvSpPr txBox="1"/>
            <p:nvPr/>
          </p:nvSpPr>
          <p:spPr>
            <a:xfrm>
              <a:off x="4539837" y="5731664"/>
              <a:ext cx="1171614" cy="55399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00" dirty="0" smtClean="0"/>
                <a:t>REINGRESO ANT. FAMILIAS</a:t>
              </a:r>
            </a:p>
            <a:p>
              <a:pPr algn="ctr"/>
              <a:r>
                <a:rPr lang="es-CL" sz="1000" dirty="0" smtClean="0"/>
                <a:t>SSPC</a:t>
              </a:r>
              <a:endParaRPr lang="es-ES" sz="1000" dirty="0"/>
            </a:p>
          </p:txBody>
        </p:sp>
        <p:sp>
          <p:nvSpPr>
            <p:cNvPr id="134" name="133 CuadroTexto"/>
            <p:cNvSpPr txBox="1"/>
            <p:nvPr/>
          </p:nvSpPr>
          <p:spPr>
            <a:xfrm>
              <a:off x="6003002" y="5854775"/>
              <a:ext cx="2153494" cy="46277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100" b="1" dirty="0" smtClean="0"/>
                <a:t>EMISION CCD – CCC – CRP</a:t>
              </a:r>
              <a:endParaRPr lang="es-CL" sz="1100" b="1" dirty="0"/>
            </a:p>
            <a:p>
              <a:pPr algn="ctr"/>
              <a:r>
                <a:rPr lang="es-CL" sz="1100" b="1" dirty="0" smtClean="0"/>
                <a:t>(SSPC)</a:t>
              </a:r>
              <a:endParaRPr lang="es-ES" sz="1100" b="1" dirty="0"/>
            </a:p>
          </p:txBody>
        </p:sp>
        <p:sp>
          <p:nvSpPr>
            <p:cNvPr id="136" name="135 Cerrar corchete"/>
            <p:cNvSpPr/>
            <p:nvPr/>
          </p:nvSpPr>
          <p:spPr>
            <a:xfrm rot="5400000">
              <a:off x="3942574" y="5405240"/>
              <a:ext cx="180021" cy="1942688"/>
            </a:xfrm>
            <a:prstGeom prst="righ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7" name="136 Cerrar corchete"/>
            <p:cNvSpPr/>
            <p:nvPr/>
          </p:nvSpPr>
          <p:spPr>
            <a:xfrm>
              <a:off x="5531431" y="2054718"/>
              <a:ext cx="360040" cy="1697741"/>
            </a:xfrm>
            <a:prstGeom prst="righ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5849273" y="2667828"/>
              <a:ext cx="958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L" sz="900" dirty="0" smtClean="0">
                  <a:solidFill>
                    <a:srgbClr val="FF0000"/>
                  </a:solidFill>
                </a:rPr>
                <a:t>30 DIAS HABILES</a:t>
              </a:r>
            </a:p>
            <a:p>
              <a:pPr algn="ctr"/>
              <a:r>
                <a:rPr lang="es-CL" sz="900" dirty="0" smtClean="0">
                  <a:solidFill>
                    <a:srgbClr val="FF0000"/>
                  </a:solidFill>
                </a:rPr>
                <a:t>SERVIU</a:t>
              </a:r>
              <a:endParaRPr lang="es-ES" sz="900" dirty="0">
                <a:solidFill>
                  <a:srgbClr val="FF0000"/>
                </a:solidFill>
              </a:endParaRPr>
            </a:p>
          </p:txBody>
        </p:sp>
        <p:sp>
          <p:nvSpPr>
            <p:cNvPr id="139" name="138 Cerrar corchete"/>
            <p:cNvSpPr/>
            <p:nvPr/>
          </p:nvSpPr>
          <p:spPr>
            <a:xfrm>
              <a:off x="4298482" y="3752460"/>
              <a:ext cx="360040" cy="655657"/>
            </a:xfrm>
            <a:prstGeom prst="righ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1" name="140 CuadroTexto"/>
            <p:cNvSpPr txBox="1"/>
            <p:nvPr/>
          </p:nvSpPr>
          <p:spPr>
            <a:xfrm>
              <a:off x="4592140" y="3895622"/>
              <a:ext cx="958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L" sz="900" dirty="0" smtClean="0">
                  <a:solidFill>
                    <a:srgbClr val="FF0000"/>
                  </a:solidFill>
                </a:rPr>
                <a:t>60 DIAS HABILES</a:t>
              </a:r>
            </a:p>
            <a:p>
              <a:pPr algn="ctr"/>
              <a:r>
                <a:rPr lang="es-CL" sz="900" dirty="0" smtClean="0">
                  <a:solidFill>
                    <a:srgbClr val="FF0000"/>
                  </a:solidFill>
                </a:rPr>
                <a:t>EP</a:t>
              </a:r>
              <a:endParaRPr lang="es-ES" sz="900" dirty="0">
                <a:solidFill>
                  <a:srgbClr val="FF0000"/>
                </a:solidFill>
              </a:endParaRPr>
            </a:p>
          </p:txBody>
        </p:sp>
        <p:cxnSp>
          <p:nvCxnSpPr>
            <p:cNvPr id="143" name="142 Conector recto de flecha"/>
            <p:cNvCxnSpPr>
              <a:stCxn id="64" idx="2"/>
              <a:endCxn id="67" idx="0"/>
            </p:cNvCxnSpPr>
            <p:nvPr/>
          </p:nvCxnSpPr>
          <p:spPr>
            <a:xfrm>
              <a:off x="3109970" y="3999796"/>
              <a:ext cx="337" cy="209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149 Cerrar corchete"/>
            <p:cNvSpPr/>
            <p:nvPr/>
          </p:nvSpPr>
          <p:spPr>
            <a:xfrm rot="10800000">
              <a:off x="420745" y="4408117"/>
              <a:ext cx="360040" cy="1668386"/>
            </a:xfrm>
            <a:prstGeom prst="righ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52" name="151 CuadroTexto"/>
            <p:cNvSpPr txBox="1"/>
            <p:nvPr/>
          </p:nvSpPr>
          <p:spPr>
            <a:xfrm>
              <a:off x="-573024" y="4907095"/>
              <a:ext cx="1090238" cy="396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L" sz="900" dirty="0" smtClean="0">
                  <a:solidFill>
                    <a:srgbClr val="FF0000"/>
                  </a:solidFill>
                </a:rPr>
                <a:t>15 DIAS  HABILES</a:t>
              </a:r>
            </a:p>
            <a:p>
              <a:pPr algn="ctr"/>
              <a:r>
                <a:rPr lang="es-CL" sz="900" dirty="0" smtClean="0">
                  <a:solidFill>
                    <a:srgbClr val="FF0000"/>
                  </a:solidFill>
                </a:rPr>
                <a:t>SERVIU</a:t>
              </a:r>
              <a:endParaRPr lang="es-ES" sz="900" dirty="0">
                <a:solidFill>
                  <a:srgbClr val="FF0000"/>
                </a:solidFill>
              </a:endParaRPr>
            </a:p>
          </p:txBody>
        </p:sp>
        <p:sp>
          <p:nvSpPr>
            <p:cNvPr id="153" name="152 Cerrar corchete"/>
            <p:cNvSpPr/>
            <p:nvPr/>
          </p:nvSpPr>
          <p:spPr>
            <a:xfrm rot="5400000">
              <a:off x="6068858" y="5455704"/>
              <a:ext cx="180932" cy="1840847"/>
            </a:xfrm>
            <a:prstGeom prst="righ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54" name="153 CuadroTexto"/>
            <p:cNvSpPr txBox="1"/>
            <p:nvPr/>
          </p:nvSpPr>
          <p:spPr>
            <a:xfrm>
              <a:off x="3208336" y="6321395"/>
              <a:ext cx="17393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900" dirty="0">
                  <a:solidFill>
                    <a:srgbClr val="FF0000"/>
                  </a:solidFill>
                </a:rPr>
                <a:t>2</a:t>
              </a:r>
              <a:r>
                <a:rPr lang="es-CL" sz="900" dirty="0" smtClean="0">
                  <a:solidFill>
                    <a:srgbClr val="FF0000"/>
                  </a:solidFill>
                </a:rPr>
                <a:t>0 DIAS HABILES  EP</a:t>
              </a:r>
              <a:endParaRPr lang="es-ES" sz="900" dirty="0">
                <a:solidFill>
                  <a:srgbClr val="FF0000"/>
                </a:solidFill>
              </a:endParaRPr>
            </a:p>
          </p:txBody>
        </p:sp>
        <p:sp>
          <p:nvSpPr>
            <p:cNvPr id="155" name="154 CuadroTexto"/>
            <p:cNvSpPr txBox="1"/>
            <p:nvPr/>
          </p:nvSpPr>
          <p:spPr>
            <a:xfrm>
              <a:off x="5292080" y="6286573"/>
              <a:ext cx="17393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900" dirty="0" smtClean="0">
                  <a:solidFill>
                    <a:srgbClr val="FF0000"/>
                  </a:solidFill>
                </a:rPr>
                <a:t>10 DIAS HABILES  SERVIU</a:t>
              </a:r>
              <a:endParaRPr lang="es-ES" sz="9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23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1 Rectángulo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2800" dirty="0" smtClean="0">
                <a:solidFill>
                  <a:schemeClr val="bg1"/>
                </a:solidFill>
                <a:latin typeface="Impact" pitchFamily="34" charset="0"/>
                <a:sym typeface="Verdana Bold"/>
              </a:rPr>
              <a:t>                                            02. EVALUACIÓN </a:t>
            </a:r>
            <a:endParaRPr lang="es-CL" sz="28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498" y="6359003"/>
            <a:ext cx="8352928" cy="365125"/>
          </a:xfrm>
        </p:spPr>
        <p:txBody>
          <a:bodyPr/>
          <a:lstStyle/>
          <a:p>
            <a:r>
              <a:rPr lang="es-ES" sz="1100" b="1" i="1" dirty="0" smtClean="0"/>
              <a:t>                                                                                                                                                  </a:t>
            </a:r>
            <a:r>
              <a:rPr lang="es-ES" sz="800" b="1" i="1" dirty="0" smtClean="0"/>
              <a:t>SUBDEPARTAMENTO SUBSIDIOS PARA PROYECTOS DE CONSTRUCCIÓN</a:t>
            </a:r>
            <a:endParaRPr lang="es-ES" sz="800" b="1" i="1" dirty="0"/>
          </a:p>
        </p:txBody>
      </p:sp>
      <p:pic>
        <p:nvPicPr>
          <p:cNvPr id="30" name="Picture 2" descr="Logo_Serviu_Metropolitano_ba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00" y="6216038"/>
            <a:ext cx="446079" cy="40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96573" y="6655271"/>
            <a:ext cx="832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8820472" y="3158920"/>
            <a:ext cx="0" cy="3496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-396552" y="620688"/>
            <a:ext cx="9166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--------------------------------------------------------------------------------------------------------------------   PROCEDIMIENTO Y PLAZOS DE EVALUACIÓN </a:t>
            </a:r>
          </a:p>
          <a:p>
            <a:pPr algn="r"/>
            <a:endParaRPr lang="es-CL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827584" y="1359352"/>
            <a:ext cx="521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s-CL" sz="1200" b="1" dirty="0" smtClean="0">
                <a:solidFill>
                  <a:schemeClr val="accent1">
                    <a:lumMod val="75000"/>
                  </a:schemeClr>
                </a:solidFill>
              </a:rPr>
              <a:t>.  PLAZOS DE EVALUACIÓN</a:t>
            </a:r>
            <a:endParaRPr lang="es-E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734086" y="1934947"/>
            <a:ext cx="7848872" cy="1674068"/>
            <a:chOff x="323528" y="1591925"/>
            <a:chExt cx="8640960" cy="2148553"/>
          </a:xfrm>
        </p:grpSpPr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323528" y="2276872"/>
              <a:ext cx="1584176" cy="5760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 sz="1800" b="1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600" dirty="0" smtClean="0">
                  <a:solidFill>
                    <a:schemeClr val="tx1"/>
                  </a:solidFill>
                </a:rPr>
                <a:t>30 días hábiles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600" dirty="0" smtClean="0">
                  <a:solidFill>
                    <a:schemeClr val="tx1"/>
                  </a:solidFill>
                </a:rPr>
                <a:t>SERVIU</a:t>
              </a:r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Text Box 20"/>
            <p:cNvSpPr txBox="1">
              <a:spLocks noChangeArrowheads="1"/>
            </p:cNvSpPr>
            <p:nvPr/>
          </p:nvSpPr>
          <p:spPr bwMode="auto">
            <a:xfrm>
              <a:off x="2123728" y="2276872"/>
              <a:ext cx="1584176" cy="5760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 sz="1800" b="1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600" dirty="0" smtClean="0">
                  <a:solidFill>
                    <a:schemeClr val="tx1"/>
                  </a:solidFill>
                </a:rPr>
                <a:t>60 días hábiles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600" dirty="0" smtClean="0">
                  <a:solidFill>
                    <a:schemeClr val="tx1"/>
                  </a:solidFill>
                </a:rPr>
                <a:t>EP</a:t>
              </a:r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Text Box 20"/>
            <p:cNvSpPr txBox="1">
              <a:spLocks noChangeArrowheads="1"/>
            </p:cNvSpPr>
            <p:nvPr/>
          </p:nvSpPr>
          <p:spPr bwMode="auto">
            <a:xfrm>
              <a:off x="3923928" y="2276872"/>
              <a:ext cx="1584176" cy="5760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 sz="1800" b="1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600" dirty="0" smtClean="0">
                  <a:solidFill>
                    <a:schemeClr val="tx1"/>
                  </a:solidFill>
                </a:rPr>
                <a:t>15 días hábiles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600" dirty="0" smtClean="0">
                  <a:solidFill>
                    <a:schemeClr val="tx1"/>
                  </a:solidFill>
                </a:rPr>
                <a:t>SERVIU</a:t>
              </a:r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 Box 20"/>
            <p:cNvSpPr txBox="1">
              <a:spLocks noChangeArrowheads="1"/>
            </p:cNvSpPr>
            <p:nvPr/>
          </p:nvSpPr>
          <p:spPr bwMode="auto">
            <a:xfrm>
              <a:off x="5652120" y="2276872"/>
              <a:ext cx="1584176" cy="5760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 sz="1800" b="1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600" dirty="0" smtClean="0">
                  <a:solidFill>
                    <a:schemeClr val="tx1"/>
                  </a:solidFill>
                </a:rPr>
                <a:t>20 días hábiles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600" dirty="0" smtClean="0">
                  <a:solidFill>
                    <a:schemeClr val="tx1"/>
                  </a:solidFill>
                </a:rPr>
                <a:t>EP</a:t>
              </a:r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Text Box 20"/>
            <p:cNvSpPr txBox="1">
              <a:spLocks noChangeArrowheads="1"/>
            </p:cNvSpPr>
            <p:nvPr/>
          </p:nvSpPr>
          <p:spPr bwMode="auto">
            <a:xfrm>
              <a:off x="7380312" y="2276872"/>
              <a:ext cx="1584176" cy="5760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 sz="1800" b="1">
                  <a:solidFill>
                    <a:schemeClr val="bg1"/>
                  </a:solidFill>
                  <a:latin typeface="+mj-lt"/>
                  <a:ea typeface="Verdana" pitchFamily="34" charset="0"/>
                  <a:cs typeface="Verdana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600" dirty="0" smtClean="0">
                  <a:solidFill>
                    <a:schemeClr val="tx1"/>
                  </a:solidFill>
                </a:rPr>
                <a:t>10 días hábiles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1600" dirty="0" smtClean="0">
                  <a:solidFill>
                    <a:schemeClr val="tx1"/>
                  </a:solidFill>
                </a:rPr>
                <a:t>SERVIU</a:t>
              </a:r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5737877" y="3068961"/>
              <a:ext cx="3226611" cy="671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400" dirty="0" smtClean="0">
                  <a:solidFill>
                    <a:schemeClr val="accent1">
                      <a:lumMod val="75000"/>
                    </a:schemeClr>
                  </a:solidFill>
                </a:rPr>
                <a:t>Solo en caso de existir observaciones de familias</a:t>
              </a:r>
              <a:endParaRPr lang="es-CL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58" name="57 Conector recto"/>
            <p:cNvCxnSpPr/>
            <p:nvPr/>
          </p:nvCxnSpPr>
          <p:spPr>
            <a:xfrm flipV="1">
              <a:off x="5580112" y="1591925"/>
              <a:ext cx="0" cy="1800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CuadroTexto"/>
          <p:cNvSpPr txBox="1"/>
          <p:nvPr/>
        </p:nvSpPr>
        <p:spPr>
          <a:xfrm>
            <a:off x="801154" y="4041110"/>
            <a:ext cx="7550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>
                <a:solidFill>
                  <a:schemeClr val="accent1">
                    <a:lumMod val="75000"/>
                  </a:schemeClr>
                </a:solidFill>
              </a:rPr>
              <a:t>PROYECTO HABITACIONAL                                                                    6 MESES + 3 SEMANAS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3203848" y="4125748"/>
            <a:ext cx="2836987" cy="169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24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13898</TotalTime>
  <Words>842</Words>
  <Application>Microsoft Office PowerPoint</Application>
  <PresentationFormat>Presentación en pantalla (4:3)</PresentationFormat>
  <Paragraphs>302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Ministerio de Vivienda y Urbanismo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Gutierrez Phillips</dc:creator>
  <cp:lastModifiedBy>Maria Villena Gonzalez</cp:lastModifiedBy>
  <cp:revision>826</cp:revision>
  <cp:lastPrinted>2014-06-20T16:18:20Z</cp:lastPrinted>
  <dcterms:created xsi:type="dcterms:W3CDTF">2011-10-03T19:30:40Z</dcterms:created>
  <dcterms:modified xsi:type="dcterms:W3CDTF">2015-05-15T14:30:22Z</dcterms:modified>
</cp:coreProperties>
</file>